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9"/>
  </p:notesMasterIdLst>
  <p:sldIdLst>
    <p:sldId id="256" r:id="rId2"/>
    <p:sldId id="350" r:id="rId3"/>
    <p:sldId id="351" r:id="rId4"/>
    <p:sldId id="380" r:id="rId5"/>
    <p:sldId id="485" r:id="rId6"/>
    <p:sldId id="486" r:id="rId7"/>
    <p:sldId id="450" r:id="rId8"/>
    <p:sldId id="451" r:id="rId9"/>
    <p:sldId id="349" r:id="rId10"/>
    <p:sldId id="489" r:id="rId11"/>
    <p:sldId id="488" r:id="rId12"/>
    <p:sldId id="490" r:id="rId13"/>
    <p:sldId id="491" r:id="rId14"/>
    <p:sldId id="493" r:id="rId15"/>
    <p:sldId id="494" r:id="rId16"/>
    <p:sldId id="495" r:id="rId17"/>
    <p:sldId id="496" r:id="rId18"/>
    <p:sldId id="497" r:id="rId19"/>
    <p:sldId id="498" r:id="rId20"/>
    <p:sldId id="499" r:id="rId21"/>
    <p:sldId id="500" r:id="rId22"/>
    <p:sldId id="501" r:id="rId23"/>
    <p:sldId id="502" r:id="rId24"/>
    <p:sldId id="503" r:id="rId25"/>
    <p:sldId id="504" r:id="rId26"/>
    <p:sldId id="505" r:id="rId27"/>
    <p:sldId id="506" r:id="rId28"/>
    <p:sldId id="507" r:id="rId29"/>
    <p:sldId id="509" r:id="rId30"/>
    <p:sldId id="510" r:id="rId31"/>
    <p:sldId id="511" r:id="rId32"/>
    <p:sldId id="512" r:id="rId33"/>
    <p:sldId id="514" r:id="rId34"/>
    <p:sldId id="515" r:id="rId35"/>
    <p:sldId id="516" r:id="rId36"/>
    <p:sldId id="521" r:id="rId37"/>
    <p:sldId id="522" r:id="rId38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AD615115-C943-4F21-BBFA-AAC70B1FE40A}">
          <p14:sldIdLst>
            <p14:sldId id="256"/>
          </p14:sldIdLst>
        </p14:section>
        <p14:section name="IA" id="{3C2689EA-B2A9-42F4-A097-AA24C4340D90}">
          <p14:sldIdLst>
            <p14:sldId id="350"/>
            <p14:sldId id="351"/>
            <p14:sldId id="380"/>
            <p14:sldId id="485"/>
            <p14:sldId id="486"/>
            <p14:sldId id="450"/>
          </p14:sldIdLst>
        </p14:section>
        <p14:section name="재단" id="{705D0489-34D3-40C3-9ED3-A56376A1D8C8}">
          <p14:sldIdLst>
            <p14:sldId id="451"/>
            <p14:sldId id="349"/>
            <p14:sldId id="489"/>
            <p14:sldId id="488"/>
            <p14:sldId id="490"/>
            <p14:sldId id="491"/>
            <p14:sldId id="493"/>
            <p14:sldId id="494"/>
            <p14:sldId id="495"/>
            <p14:sldId id="496"/>
            <p14:sldId id="497"/>
            <p14:sldId id="498"/>
            <p14:sldId id="499"/>
            <p14:sldId id="500"/>
            <p14:sldId id="501"/>
            <p14:sldId id="502"/>
            <p14:sldId id="503"/>
          </p14:sldIdLst>
        </p14:section>
        <p14:section name="기타" id="{48A72D8D-013A-47FA-8706-72A7728B18D1}">
          <p14:sldIdLst>
            <p14:sldId id="504"/>
            <p14:sldId id="505"/>
            <p14:sldId id="506"/>
            <p14:sldId id="507"/>
            <p14:sldId id="509"/>
            <p14:sldId id="510"/>
            <p14:sldId id="511"/>
            <p14:sldId id="512"/>
            <p14:sldId id="514"/>
            <p14:sldId id="515"/>
            <p14:sldId id="516"/>
            <p14:sldId id="521"/>
            <p14:sldId id="522"/>
          </p14:sldIdLst>
        </p14:section>
      </p14:sectionLst>
    </p:ext>
    <p:ext uri="{EFAFB233-063F-42B5-8137-9DF3F51BA10A}">
      <p15:sldGuideLst xmlns:p15="http://schemas.microsoft.com/office/powerpoint/2012/main"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82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구미화" initials="구" lastIdx="2" clrIdx="0">
    <p:extLst>
      <p:ext uri="{19B8F6BF-5375-455C-9EA6-DF929625EA0E}">
        <p15:presenceInfo xmlns:p15="http://schemas.microsoft.com/office/powerpoint/2012/main" userId="구미화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C7"/>
    <a:srgbClr val="292F70"/>
    <a:srgbClr val="0B3155"/>
    <a:srgbClr val="0000FF"/>
    <a:srgbClr val="FF704D"/>
    <a:srgbClr val="005BAC"/>
    <a:srgbClr val="19A788"/>
    <a:srgbClr val="6600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보통 스타일 3 - 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87" autoAdjust="0"/>
    <p:restoredTop sz="96256" autoAdjust="0"/>
  </p:normalViewPr>
  <p:slideViewPr>
    <p:cSldViewPr snapToGrid="0" showGuides="1">
      <p:cViewPr varScale="1">
        <p:scale>
          <a:sx n="85" d="100"/>
          <a:sy n="85" d="100"/>
        </p:scale>
        <p:origin x="102" y="660"/>
      </p:cViewPr>
      <p:guideLst>
        <p:guide pos="438"/>
        <p:guide pos="7242"/>
        <p:guide orient="horz" pos="8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34567-6755-49B0-B39B-F456483A2051}" type="datetimeFigureOut">
              <a:rPr lang="ko-KR" altLang="en-US" smtClean="0"/>
              <a:t>2026-09-09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1BAE9-E2A0-4AB9-815E-CF01347A93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1336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  <a:p>
            <a:r>
              <a:t>원본을 보존하고 관련 수정 지침 페이지를 안내합니다.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BAE9-E2A0-4AB9-815E-CF01347A93E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98250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설립취지와 법인 개요를 구분합니다. 설립허가일·등기일을 별도 항목으로 관리합니다.</a:t>
            </a:r>
          </a:p>
          <a:p>
            <a:r>
              <a:t>[수정 지침]</a:t>
            </a:r>
          </a:p>
          <a:p>
            <a:r>
              <a:t>참고 URL은 sub02.html입니다. 현재 sub03은 연혁입니다. 공식 사실 대조: 34p</a:t>
            </a:r>
          </a:p>
          <a:p>
            <a:r>
              <a:t>출처: http://hswooseok.or.kr/introduce/introduce_sub02.html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연도 내 날짜 역순으로 정렬합니다. 연도·월일·사건·인원·금액 단위를 구분해 입력합니다.</a:t>
            </a:r>
          </a:p>
          <a:p>
            <a:r>
              <a:t>[수정 지침]</a:t>
            </a:r>
          </a:p>
          <a:p>
            <a:r>
              <a:t>참고 URL은 sub03.html입니다. 2021·2010·2009 인원 대조: 33p</a:t>
            </a:r>
          </a:p>
          <a:p>
            <a:r>
              <a:t>출처: http://hswooseok.or.kr/introduce/introduce_sub03.html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성명·직책·임기·경력·기준일을 관리합니다. 조직도와 임원 명단의 역할을 분리합니다.</a:t>
            </a:r>
          </a:p>
          <a:p>
            <a:r>
              <a:t>[수정 지침]</a:t>
            </a:r>
          </a:p>
          <a:p>
            <a:r>
              <a:t>참고 URL은 sub05.html입니다. 임기 오류 확인: 36p. 조직도 추가: 35p</a:t>
            </a:r>
          </a:p>
          <a:p>
            <a:r>
              <a:t>출처: http://hswooseok.or.kr/introduce/introduce_sub05.html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재단 소재지와 사무소를 별도 안내합니다. 주소별 지도·길찾기를 연결합니다.</a:t>
            </a:r>
          </a:p>
          <a:p>
            <a:r>
              <a:t>[수정 지침]</a:t>
            </a:r>
          </a:p>
          <a:p>
            <a:r>
              <a:t>참고 URL은 sub06.html입니다. 전화번호 불일치 확인: 36p</a:t>
            </a:r>
          </a:p>
          <a:p>
            <a:r>
              <a:t>출처: http://hswooseok.or.kr/introduce/introduce_sub06.html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6456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학교급별 기준과 해당 연도 공고를 연결합니다. 접수기간·서식은 공고 기준으로 표시합니다.</a:t>
            </a:r>
          </a:p>
          <a:p>
            <a:r>
              <a:t>[수정 지침]</a:t>
            </a:r>
          </a:p>
          <a:p>
            <a:r>
              <a:t>사업 소개와 선발기준을 분리합니다. 추가 화면·미확정 접수 기능: 37p</a:t>
            </a:r>
          </a:p>
          <a:p>
            <a:r>
              <a:t>출처: http://hswooseok.or.kr/business/business_sub01.html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금액은 원 단위로 저장합니다. 연도별 합계와 학교급별 합계를 대조합니다.</a:t>
            </a:r>
          </a:p>
          <a:p>
            <a:r>
              <a:t>[수정 지침]</a:t>
            </a:r>
          </a:p>
          <a:p>
            <a:r>
              <a:t>메인 누계는 일치합니다. 연혁과 다른 연도별 인원, 기타 금액 범위 확인: 33p</a:t>
            </a:r>
          </a:p>
          <a:p>
            <a:r>
              <a:t>출처: http://hswooseok.or.kr/business/business_sub02.html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사업 목적·지원 대상·활동 사례를 구분합니다. 실제 승인 사업만 공개합니다.</a:t>
            </a:r>
          </a:p>
          <a:p>
            <a:r>
              <a:t>[수정 지침]</a:t>
            </a:r>
          </a:p>
          <a:p>
            <a:r>
              <a:t>공식 설립취지에 문화사업이 있고 2015년 지원 기록도 있습니다. 신규 예상사업 표기 재검토: 38p</a:t>
            </a:r>
          </a:p>
          <a:p>
            <a:r>
              <a:t>출처: http://hswooseok.or.kr/introduce/introduce_sub03.html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689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보고 대상 연도와 게시일을 분리합니다. 제목에서 상세로 이동해 보고 파일을 내려받습니다.</a:t>
            </a:r>
          </a:p>
          <a:p>
            <a:r>
              <a:t>[수정 지침]</a:t>
            </a:r>
          </a:p>
          <a:p>
            <a:r>
              <a:t>기존 게시물은 기부금 모금액·활용실적 자료입니다. 운영실적 상세 추가: 41p</a:t>
            </a:r>
          </a:p>
          <a:p>
            <a:r>
              <a:t>출처: http://hswooseok.or.kr/bbs/bbs_list.php?code=result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원본을 보존하고 관련 수정 지침 페이지를 안내합니다.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2160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공지 고정 후 게시일 역순입니다. 검색·페이지 상태를 상세와 목록 복귀 시 유지합니다.</a:t>
            </a:r>
          </a:p>
          <a:p>
            <a:r>
              <a:t>[수정 지침]</a:t>
            </a:r>
          </a:p>
          <a:p>
            <a:r>
              <a:t>상세·첨부·이전글·다음글 동작 추가: 39p</a:t>
            </a:r>
          </a:p>
          <a:p>
            <a:r>
              <a:t>출처: http://hswooseok.or.kr/bbs/bbs_list.php?code=notice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사진·제목을 동일한 상세로 연결합니다. 행사일과 게시일을 별도 저장합니다.</a:t>
            </a:r>
          </a:p>
          <a:p>
            <a:r>
              <a:t>[수정 지침]</a:t>
            </a:r>
          </a:p>
          <a:p>
            <a:r>
              <a:t>메인 소식의 문화사업 분류 및 날짜 기준 수정 지침: 32, 40p</a:t>
            </a:r>
          </a:p>
          <a:p>
            <a:r>
              <a:t>출처: http://hswooseok.or.kr/bbs/bbs_list.php?code=news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서식명·적용 연도·버전·파일 형식과 용량을 표시합니다. 다운로드 실패를 안내합니다.</a:t>
            </a:r>
          </a:p>
          <a:p>
            <a:r>
              <a:t>[수정 지침]</a:t>
            </a:r>
          </a:p>
          <a:p>
            <a:r>
              <a:t>Subject는 재단소식 &gt; 자료실로 정리할 지침입니다. 상세·첨부 관리: 41p</a:t>
            </a:r>
          </a:p>
          <a:p>
            <a:r>
              <a:t>출처: http://hswooseok.or.kr/bbs/bbs_list.php?code=data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목록·상세·작성·수정·삭제 범위를 확정합니다. 문의형 운영안은 42p에 구분했습니다.</a:t>
            </a:r>
          </a:p>
          <a:p>
            <a:r>
              <a:t>[수정 지침]</a:t>
            </a:r>
          </a:p>
          <a:p>
            <a:r>
              <a:t>자료실용 소개 문구를 게시판 목적에 맞게 수정할 지침입니다.</a:t>
            </a:r>
          </a:p>
          <a:p>
            <a:r>
              <a:t>출처: http://hswooseok.or.kr/bbs/bbs_list.php?code=free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원본을 보존하고 관련 수정 지침 페이지를 안내합니다.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459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원본을 보존하고 관련 수정 지침 페이지를 안내합니다.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원본을 보존하고 관련 수정 지침 페이지를 안내합니다.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원본을 보존하고 관련 수정 지침 페이지를 안내합니다.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기획. 원본 29페이지 및 기본 틀 유지. 검토일: 2026.09.09</a:t>
            </a:r>
          </a:p>
          <a:p>
            <a:r>
              <a:t>5~6p의 기존 화면 ID를 유지하고 누락한 조직도만 새 ID를 배정합니다. 정책과 상세 화면은 하위 15개 집계에 포함하지 않습니다.</a:t>
            </a:r>
          </a:p>
          <a:p>
            <a:r>
              <a:t>4p Family Site의 재단 중복 표기를 화신그룹·화신정공 연결로 정리할 지침입니다. 외부 서비스·언어 범위는 43p 참조.</a:t>
            </a:r>
          </a:p>
          <a:p>
            <a:r>
              <a:t>출처:</a:t>
            </a:r>
          </a:p>
          <a:p>
            <a:r>
              <a:t>http://hsmobis.com/HSwooseok/js/include.js</a:t>
            </a:r>
          </a:p>
          <a:p>
            <a:r>
              <a:t>http://hswooseok.or.kr/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원본을 보존하고 관련 수정 지침 페이지를 안내합니다.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기획. 원본 29페이지 및 기본 틀 유지. 검토일: 2026.09.09</a:t>
            </a:r>
          </a:p>
          <a:p>
            <a:r>
              <a:t>메인 시안의 시각 표현은 그대로 사용합니다. 카테고리 오류와 링크 목적지만 수정 지침으로 구분합니다.</a:t>
            </a:r>
          </a:p>
          <a:p>
            <a:r>
              <a:t>2026 대학생 행사일 05.21, 게시일 05.26입니다. 2025 대학생 행사일 05.21, 게시일 06.10입니다. 서로 다른 날짜를 오기로 단정하지 않습니다.</a:t>
            </a:r>
          </a:p>
          <a:p>
            <a:r>
              <a:t>출처:</a:t>
            </a:r>
          </a:p>
          <a:p>
            <a:r>
              <a:t>http://hsmobis.com/HSwooseok/</a:t>
            </a:r>
          </a:p>
          <a:p>
            <a:r>
              <a:t>http://hswooseok.or.kr/bbs/bbs_list.php?code=news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기획. 원본 29페이지 및 기본 틀 유지. 검토일: 2026.09.09</a:t>
            </a:r>
          </a:p>
          <a:p>
            <a:r>
              <a:t>본문 수치는 검토 시점의 공개 자료를 재계산한 결과입니다. 지급현황을 무조건 정답으로 간주하지 않고 원장과 대조합니다.</a:t>
            </a:r>
          </a:p>
          <a:p>
            <a:r>
              <a:t>통계 기준일을 접속 당일로 자동 표시하지 말고 실제 집계 기준일을 사용합니다. “약 28억” 또는 정밀 표기 여부는 승인 후 적용합니다.</a:t>
            </a:r>
          </a:p>
          <a:p>
            <a:r>
              <a:t>출처:</a:t>
            </a:r>
          </a:p>
          <a:p>
            <a:r>
              <a:t>http://hswooseok.or.kr/</a:t>
            </a:r>
          </a:p>
          <a:p>
            <a:r>
              <a:t>http://hswooseok.or.kr/business/business_sub02.html</a:t>
            </a:r>
          </a:p>
          <a:p>
            <a:r>
              <a:t>http://hswooseok.or.kr/introduce/introduce_sub03.html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기획. 원본 29페이지 및 기본 틀 유지. 검토일: 2026.09.09</a:t>
            </a:r>
          </a:p>
          <a:p>
            <a:r>
              <a:t>9~10p의 세부 운영 기획입니다. 공식 참고 페이지는 인사말 sub01, 설립취지 sub02입니다.</a:t>
            </a:r>
          </a:p>
          <a:p>
            <a:r>
              <a:t>표지의 “(주)”는 공식 사이트의 “재단법인”과 다릅니다. 정식 명칭을 승인받아 수정할 지침이며 기존 표지는 변경하지 않았습니다.</a:t>
            </a:r>
          </a:p>
          <a:p>
            <a:r>
              <a:t>출처:</a:t>
            </a:r>
          </a:p>
          <a:p>
            <a:r>
              <a:t>http://hswooseok.or.kr/introduce/introduce_sub01.html</a:t>
            </a:r>
          </a:p>
          <a:p>
            <a:r>
              <a:t>http://hswooseok.or.kr/introduce/introduce_sub02.html</a:t>
            </a:r>
          </a:p>
          <a:p>
            <a:r>
              <a:t>http://hswooseok.or.kr/introduce/introduce_sub03.html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기획. 원본 29페이지 및 기본 틀 유지. 검토일: 2026.09.09</a:t>
            </a:r>
          </a:p>
          <a:p>
            <a:r>
              <a:t>공식 안내에 소재지와 사무소가 모두 있으므로 지역번호만 보고 주소 오류로 판단하지 않습니다.</a:t>
            </a:r>
          </a:p>
          <a:p>
            <a:r>
              <a:t>12p 참고 URL을 sub05로, 13~14p를 sub06으로 고칠 지침입니다. 지도 좌표·사무소 운영 여부·대표 문의처는 최종 확인 대상입니다.</a:t>
            </a:r>
          </a:p>
          <a:p>
            <a:r>
              <a:t>출처:</a:t>
            </a:r>
          </a:p>
          <a:p>
            <a:r>
              <a:t>http://hswooseok.or.kr/introduce/introduce_sub05.html</a:t>
            </a:r>
          </a:p>
          <a:p>
            <a:r>
              <a:t>http://hswooseok.or.kr/introduce/introduce_sub06.html</a:t>
            </a:r>
          </a:p>
          <a:p>
            <a:r>
              <a:t>http://hsmobis.com/HSwooseok/js/include.js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기획. 원본 29페이지 및 기본 틀 유지. 검토일: 2026.09.09</a:t>
            </a:r>
          </a:p>
          <a:p>
            <a:r>
              <a:t>선발 자격·장학금액·접수기간의 신규 수치는 임의로 정하지 않습니다. 2026년 선발 공고 목록은 확인했으나 상세 원문 확인은 제한적입니다.</a:t>
            </a:r>
          </a:p>
          <a:p>
            <a:r>
              <a:t>대학생 지원액의 상시 기준과 최신 지급 실적 차이를 확인합니다. 문의 게시판은 장학금 접수 창구로 연결하지 않습니다.</a:t>
            </a:r>
          </a:p>
          <a:p>
            <a:r>
              <a:t>출처:</a:t>
            </a:r>
          </a:p>
          <a:p>
            <a:r>
              <a:t>http://hswooseok.or.kr/business/business_sub01.html</a:t>
            </a:r>
          </a:p>
          <a:p>
            <a:r>
              <a:t>http://hswooseok.or.kr/bbs/bbs_list.php?code=notice</a:t>
            </a:r>
          </a:p>
          <a:p>
            <a:r>
              <a:t>http://hswooseok.or.kr/bbs/bbs_list.php?code=data</a:t>
            </a:r>
          </a:p>
          <a:p>
            <a:r>
              <a:t>http://hsmobis.com/HSwooseok/Projects/index.html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기획. 원본 29페이지 및 기본 틀 유지. 검토일: 2026.09.09</a:t>
            </a:r>
          </a:p>
          <a:p>
            <a:r>
              <a:t>18p의 “새로운 예상 사업 영역”은 공식 자료와 대조해 재검토합니다. 문화사업 메뉴 유지 여부와 실제 노출 콘텐츠는 별도 승인 항목입니다.</a:t>
            </a:r>
          </a:p>
          <a:p>
            <a:r>
              <a:t>4p 사이트맵과 현재 시안 메뉴가 다릅니다. 메뉴를 유지하면 사이트맵에도 문화사업을 추가할 지침입니다.</a:t>
            </a:r>
          </a:p>
          <a:p>
            <a:r>
              <a:t>출처:</a:t>
            </a:r>
          </a:p>
          <a:p>
            <a:r>
              <a:t>http://hswooseok.or.kr/introduce/introduce_sub02.html</a:t>
            </a:r>
          </a:p>
          <a:p>
            <a:r>
              <a:t>http://hswooseok.or.kr/introduce/introduce_sub03.html</a:t>
            </a:r>
          </a:p>
          <a:p>
            <a:r>
              <a:t>http://hsmobis.com/HSwooseok/Projects/culture.html</a:t>
            </a:r>
          </a:p>
          <a:p>
            <a:r>
              <a:t>http://hsmobis.com/HSwooseok/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기획. 원본 29페이지 및 기본 틀 유지. 검토일: 2026.09.09</a:t>
            </a:r>
          </a:p>
          <a:p>
            <a:r>
              <a:t>공통 디자인·서체를 유지합니다. 정책 세부 문안은 실제 개인정보 처리 내역과 승인 원문을 받아 반영합니다.</a:t>
            </a:r>
          </a:p>
          <a:p>
            <a:r>
              <a:t>미구현 링크를 정상 기능으로 기재하지 않습니다. 통합검색·다국어·별도 정책 경로는 확정 후 Page ID와 경로표에 추가합니다.</a:t>
            </a:r>
          </a:p>
          <a:p>
            <a:r>
              <a:t>출처:</a:t>
            </a:r>
          </a:p>
          <a:p>
            <a:r>
              <a:t>http://hsmobis.com/HSwooseok/js/include.js</a:t>
            </a:r>
          </a:p>
          <a:p>
            <a:r>
              <a:t>http://hsmobis.com/HSwooseok/js/common.js</a:t>
            </a:r>
          </a:p>
          <a:p>
            <a:r>
              <a:t>http://hswooseok.or.kr/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기획. 원본 29페이지 및 기본 틀 유지. 검토일: 2026.09.09</a:t>
            </a:r>
          </a:p>
          <a:p>
            <a:r>
              <a:t>27~29p 운영 항목을 실행 가능한 검수 기준으로 보완했습니다. 최종 콘텐츠가 없는 곳은 승인 대기 항목으로 관리합니다.</a:t>
            </a:r>
          </a:p>
          <a:p>
            <a:r>
              <a:t>원본 26p의 기업용 분류도는 재단 4개 메뉴와 맞도록 정리할 지침입니다. 구현 여부는 관리자 시연과 테스트 결과로 확인합니다.</a:t>
            </a:r>
          </a:p>
          <a:p>
            <a:r>
              <a:t>출처:</a:t>
            </a:r>
          </a:p>
          <a:p>
            <a:r>
              <a:t>http://hsmobis.com/HSwooseok/</a:t>
            </a:r>
          </a:p>
          <a:p>
            <a:r>
              <a:t>http://hswooseok.or.kr/</a:t>
            </a:r>
          </a:p>
          <a:p>
            <a:r>
              <a:t>http://hswooseok.or.kr/business/business_sub02.html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원본을 보존하고 관련 수정 지침 페이지를 안내합니다.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30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원본을 보존하고 관련 수정 지침 페이지를 안내합니다.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원본을 보존하고 관련 수정 지침 페이지를 안내합니다.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원본을 보존하고 관련 수정 지침 페이지를 안내합니다.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232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검토일 2026.09.09. 기존 개체 보존. 검정=추가 기획, 붉은색=수정 지침.</a:t>
            </a:r>
          </a:p>
          <a:p>
            <a:r>
              <a:t>[세부 기획]</a:t>
            </a:r>
          </a:p>
          <a:p>
            <a:r>
              <a:t>인사말·사진·서명 운영: 34p</a:t>
            </a:r>
          </a:p>
          <a:p>
            <a:r>
              <a:t>[수정 지침]</a:t>
            </a:r>
          </a:p>
          <a:p>
            <a:r>
              <a:t>원본 이미지의 Description 침범과 초안·공식 인사말 병기 확인: 34p</a:t>
            </a:r>
          </a:p>
          <a:p>
            <a:r>
              <a:t>출처: http://hswooseok.or.kr/introduce/introduce_sub01.html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30F88A93-D646-8117-3EF7-DA58B94861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37706"/>
          <a:stretch/>
        </p:blipFill>
        <p:spPr>
          <a:xfrm>
            <a:off x="0" y="8853"/>
            <a:ext cx="12192000" cy="4247058"/>
          </a:xfrm>
          <a:prstGeom prst="rect">
            <a:avLst/>
          </a:prstGeom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 userDrawn="1"/>
        </p:nvSpPr>
        <p:spPr>
          <a:xfrm>
            <a:off x="0" y="3443545"/>
            <a:ext cx="12192000" cy="341445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5068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753C4C8B-CD80-31D9-E091-63311A3F386B}"/>
              </a:ext>
            </a:extLst>
          </p:cNvPr>
          <p:cNvSpPr/>
          <p:nvPr userDrawn="1"/>
        </p:nvSpPr>
        <p:spPr>
          <a:xfrm>
            <a:off x="0" y="0"/>
            <a:ext cx="310896" cy="6858000"/>
          </a:xfrm>
          <a:prstGeom prst="rect">
            <a:avLst/>
          </a:prstGeom>
          <a:solidFill>
            <a:srgbClr val="0B3155"/>
          </a:solidFill>
          <a:ln w="12700">
            <a:noFill/>
            <a:prstDash val="solid"/>
          </a:ln>
        </p:spPr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842E7CC9-F448-CBEA-66C5-C016FC381108}"/>
              </a:ext>
            </a:extLst>
          </p:cNvPr>
          <p:cNvSpPr/>
          <p:nvPr userDrawn="1"/>
        </p:nvSpPr>
        <p:spPr>
          <a:xfrm>
            <a:off x="310896" y="0"/>
            <a:ext cx="54864" cy="6858000"/>
          </a:xfrm>
          <a:prstGeom prst="rect">
            <a:avLst/>
          </a:prstGeom>
          <a:solidFill>
            <a:srgbClr val="FF704D"/>
          </a:solidFill>
          <a:ln w="12700">
            <a:noFill/>
            <a:prstDash val="solid"/>
          </a:ln>
        </p:spPr>
      </p:sp>
      <p:sp>
        <p:nvSpPr>
          <p:cNvPr id="22" name="Shape 3">
            <a:extLst>
              <a:ext uri="{FF2B5EF4-FFF2-40B4-BE49-F238E27FC236}">
                <a16:creationId xmlns:a16="http://schemas.microsoft.com/office/drawing/2014/main" id="{D0EC3237-4EC8-9493-B7C4-70F1640AB1AB}"/>
              </a:ext>
            </a:extLst>
          </p:cNvPr>
          <p:cNvSpPr/>
          <p:nvPr userDrawn="1"/>
        </p:nvSpPr>
        <p:spPr>
          <a:xfrm>
            <a:off x="695325" y="6464762"/>
            <a:ext cx="10801350" cy="0"/>
          </a:xfrm>
          <a:prstGeom prst="line">
            <a:avLst/>
          </a:prstGeom>
          <a:noFill/>
          <a:ln w="8890">
            <a:solidFill>
              <a:schemeClr val="bg2"/>
            </a:solidFill>
            <a:prstDash val="solid"/>
          </a:ln>
        </p:spPr>
      </p:sp>
      <p:sp>
        <p:nvSpPr>
          <p:cNvPr id="23" name="슬라이드 번호 개체 틀 1">
            <a:extLst>
              <a:ext uri="{FF2B5EF4-FFF2-40B4-BE49-F238E27FC236}">
                <a16:creationId xmlns:a16="http://schemas.microsoft.com/office/drawing/2014/main" id="{2987DE14-3C21-40CD-9B94-B19CDA8C4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810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51F2E6D-256E-447C-B329-C08CC0283EF5}"/>
              </a:ext>
            </a:extLst>
          </p:cNvPr>
          <p:cNvSpPr>
            <a:spLocks noGrp="1"/>
          </p:cNvSpPr>
          <p:nvPr userDrawn="1"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292F70"/>
          </a:solidFill>
          <a:ln w="0">
            <a:noFill/>
            <a:prstDash val="solid"/>
          </a:ln>
        </p:spPr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EC5E4AE-60EF-EB5F-79E4-5782050C6102}"/>
              </a:ext>
            </a:extLst>
          </p:cNvPr>
          <p:cNvSpPr>
            <a:spLocks noGrp="1"/>
          </p:cNvSpPr>
          <p:nvPr userDrawn="1"/>
        </p:nvSpPr>
        <p:spPr>
          <a:xfrm>
            <a:off x="685800" y="628650"/>
            <a:ext cx="10820400" cy="9525"/>
          </a:xfrm>
          <a:prstGeom prst="rect">
            <a:avLst/>
          </a:prstGeom>
          <a:solidFill>
            <a:srgbClr val="CFD6D8"/>
          </a:solidFill>
          <a:ln w="0">
            <a:noFill/>
            <a:prstDash val="solid"/>
          </a:ln>
        </p:spPr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12C6B25-1D82-4C88-8CFE-1952E863B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897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>
            <a:extLst>
              <a:ext uri="{FF2B5EF4-FFF2-40B4-BE49-F238E27FC236}">
                <a16:creationId xmlns:a16="http://schemas.microsoft.com/office/drawing/2014/main" id="{14DBC0D3-70B6-CA7A-E625-D182F810E234}"/>
              </a:ext>
            </a:extLst>
          </p:cNvPr>
          <p:cNvSpPr/>
          <p:nvPr userDrawn="1"/>
        </p:nvSpPr>
        <p:spPr>
          <a:xfrm>
            <a:off x="0" y="0"/>
            <a:ext cx="12191695" cy="438912"/>
          </a:xfrm>
          <a:prstGeom prst="rect">
            <a:avLst/>
          </a:prstGeom>
          <a:solidFill>
            <a:srgbClr val="0B3155"/>
          </a:solidFill>
          <a:ln w="12700">
            <a:noFill/>
            <a:prstDash val="solid"/>
          </a:ln>
        </p:spPr>
      </p:sp>
      <p:sp>
        <p:nvSpPr>
          <p:cNvPr id="7" name="슬라이드 번호 개체 틀 1">
            <a:extLst>
              <a:ext uri="{FF2B5EF4-FFF2-40B4-BE49-F238E27FC236}">
                <a16:creationId xmlns:a16="http://schemas.microsoft.com/office/drawing/2014/main" id="{A272810E-89AD-3319-8C3B-DAE6CDD78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43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51F2E6D-256E-447C-B329-C08CC0283EF5}"/>
              </a:ext>
            </a:extLst>
          </p:cNvPr>
          <p:cNvSpPr>
            <a:spLocks noGrp="1"/>
          </p:cNvSpPr>
          <p:nvPr userDrawn="1"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2"/>
          </a:solidFill>
          <a:ln w="0">
            <a:noFill/>
            <a:prstDash val="solid"/>
          </a:ln>
        </p:spPr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16CAD1C-D072-B3F0-EB63-EF5508E31953}"/>
              </a:ext>
            </a:extLst>
          </p:cNvPr>
          <p:cNvSpPr>
            <a:spLocks noGrp="1"/>
          </p:cNvSpPr>
          <p:nvPr userDrawn="1"/>
        </p:nvSpPr>
        <p:spPr>
          <a:xfrm>
            <a:off x="685800" y="266700"/>
            <a:ext cx="2286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975" b="1">
                <a:solidFill>
                  <a:srgbClr val="0E1317"/>
                </a:solidFill>
                <a:latin typeface="Oxanium"/>
                <a:ea typeface="Oxanium"/>
                <a:cs typeface="Oxanium"/>
              </a:defRPr>
            </a:pPr>
            <a:r>
              <a:rPr lang="en-US" sz="975" b="1" dirty="0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HWASHIN WOOSEOK</a:t>
            </a:r>
            <a:endParaRPr sz="975" b="1" dirty="0">
              <a:solidFill>
                <a:srgbClr val="0E1317"/>
              </a:solidFill>
              <a:latin typeface="+mn-ea"/>
              <a:ea typeface="+mn-ea"/>
              <a:cs typeface="Oxanium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12D438B-B287-1EAF-F247-534BE18D158F}"/>
              </a:ext>
            </a:extLst>
          </p:cNvPr>
          <p:cNvSpPr>
            <a:spLocks noGrp="1"/>
          </p:cNvSpPr>
          <p:nvPr userDrawn="1"/>
        </p:nvSpPr>
        <p:spPr>
          <a:xfrm>
            <a:off x="3238500" y="266700"/>
            <a:ext cx="3143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825" b="0">
                <a:solidFill>
                  <a:srgbClr val="66727B"/>
                </a:solidFill>
                <a:latin typeface="Oxanium"/>
                <a:ea typeface="Oxanium"/>
                <a:cs typeface="Oxanium"/>
              </a:defRPr>
            </a:pPr>
            <a:r>
              <a:rPr lang="en-US" sz="825" b="0" dirty="0">
                <a:solidFill>
                  <a:srgbClr val="66727B"/>
                </a:solidFill>
                <a:latin typeface="+mn-ea"/>
                <a:ea typeface="+mn-ea"/>
                <a:cs typeface="Oxanium"/>
              </a:rPr>
              <a:t>Information Architecture (IA)</a:t>
            </a:r>
            <a:endParaRPr sz="825" b="0" dirty="0">
              <a:solidFill>
                <a:srgbClr val="66727B"/>
              </a:solidFill>
              <a:latin typeface="+mn-ea"/>
              <a:ea typeface="+mn-ea"/>
              <a:cs typeface="Oxanium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EC5E4AE-60EF-EB5F-79E4-5782050C6102}"/>
              </a:ext>
            </a:extLst>
          </p:cNvPr>
          <p:cNvSpPr>
            <a:spLocks noGrp="1"/>
          </p:cNvSpPr>
          <p:nvPr userDrawn="1"/>
        </p:nvSpPr>
        <p:spPr>
          <a:xfrm>
            <a:off x="685800" y="628650"/>
            <a:ext cx="10820400" cy="9525"/>
          </a:xfrm>
          <a:prstGeom prst="rect">
            <a:avLst/>
          </a:prstGeom>
          <a:solidFill>
            <a:srgbClr val="CFD6D8"/>
          </a:solidFill>
          <a:ln w="0">
            <a:noFill/>
            <a:prstDash val="solid"/>
          </a:ln>
        </p:spPr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4396E6EC-777B-7328-9F5A-ED120FDBF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156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F5DC15E-CCE0-7AE9-9EFE-24F728638CBC}"/>
              </a:ext>
            </a:extLst>
          </p:cNvPr>
          <p:cNvSpPr/>
          <p:nvPr userDrawn="1"/>
        </p:nvSpPr>
        <p:spPr>
          <a:xfrm>
            <a:off x="20651" y="19476"/>
            <a:ext cx="12131771" cy="260647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B1E8B70-236E-3583-6D5D-556CA9360EF2}"/>
              </a:ext>
            </a:extLst>
          </p:cNvPr>
          <p:cNvSpPr/>
          <p:nvPr userDrawn="1"/>
        </p:nvSpPr>
        <p:spPr>
          <a:xfrm>
            <a:off x="22160" y="313202"/>
            <a:ext cx="12131771" cy="260647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EF787AC-B6C9-EEF3-F4F0-789CDB10B53B}"/>
              </a:ext>
            </a:extLst>
          </p:cNvPr>
          <p:cNvSpPr/>
          <p:nvPr userDrawn="1"/>
        </p:nvSpPr>
        <p:spPr>
          <a:xfrm>
            <a:off x="22159" y="14580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Subject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C89377E-034B-6295-C2D5-F4F65BA4F830}"/>
              </a:ext>
            </a:extLst>
          </p:cNvPr>
          <p:cNvSpPr/>
          <p:nvPr userDrawn="1"/>
        </p:nvSpPr>
        <p:spPr>
          <a:xfrm>
            <a:off x="9552384" y="19476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Last updated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EB1E95D7-5048-887B-9589-7DBE9B0E426A}"/>
              </a:ext>
            </a:extLst>
          </p:cNvPr>
          <p:cNvSpPr/>
          <p:nvPr userDrawn="1"/>
        </p:nvSpPr>
        <p:spPr>
          <a:xfrm>
            <a:off x="22159" y="309709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Location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5DBA2FF-F633-E5D9-5207-516557AD54DF}"/>
              </a:ext>
            </a:extLst>
          </p:cNvPr>
          <p:cNvSpPr/>
          <p:nvPr userDrawn="1"/>
        </p:nvSpPr>
        <p:spPr>
          <a:xfrm>
            <a:off x="9552384" y="612396"/>
            <a:ext cx="2597246" cy="6228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E870D0F-6CC9-59CD-D322-7675115F913F}"/>
              </a:ext>
            </a:extLst>
          </p:cNvPr>
          <p:cNvSpPr/>
          <p:nvPr userDrawn="1"/>
        </p:nvSpPr>
        <p:spPr>
          <a:xfrm>
            <a:off x="9552384" y="313202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ID 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4EC8E33-3EDA-9261-02E7-96FBF7D2115E}"/>
              </a:ext>
            </a:extLst>
          </p:cNvPr>
          <p:cNvSpPr/>
          <p:nvPr userDrawn="1"/>
        </p:nvSpPr>
        <p:spPr>
          <a:xfrm>
            <a:off x="22163" y="612299"/>
            <a:ext cx="9487086" cy="6228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AB169E4-3903-129A-FB59-3FF9373A4F55}"/>
              </a:ext>
            </a:extLst>
          </p:cNvPr>
          <p:cNvSpPr/>
          <p:nvPr userDrawn="1"/>
        </p:nvSpPr>
        <p:spPr>
          <a:xfrm>
            <a:off x="9552384" y="614536"/>
            <a:ext cx="2600037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6FE7A5-ED17-8708-B0EA-15FB9AE0A63B}"/>
              </a:ext>
            </a:extLst>
          </p:cNvPr>
          <p:cNvSpPr txBox="1"/>
          <p:nvPr userDrawn="1"/>
        </p:nvSpPr>
        <p:spPr>
          <a:xfrm>
            <a:off x="10704710" y="23238"/>
            <a:ext cx="1417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2026/09/01</a:t>
            </a:r>
            <a:endParaRPr lang="ko-KR" altLang="en-US" sz="10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3" name="슬라이드 번호 개체 틀 1">
            <a:extLst>
              <a:ext uri="{FF2B5EF4-FFF2-40B4-BE49-F238E27FC236}">
                <a16:creationId xmlns:a16="http://schemas.microsoft.com/office/drawing/2014/main" id="{7D6A4AD1-3F84-4800-C085-84D01BFD8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49079" y="6412795"/>
            <a:ext cx="2424956" cy="365125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17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">
            <a:extLst>
              <a:ext uri="{FF2B5EF4-FFF2-40B4-BE49-F238E27FC236}">
                <a16:creationId xmlns:a16="http://schemas.microsoft.com/office/drawing/2014/main" id="{5A4AF412-D30A-7EAE-9515-51666EBE854D}"/>
              </a:ext>
            </a:extLst>
          </p:cNvPr>
          <p:cNvSpPr/>
          <p:nvPr userDrawn="1"/>
        </p:nvSpPr>
        <p:spPr>
          <a:xfrm>
            <a:off x="695325" y="1268413"/>
            <a:ext cx="10801350" cy="0"/>
          </a:xfrm>
          <a:prstGeom prst="line">
            <a:avLst/>
          </a:prstGeom>
          <a:noFill/>
          <a:ln w="8890">
            <a:solidFill>
              <a:schemeClr val="tx2"/>
            </a:solidFill>
            <a:prstDash val="solid"/>
          </a:ln>
        </p:spPr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C008C66C-1BE4-06A9-7DCB-D9E09F509E0B}"/>
              </a:ext>
            </a:extLst>
          </p:cNvPr>
          <p:cNvSpPr/>
          <p:nvPr userDrawn="1"/>
        </p:nvSpPr>
        <p:spPr>
          <a:xfrm>
            <a:off x="695325" y="6464762"/>
            <a:ext cx="10801350" cy="0"/>
          </a:xfrm>
          <a:prstGeom prst="line">
            <a:avLst/>
          </a:prstGeom>
          <a:noFill/>
          <a:ln w="8890">
            <a:solidFill>
              <a:schemeClr val="bg2"/>
            </a:solidFill>
            <a:prstDash val="solid"/>
          </a:ln>
        </p:spPr>
      </p:sp>
      <p:sp>
        <p:nvSpPr>
          <p:cNvPr id="10" name="슬라이드 번호 개체 틀 1">
            <a:extLst>
              <a:ext uri="{FF2B5EF4-FFF2-40B4-BE49-F238E27FC236}">
                <a16:creationId xmlns:a16="http://schemas.microsoft.com/office/drawing/2014/main" id="{71BE2FE7-018D-91FD-1AE5-2CD759DF6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4069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98773-29E8-4C5B-94B7-99CF88C2A2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5017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5" r:id="rId3"/>
    <p:sldLayoutId id="2147483651" r:id="rId4"/>
    <p:sldLayoutId id="2147483656" r:id="rId5"/>
    <p:sldLayoutId id="2147483650" r:id="rId6"/>
    <p:sldLayoutId id="2147483658" r:id="rId7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://hswooseok.or.kr/introduce/introduce_sub02.html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hswooseok.or.kr/introduce/introduce_sub02.html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hswooseok.or.kr/introduce/introduce_sub02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hswooseok.or.kr/bbs/bbs_list.php?code=notice" TargetMode="Externa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hyperlink" Target="http://hswooseok.or.kr/bbs/bbs_list.php?code=news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hyperlink" Target="http://hswooseok.or.kr/bbs/bbs_list.php?code=free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A4FCE7DC-1825-76A3-63F8-2432A340C86C}"/>
              </a:ext>
            </a:extLst>
          </p:cNvPr>
          <p:cNvSpPr/>
          <p:nvPr/>
        </p:nvSpPr>
        <p:spPr>
          <a:xfrm>
            <a:off x="0" y="2192694"/>
            <a:ext cx="7893698" cy="2491273"/>
          </a:xfrm>
          <a:prstGeom prst="rect">
            <a:avLst/>
          </a:prstGeom>
          <a:solidFill>
            <a:srgbClr val="292F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259633" y="2990670"/>
            <a:ext cx="6465875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" panose="020B0600000101010101" pitchFamily="50" charset="-127"/>
              </a:rPr>
              <a:t>나눔으로 다음 세대의 꿈을 키우는 </a:t>
            </a:r>
            <a:endParaRPr lang="en-US" altLang="ko-KR" sz="3200" dirty="0">
              <a:solidFill>
                <a:schemeClr val="bg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주</a:t>
            </a:r>
            <a:r>
              <a:rPr lang="en-US" altLang="ko-KR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)</a:t>
            </a:r>
            <a:r>
              <a:rPr lang="ko-KR" altLang="en-US" sz="3600" b="1" dirty="0" err="1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우석장학문화재단</a:t>
            </a:r>
            <a:endParaRPr lang="ko-KR" altLang="en-US" sz="3600" b="1" dirty="0">
              <a:solidFill>
                <a:srgbClr val="FFFFFF"/>
              </a:solidFill>
              <a:latin typeface="맑은 고딕" panose="020B0600000101010101" pitchFamily="50" charset="-127"/>
              <a:ea typeface="나눔스퀘어 ExtraBold" panose="020B0600000101010101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9308" y="6276503"/>
            <a:ext cx="752842" cy="37393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371599" y="2695561"/>
            <a:ext cx="350831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latin typeface="맑은 고딕" panose="020B0600000101010101" pitchFamily="50" charset="-127"/>
                <a:ea typeface="나눔스퀘어 Bold" panose="020B0600000101010101" pitchFamily="50" charset="-127"/>
              </a:rPr>
              <a:t>Story Board</a:t>
            </a:r>
            <a:endParaRPr lang="ko-KR" altLang="en-US" sz="1600" dirty="0">
              <a:solidFill>
                <a:schemeClr val="bg1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7A2E18B1-968B-47BF-5EF1-90D962BEDB22}"/>
              </a:ext>
            </a:extLst>
          </p:cNvPr>
          <p:cNvCxnSpPr/>
          <p:nvPr/>
        </p:nvCxnSpPr>
        <p:spPr>
          <a:xfrm>
            <a:off x="1371599" y="5309118"/>
            <a:ext cx="4581332" cy="0"/>
          </a:xfrm>
          <a:prstGeom prst="line">
            <a:avLst/>
          </a:prstGeom>
          <a:ln w="19050">
            <a:solidFill>
              <a:srgbClr val="66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57A8F6E-7BE0-DBC6-2D16-82546F260A74}"/>
              </a:ext>
            </a:extLst>
          </p:cNvPr>
          <p:cNvSpPr txBox="1"/>
          <p:nvPr/>
        </p:nvSpPr>
        <p:spPr>
          <a:xfrm>
            <a:off x="6096000" y="5109697"/>
            <a:ext cx="4264091" cy="79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작성일</a:t>
            </a:r>
            <a:r>
              <a:rPr lang="en-US" altLang="ko-KR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: 2026.  09.  09</a:t>
            </a:r>
          </a:p>
          <a:p>
            <a:pPr>
              <a:lnSpc>
                <a:spcPct val="150000"/>
              </a:lnSpc>
            </a:pPr>
            <a:r>
              <a:rPr lang="ko-KR" altLang="en-U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작성자</a:t>
            </a:r>
            <a:r>
              <a:rPr lang="en-US" altLang="ko-KR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:  </a:t>
            </a:r>
            <a:r>
              <a:rPr lang="ko-KR" altLang="en-US" sz="1600" b="1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디에프</a:t>
            </a:r>
            <a:r>
              <a:rPr lang="en-US" altLang="ko-KR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DF</a:t>
            </a:r>
            <a:endParaRPr lang="ko-KR" alt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70A56C-5568-3692-6034-9FAC5596BD22}"/>
              </a:ext>
            </a:extLst>
          </p:cNvPr>
          <p:cNvSpPr txBox="1"/>
          <p:nvPr/>
        </p:nvSpPr>
        <p:spPr>
          <a:xfrm>
            <a:off x="1371598" y="5481943"/>
            <a:ext cx="4419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275" b="1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검토용       </a:t>
            </a:r>
            <a:r>
              <a:rPr lang="en-US" altLang="ko-KR" sz="14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: hsmobis.com/</a:t>
            </a:r>
            <a:r>
              <a:rPr lang="en-US" altLang="ko-KR" sz="140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HSwooseok</a:t>
            </a:r>
            <a:r>
              <a:rPr lang="en-US" altLang="ko-KR" sz="14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/</a:t>
            </a:r>
          </a:p>
          <a:p>
            <a:pPr marL="285750" indent="-285750">
              <a:buFont typeface="Arial" panose="020B0604020202020204" pitchFamily="34" charset="0"/>
              <a:buChar char="•"/>
              <a:defRPr sz="1275" b="1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운영 도메인</a:t>
            </a:r>
            <a:r>
              <a:rPr lang="en-US" altLang="ko-KR" sz="14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: hswooseok.or.kr</a:t>
            </a:r>
          </a:p>
        </p:txBody>
      </p:sp>
      <p:sp>
        <p:nvSpPr>
          <p:cNvPr id="23" name="검토추가_1_0">
            <a:extLst>
              <a:ext uri="{FF2B5EF4-FFF2-40B4-BE49-F238E27FC236}">
                <a16:creationId xmlns:a16="http://schemas.microsoft.com/office/drawing/2014/main" id="{5C12FDD6-C706-4A8C-B029-C251D6BD9791}"/>
              </a:ext>
            </a:extLst>
          </p:cNvPr>
          <p:cNvSpPr>
            <a:spLocks noGrp="1"/>
          </p:cNvSpPr>
          <p:nvPr/>
        </p:nvSpPr>
        <p:spPr>
          <a:xfrm>
            <a:off x="6096000" y="6067425"/>
            <a:ext cx="53816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표지 법인 표기 수정 지침: 30, 34p</a:t>
            </a:r>
          </a:p>
        </p:txBody>
      </p:sp>
    </p:spTree>
    <p:extLst>
      <p:ext uri="{BB962C8B-B14F-4D97-AF65-F5344CB8AC3E}">
        <p14:creationId xmlns:p14="http://schemas.microsoft.com/office/powerpoint/2010/main" val="3926273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www.hswooseok.or.kr/About Us/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재단소개 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설립배경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http://hswooseok.or.kr/introduce/introduce_sub02.html</a:t>
            </a:r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ko-KR" altLang="en-US" sz="1000" b="1" u="sng" dirty="0"/>
              <a:t>문구 기준</a:t>
            </a:r>
          </a:p>
          <a:p>
            <a:r>
              <a:rPr lang="ko-KR" altLang="en-US" sz="1000" dirty="0"/>
              <a:t>현재 </a:t>
            </a:r>
            <a:r>
              <a:rPr lang="ko-KR" altLang="en-US" sz="1000" dirty="0" err="1"/>
              <a:t>메인의</a:t>
            </a:r>
            <a:r>
              <a:rPr lang="ko-KR" altLang="en-US" sz="1000" dirty="0"/>
              <a:t> 가치 문구를 재단 소개로 확장한 </a:t>
            </a:r>
            <a:r>
              <a:rPr lang="ko-KR" altLang="en-US" sz="1000" dirty="0" err="1"/>
              <a:t>제안문입니다</a:t>
            </a:r>
            <a:r>
              <a:rPr lang="en-US" altLang="ko-KR" sz="1000" dirty="0"/>
              <a:t>.</a:t>
            </a:r>
          </a:p>
          <a:p>
            <a:endParaRPr lang="en-US" altLang="ko-KR" sz="1000" dirty="0"/>
          </a:p>
          <a:p>
            <a:r>
              <a:rPr lang="ko-KR" altLang="en-US" sz="1000" b="1" u="sng" dirty="0"/>
              <a:t>자료</a:t>
            </a:r>
          </a:p>
          <a:p>
            <a:r>
              <a:rPr lang="ko-KR" altLang="en-US" sz="1000" dirty="0"/>
              <a:t>정관</a:t>
            </a:r>
            <a:r>
              <a:rPr lang="en-US" altLang="ko-KR" sz="1000" dirty="0"/>
              <a:t>, </a:t>
            </a:r>
            <a:r>
              <a:rPr lang="ko-KR" altLang="en-US" sz="1000" dirty="0"/>
              <a:t>설립 기록</a:t>
            </a:r>
            <a:r>
              <a:rPr lang="en-US" altLang="ko-KR" sz="1000" dirty="0"/>
              <a:t>, </a:t>
            </a:r>
            <a:r>
              <a:rPr lang="ko-KR" altLang="en-US" sz="1000" dirty="0"/>
              <a:t>설립자 사진</a:t>
            </a:r>
            <a:r>
              <a:rPr lang="en-US" altLang="ko-KR" sz="1000" dirty="0"/>
              <a:t>, </a:t>
            </a:r>
            <a:r>
              <a:rPr lang="ko-KR" altLang="en-US" sz="1000" dirty="0"/>
              <a:t>재단 소개 원문</a:t>
            </a:r>
          </a:p>
          <a:p>
            <a:endParaRPr lang="ko-KR" altLang="en-US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재단소개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371475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나눔의 뜻을 이어온 재단의 발자취를 소개합니다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10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우석장학문화재단은</a:t>
            </a:r>
            <a:r>
              <a:rPr lang="ko-KR" altLang="en-US" sz="11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미래인재의 꿈과 가능성을 키우고 따뜻한 나눔의 가치를 더하기 위해 장학사업과 문화사업을 이어갑니다</a:t>
            </a:r>
            <a:r>
              <a:rPr lang="en-US" altLang="ko-KR" sz="11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lang="ko-KR" altLang="en-US" sz="11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배움의 기회를 넓히고 문화예술의 감동을 나누며</a:t>
            </a:r>
            <a:r>
              <a:rPr lang="en-US" altLang="ko-KR" sz="11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1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모두가 함께 성장하는 더 나은 미래를 지향합니다</a:t>
            </a:r>
            <a:r>
              <a:rPr lang="en-US" altLang="ko-KR" sz="11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94D05E61-6B4E-BCCE-527C-E420E8FA1831}"/>
              </a:ext>
            </a:extLst>
          </p:cNvPr>
          <p:cNvGraphicFramePr/>
          <p:nvPr/>
        </p:nvGraphicFramePr>
        <p:xfrm>
          <a:off x="695325" y="3429000"/>
          <a:ext cx="8172450" cy="1685924"/>
        </p:xfrm>
        <a:graphic>
          <a:graphicData uri="http://schemas.openxmlformats.org/drawingml/2006/table">
            <a:tbl>
              <a:tblPr/>
              <a:tblGrid>
                <a:gridCol w="4086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6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1481">
                <a:tc>
                  <a:txBody>
                    <a:bodyPr/>
                    <a:lstStyle/>
                    <a:p>
                      <a:r>
                        <a:rPr sz="135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공식 개요 항목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5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입력 기준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1481">
                <a:tc>
                  <a:txBody>
                    <a:bodyPr/>
                    <a:lstStyle/>
                    <a:p>
                      <a:r>
                        <a:rPr sz="135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설립일·설립자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5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설립허가·법인 기록과 일치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1481">
                <a:tc>
                  <a:txBody>
                    <a:bodyPr/>
                    <a:lstStyle/>
                    <a:p>
                      <a:r>
                        <a:rPr sz="135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정식 명칭·소재지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5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재단 승인 자료와 일치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1481">
                <a:tc>
                  <a:txBody>
                    <a:bodyPr/>
                    <a:lstStyle/>
                    <a:p>
                      <a:r>
                        <a:rPr sz="135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설립</a:t>
                      </a:r>
                      <a:r>
                        <a:rPr sz="1350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35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목적·사업</a:t>
                      </a:r>
                      <a:r>
                        <a:rPr sz="1350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35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범위</a:t>
                      </a:r>
                      <a:endParaRPr sz="1350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5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정관·공식</a:t>
                      </a:r>
                      <a:r>
                        <a:rPr sz="1350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35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사업계획과</a:t>
                      </a:r>
                      <a:r>
                        <a:rPr sz="1350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35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일치</a:t>
                      </a:r>
                      <a:endParaRPr sz="1350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" name="검토추가_10_0">
            <a:extLst>
              <a:ext uri="{FF2B5EF4-FFF2-40B4-BE49-F238E27FC236}">
                <a16:creationId xmlns:a16="http://schemas.microsoft.com/office/drawing/2014/main" id="{DD02775C-59E1-49F8-84C8-9E543C77CB9F}"/>
              </a:ext>
            </a:extLst>
          </p:cNvPr>
          <p:cNvSpPr>
            <a:spLocks noGrp="1"/>
          </p:cNvSpPr>
          <p:nvPr/>
        </p:nvSpPr>
        <p:spPr>
          <a:xfrm>
            <a:off x="9610725" y="332421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설립취지와 법인 개요를 구분합니다.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설립허가일·등기일을 별도 항목으로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관리합니다.</a:t>
            </a:r>
          </a:p>
        </p:txBody>
      </p:sp>
    </p:spTree>
    <p:extLst>
      <p:ext uri="{BB962C8B-B14F-4D97-AF65-F5344CB8AC3E}">
        <p14:creationId xmlns:p14="http://schemas.microsoft.com/office/powerpoint/2010/main" val="1227325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www.hswooseok.or.kr/About Us/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재단소개 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연혁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3"/>
              </a:rPr>
              <a:t>http://hswooseok.or.kr/introduce/introduce_sub03.html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ko-KR" altLang="en-US" sz="1000" b="1" u="sng" dirty="0"/>
              <a:t>문구 기준</a:t>
            </a:r>
          </a:p>
          <a:p>
            <a:r>
              <a:rPr lang="ko-KR" altLang="en-US" sz="1000" dirty="0"/>
              <a:t>현재 </a:t>
            </a:r>
            <a:r>
              <a:rPr lang="ko-KR" altLang="en-US" sz="1000" dirty="0" err="1"/>
              <a:t>메인의</a:t>
            </a:r>
            <a:r>
              <a:rPr lang="ko-KR" altLang="en-US" sz="1000" dirty="0"/>
              <a:t> 가치 문구를 재단 소개로 확장한 </a:t>
            </a:r>
            <a:r>
              <a:rPr lang="ko-KR" altLang="en-US" sz="1000" dirty="0" err="1"/>
              <a:t>제안문입니다</a:t>
            </a:r>
            <a:r>
              <a:rPr lang="en-US" altLang="ko-KR" sz="1000" dirty="0"/>
              <a:t>.</a:t>
            </a:r>
          </a:p>
          <a:p>
            <a:endParaRPr lang="en-US" altLang="ko-KR" sz="1000" dirty="0"/>
          </a:p>
          <a:p>
            <a:r>
              <a:rPr lang="ko-KR" altLang="en-US" sz="1000" b="1" u="sng" dirty="0"/>
              <a:t>자료</a:t>
            </a:r>
          </a:p>
          <a:p>
            <a:r>
              <a:rPr lang="ko-KR" altLang="en-US" sz="1000" dirty="0"/>
              <a:t>정관</a:t>
            </a:r>
            <a:r>
              <a:rPr lang="en-US" altLang="ko-KR" sz="1000" dirty="0"/>
              <a:t>, </a:t>
            </a:r>
            <a:r>
              <a:rPr lang="ko-KR" altLang="en-US" sz="1000" dirty="0"/>
              <a:t>설립 기록</a:t>
            </a:r>
            <a:r>
              <a:rPr lang="en-US" altLang="ko-KR" sz="1000" dirty="0"/>
              <a:t>, </a:t>
            </a:r>
            <a:r>
              <a:rPr lang="ko-KR" altLang="en-US" sz="1000" dirty="0"/>
              <a:t>설립자 사진</a:t>
            </a:r>
            <a:r>
              <a:rPr lang="en-US" altLang="ko-KR" sz="1000" dirty="0"/>
              <a:t>, </a:t>
            </a:r>
            <a:r>
              <a:rPr lang="ko-KR" altLang="en-US" sz="1000" dirty="0"/>
              <a:t>재단 소개 원문</a:t>
            </a:r>
          </a:p>
          <a:p>
            <a:endParaRPr lang="ko-KR" altLang="en-US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재단소개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371475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현재의 나눔이 다음 세대의 가능성으로 이어집니다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0602035-4C88-18AC-079C-3CFB138703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909"/>
          <a:stretch/>
        </p:blipFill>
        <p:spPr>
          <a:xfrm>
            <a:off x="1421190" y="1989056"/>
            <a:ext cx="3782406" cy="188222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12EBE77D-B95C-80F5-4E0F-730B612456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1878" y="3874417"/>
            <a:ext cx="3290305" cy="2454504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8B179E22-EC34-F0C1-6C19-C062CAA90F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1411958"/>
            <a:ext cx="2573506" cy="1875503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8F1166F9-9E49-EE8E-ECE7-6DCFD25B7D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4586" y="3278172"/>
            <a:ext cx="2535810" cy="209401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981BCFFF-34C7-2874-EE4C-F57BB47195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36146" y="5361495"/>
            <a:ext cx="2781300" cy="1276350"/>
          </a:xfrm>
          <a:prstGeom prst="rect">
            <a:avLst/>
          </a:prstGeom>
        </p:spPr>
      </p:pic>
      <p:sp>
        <p:nvSpPr>
          <p:cNvPr id="25" name="검토추가_11_0">
            <a:extLst>
              <a:ext uri="{FF2B5EF4-FFF2-40B4-BE49-F238E27FC236}">
                <a16:creationId xmlns:a16="http://schemas.microsoft.com/office/drawing/2014/main" id="{FB9E571B-DA04-4DCA-A21F-7A26A0D74B44}"/>
              </a:ext>
            </a:extLst>
          </p:cNvPr>
          <p:cNvSpPr>
            <a:spLocks noGrp="1"/>
          </p:cNvSpPr>
          <p:nvPr/>
        </p:nvSpPr>
        <p:spPr>
          <a:xfrm>
            <a:off x="9610725" y="3478098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연도 내 날짜 역순으로 정렬합니다. 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도·월일·사건·인원·금액 단위를 구분해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입력합니다.</a:t>
            </a:r>
          </a:p>
        </p:txBody>
      </p:sp>
    </p:spTree>
    <p:extLst>
      <p:ext uri="{BB962C8B-B14F-4D97-AF65-F5344CB8AC3E}">
        <p14:creationId xmlns:p14="http://schemas.microsoft.com/office/powerpoint/2010/main" val="1023064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www.hswooseok.or.kr/About Us/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재단소개 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이사회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3"/>
              </a:rPr>
              <a:t>http://hswooseok.or.kr/introduce/introduce_sub05.html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ko-KR" altLang="en-US" sz="1000" b="1" u="sng" dirty="0"/>
              <a:t>필수 자료</a:t>
            </a:r>
          </a:p>
          <a:p>
            <a:r>
              <a:rPr lang="ko-KR" altLang="en-US" sz="1000" dirty="0"/>
              <a:t>임원 명부</a:t>
            </a:r>
            <a:r>
              <a:rPr lang="en-US" altLang="ko-KR" sz="1000" dirty="0"/>
              <a:t>, </a:t>
            </a:r>
            <a:r>
              <a:rPr lang="ko-KR" altLang="en-US" sz="1000" dirty="0"/>
              <a:t>임기</a:t>
            </a:r>
            <a:r>
              <a:rPr lang="en-US" altLang="ko-KR" sz="1000" dirty="0"/>
              <a:t>, </a:t>
            </a:r>
            <a:r>
              <a:rPr lang="ko-KR" altLang="en-US" sz="1000" dirty="0"/>
              <a:t>공개 승인 경력</a:t>
            </a:r>
            <a:r>
              <a:rPr lang="en-US" altLang="ko-KR" sz="1000" dirty="0"/>
              <a:t>, </a:t>
            </a:r>
            <a:r>
              <a:rPr lang="ko-KR" altLang="en-US" sz="1000" dirty="0"/>
              <a:t>기준일</a:t>
            </a:r>
          </a:p>
          <a:p>
            <a:endParaRPr lang="ko-KR" altLang="en-US" sz="1000" b="1" u="sng" dirty="0"/>
          </a:p>
          <a:p>
            <a:r>
              <a:rPr lang="ko-KR" altLang="en-US" sz="1000" b="1" u="sng" dirty="0"/>
              <a:t>개인정보</a:t>
            </a:r>
          </a:p>
          <a:p>
            <a:r>
              <a:rPr lang="ko-KR" altLang="en-US" sz="1000" dirty="0"/>
              <a:t>생년월일</a:t>
            </a:r>
            <a:r>
              <a:rPr lang="en-US" altLang="ko-KR" sz="1000" dirty="0"/>
              <a:t>·</a:t>
            </a:r>
            <a:r>
              <a:rPr lang="ko-KR" altLang="en-US" sz="1000" dirty="0"/>
              <a:t>개인 연락처 등 불필요한 정보는 표시하지 않습니다</a:t>
            </a:r>
            <a:r>
              <a:rPr lang="en-US" altLang="ko-KR" sz="1000" dirty="0"/>
              <a:t>.</a:t>
            </a:r>
          </a:p>
          <a:p>
            <a:endParaRPr lang="en-US" altLang="ko-KR" sz="1000" b="1" u="sng" dirty="0"/>
          </a:p>
          <a:p>
            <a:r>
              <a:rPr lang="ko-KR" altLang="en-US" sz="1000" b="1" u="sng" dirty="0"/>
              <a:t>관리</a:t>
            </a:r>
          </a:p>
          <a:p>
            <a:r>
              <a:rPr lang="ko-KR" altLang="en-US" sz="1000" dirty="0"/>
              <a:t>임원 변경 시 갱신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재단소개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371475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재단의 뜻과 책임을 함께 이어가는 이사회를 소개합니다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FC1DFA1-DF44-B429-F7E1-530D0C4158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0317" y="2988296"/>
            <a:ext cx="5616717" cy="353475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9C08404-6913-A5D2-9EE0-1093DB0629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121030"/>
            <a:ext cx="3572503" cy="2307407"/>
          </a:xfrm>
          <a:prstGeom prst="rect">
            <a:avLst/>
          </a:prstGeom>
        </p:spPr>
      </p:pic>
      <p:sp>
        <p:nvSpPr>
          <p:cNvPr id="17" name="검토추가_12_0">
            <a:extLst>
              <a:ext uri="{FF2B5EF4-FFF2-40B4-BE49-F238E27FC236}">
                <a16:creationId xmlns:a16="http://schemas.microsoft.com/office/drawing/2014/main" id="{CD43EFA3-D1FC-4B6F-9754-D16122A25122}"/>
              </a:ext>
            </a:extLst>
          </p:cNvPr>
          <p:cNvSpPr>
            <a:spLocks noGrp="1"/>
          </p:cNvSpPr>
          <p:nvPr/>
        </p:nvSpPr>
        <p:spPr>
          <a:xfrm>
            <a:off x="9610725" y="3631986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성명·직책·임기·경력·기준일을 관리합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 조직도와 임원 명단의 역할을 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리합니다.</a:t>
            </a:r>
          </a:p>
        </p:txBody>
      </p:sp>
      <p:sp>
        <p:nvSpPr>
          <p:cNvPr id="18" name="검토추가_12_1">
            <a:extLst>
              <a:ext uri="{FF2B5EF4-FFF2-40B4-BE49-F238E27FC236}">
                <a16:creationId xmlns:a16="http://schemas.microsoft.com/office/drawing/2014/main" id="{FBF0C49D-F861-487C-99D0-9F1EDDFD0D4E}"/>
              </a:ext>
            </a:extLst>
          </p:cNvPr>
          <p:cNvSpPr>
            <a:spLocks noGrp="1"/>
          </p:cNvSpPr>
          <p:nvPr/>
        </p:nvSpPr>
        <p:spPr>
          <a:xfrm>
            <a:off x="9610725" y="4546386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임기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오류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확인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: 36p. </a:t>
            </a:r>
          </a:p>
        </p:txBody>
      </p:sp>
    </p:spTree>
    <p:extLst>
      <p:ext uri="{BB962C8B-B14F-4D97-AF65-F5344CB8AC3E}">
        <p14:creationId xmlns:p14="http://schemas.microsoft.com/office/powerpoint/2010/main" val="3397872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www.hswooseok.or.kr/About Us/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재단소개 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오시는 길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3"/>
              </a:rPr>
              <a:t>http://hswooseok.or.kr/introduce/introduce_sub06.html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ko-KR" altLang="en-US" sz="1000" b="1" u="sng" dirty="0">
                <a:latin typeface="+mn-ea"/>
              </a:rPr>
              <a:t>공개 전 확인</a:t>
            </a:r>
          </a:p>
          <a:p>
            <a:r>
              <a:rPr lang="ko-KR" altLang="en-US" sz="1000" dirty="0">
                <a:latin typeface="+mn-ea"/>
              </a:rPr>
              <a:t>주소와 전화의 지역 정보가 다를 수 있으므로 방문 장소</a:t>
            </a:r>
            <a:r>
              <a:rPr lang="en-US" altLang="ko-KR" sz="1000" dirty="0">
                <a:latin typeface="+mn-ea"/>
              </a:rPr>
              <a:t>·</a:t>
            </a:r>
            <a:r>
              <a:rPr lang="ko-KR" altLang="en-US" sz="1000" dirty="0">
                <a:latin typeface="+mn-ea"/>
              </a:rPr>
              <a:t>문의처를 재단에 확인합니다</a:t>
            </a:r>
            <a:r>
              <a:rPr lang="en-US" altLang="ko-KR" sz="1000" dirty="0">
                <a:latin typeface="+mn-ea"/>
              </a:rPr>
              <a:t>.</a:t>
            </a:r>
          </a:p>
          <a:p>
            <a:endParaRPr lang="en-US" altLang="ko-KR" sz="1000" b="1" u="sng" dirty="0">
              <a:latin typeface="+mn-ea"/>
            </a:endParaRPr>
          </a:p>
          <a:p>
            <a:r>
              <a:rPr lang="ko-KR" altLang="en-US" sz="1000" b="1" u="sng" dirty="0">
                <a:latin typeface="+mn-ea"/>
              </a:rPr>
              <a:t>지도</a:t>
            </a:r>
          </a:p>
          <a:p>
            <a:r>
              <a:rPr lang="ko-KR" altLang="en-US" sz="1000" dirty="0">
                <a:latin typeface="+mn-ea"/>
              </a:rPr>
              <a:t>확정 주소의 좌표와 </a:t>
            </a:r>
            <a:r>
              <a:rPr lang="ko-KR" altLang="en-US" sz="1000" dirty="0" err="1">
                <a:latin typeface="+mn-ea"/>
              </a:rPr>
              <a:t>길찾기</a:t>
            </a:r>
            <a:r>
              <a:rPr lang="ko-KR" altLang="en-US" sz="1000" dirty="0">
                <a:latin typeface="+mn-ea"/>
              </a:rPr>
              <a:t> 링크를 연결합니다</a:t>
            </a:r>
            <a:r>
              <a:rPr lang="en-US" altLang="ko-KR" sz="1000" dirty="0">
                <a:latin typeface="+mn-ea"/>
              </a:rPr>
              <a:t>.</a:t>
            </a:r>
          </a:p>
          <a:p>
            <a:endParaRPr lang="en-US" altLang="ko-KR" sz="1000" dirty="0"/>
          </a:p>
          <a:p>
            <a:endParaRPr lang="en-US" altLang="ko-KR" sz="1000" b="1" u="sng" dirty="0"/>
          </a:p>
          <a:p>
            <a:endParaRPr lang="en-US" altLang="ko-KR" sz="1000" b="1" u="sng" dirty="0"/>
          </a:p>
          <a:p>
            <a:endParaRPr lang="en-US" altLang="ko-KR" sz="1000" b="1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재단소개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371475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우석장학문화재단으로</a:t>
            </a: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오시는 길을 안내합니다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CF7E98A-9DF4-BA40-BC56-61FFD60A79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542" y="1976757"/>
            <a:ext cx="5242888" cy="2904486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68BFF8EB-11E0-20BB-7A67-843DE8A77F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3806" y="3987537"/>
            <a:ext cx="4853523" cy="2701860"/>
          </a:xfrm>
          <a:prstGeom prst="rect">
            <a:avLst/>
          </a:prstGeom>
        </p:spPr>
      </p:pic>
      <p:sp>
        <p:nvSpPr>
          <p:cNvPr id="17" name="검토추가_13_0">
            <a:extLst>
              <a:ext uri="{FF2B5EF4-FFF2-40B4-BE49-F238E27FC236}">
                <a16:creationId xmlns:a16="http://schemas.microsoft.com/office/drawing/2014/main" id="{77D03864-BBC6-4D0C-A94A-D9BE70E67C00}"/>
              </a:ext>
            </a:extLst>
          </p:cNvPr>
          <p:cNvSpPr>
            <a:spLocks noGrp="1"/>
          </p:cNvSpPr>
          <p:nvPr/>
        </p:nvSpPr>
        <p:spPr>
          <a:xfrm>
            <a:off x="9610725" y="4093651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재단 소재지와 사무소를 별도 안내합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 주소별 지도·길찾기를 연결합니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</p:spTree>
    <p:extLst>
      <p:ext uri="{BB962C8B-B14F-4D97-AF65-F5344CB8AC3E}">
        <p14:creationId xmlns:p14="http://schemas.microsoft.com/office/powerpoint/2010/main" val="1877371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주요사업</a:t>
            </a:r>
            <a:endParaRPr lang="en-US" altLang="ko-KR" sz="3200" b="1" dirty="0">
              <a:solidFill>
                <a:srgbClr val="0B1F3A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  <a:p>
            <a:pPr marL="0" indent="0">
              <a:buNone/>
            </a:pPr>
            <a:r>
              <a:rPr lang="en-US" altLang="ko-KR" sz="3200" b="0" dirty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Projects</a:t>
            </a:r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</a:t>
            </a:r>
            <a:endParaRPr lang="en-US" sz="1000" dirty="0">
              <a:solidFill>
                <a:srgbClr val="005BAC"/>
              </a:solidFill>
            </a:endParaRPr>
          </a:p>
        </p:txBody>
      </p:sp>
      <p:sp>
        <p:nvSpPr>
          <p:cNvPr id="2" name="재단의 뜻과 운영 주체를&#10;신뢰할 수 있도록 안내합니다">
            <a:extLst>
              <a:ext uri="{FF2B5EF4-FFF2-40B4-BE49-F238E27FC236}">
                <a16:creationId xmlns:a16="http://schemas.microsoft.com/office/drawing/2014/main" id="{198D22E1-780E-BA33-8AD8-CBDA9C754780}"/>
              </a:ext>
            </a:extLst>
          </p:cNvPr>
          <p:cNvSpPr>
            <a:spLocks noGrp="1"/>
          </p:cNvSpPr>
          <p:nvPr/>
        </p:nvSpPr>
        <p:spPr>
          <a:xfrm>
            <a:off x="695325" y="3429000"/>
            <a:ext cx="3810687" cy="11049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875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600" b="0" dirty="0">
                <a:solidFill>
                  <a:srgbClr val="00A6C7"/>
                </a:solidFill>
                <a:latin typeface="+mn-ea"/>
                <a:cs typeface="맑은 고딕"/>
              </a:rPr>
              <a:t>배움의 기회를 넓히고</a:t>
            </a:r>
          </a:p>
          <a:p>
            <a:pPr>
              <a:defRPr sz="1875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600" b="0" dirty="0">
                <a:solidFill>
                  <a:srgbClr val="00A6C7"/>
                </a:solidFill>
                <a:latin typeface="+mn-ea"/>
                <a:cs typeface="맑은 고딕"/>
              </a:rPr>
              <a:t>문화의 가치를 나눕니다</a:t>
            </a:r>
            <a:endParaRPr sz="1600" b="0" dirty="0">
              <a:solidFill>
                <a:srgbClr val="00A6C7"/>
              </a:solidFill>
              <a:latin typeface="+mn-ea"/>
              <a:cs typeface="맑은 고딕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D3C9DE2-0AC2-94FD-4ECC-2D273AF239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419" y="1304925"/>
            <a:ext cx="6647255" cy="506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830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www.hswooseok.or.kr/Projects/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주요사업 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장학사업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장학생 선발기준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http://hswooseok.or.kr/business/business_sub01.html</a:t>
            </a:r>
          </a:p>
          <a:p>
            <a:endParaRPr lang="en-US" altLang="ko-KR" sz="1000" dirty="0"/>
          </a:p>
          <a:p>
            <a:endParaRPr lang="en-US" altLang="ko-KR" sz="1000" b="1" u="sng" dirty="0">
              <a:latin typeface="+mn-ea"/>
            </a:endParaRPr>
          </a:p>
          <a:p>
            <a:endParaRPr lang="en-US" altLang="ko-KR" sz="1000" b="1" u="sng" dirty="0">
              <a:latin typeface="+mn-ea"/>
            </a:endParaRPr>
          </a:p>
          <a:p>
            <a:r>
              <a:rPr lang="ko-KR" altLang="en-US" sz="1000" b="1" u="sng" dirty="0">
                <a:latin typeface="+mn-ea"/>
              </a:rPr>
              <a:t>운영 구분</a:t>
            </a:r>
          </a:p>
          <a:p>
            <a:r>
              <a:rPr lang="ko-KR" altLang="en-US" sz="1000" dirty="0">
                <a:latin typeface="+mn-ea"/>
              </a:rPr>
              <a:t>상시 사업소개와 연도별 모집조건을 분리합니다</a:t>
            </a:r>
            <a:r>
              <a:rPr lang="en-US" altLang="ko-KR" sz="1000" dirty="0">
                <a:latin typeface="+mn-ea"/>
              </a:rPr>
              <a:t>.</a:t>
            </a:r>
          </a:p>
          <a:p>
            <a:endParaRPr lang="en-US" altLang="ko-KR" sz="1000" b="1" u="sng" dirty="0">
              <a:latin typeface="+mn-ea"/>
            </a:endParaRPr>
          </a:p>
          <a:p>
            <a:r>
              <a:rPr lang="ko-KR" altLang="en-US" sz="1000" b="1" u="sng" dirty="0">
                <a:latin typeface="+mn-ea"/>
              </a:rPr>
              <a:t>접수</a:t>
            </a:r>
          </a:p>
          <a:p>
            <a:r>
              <a:rPr lang="ko-KR" altLang="en-US" sz="1000" dirty="0">
                <a:latin typeface="+mn-ea"/>
              </a:rPr>
              <a:t>현재 시안에는 접수 기능이 없습니다</a:t>
            </a:r>
            <a:r>
              <a:rPr lang="en-US" altLang="ko-KR" sz="1000" dirty="0">
                <a:latin typeface="+mn-ea"/>
              </a:rPr>
              <a:t>. </a:t>
            </a:r>
            <a:r>
              <a:rPr lang="ko-KR" altLang="en-US" sz="1000" dirty="0">
                <a:latin typeface="+mn-ea"/>
              </a:rPr>
              <a:t>온라인 접수는 승인된 별도 접수처 연결 여부를 확정합니다</a:t>
            </a:r>
            <a:r>
              <a:rPr lang="en-US" altLang="ko-KR" sz="1000" dirty="0">
                <a:latin typeface="+mn-ea"/>
              </a:rPr>
              <a:t>.</a:t>
            </a:r>
          </a:p>
          <a:p>
            <a:endParaRPr lang="en-US" altLang="ko-KR" sz="1000" b="1" u="sng" dirty="0"/>
          </a:p>
          <a:p>
            <a:endParaRPr lang="en-US" altLang="ko-KR" sz="1000" b="1" u="sng" dirty="0"/>
          </a:p>
          <a:p>
            <a:endParaRPr lang="en-US" altLang="ko-KR" sz="1000" b="1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주요사업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781737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배움의 가능성에 기회를 더합니다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20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우석장학문화재단은</a:t>
            </a:r>
            <a:r>
              <a:rPr lang="ko-KR" altLang="en-US" sz="12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학생들이 자신의 꿈을 꾸준히 키워갈 수 있도록 장학사업을 통해 응원합니다</a:t>
            </a:r>
            <a:r>
              <a:rPr lang="en-US" altLang="ko-KR" sz="12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lang="ko-KR" altLang="en-US" sz="12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청춘의 도전이 더 큰 미래로 이어지도록 배움의 여정에 함께하겠습니다</a:t>
            </a:r>
            <a:r>
              <a:rPr lang="en-US" altLang="ko-KR" sz="12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endParaRPr lang="en-US" altLang="ko-KR" sz="1400" b="1" dirty="0">
              <a:solidFill>
                <a:srgbClr val="161616"/>
              </a:solidFill>
              <a:latin typeface="맑은 고딕"/>
              <a:ea typeface="맑은 고딕"/>
              <a:cs typeface="맑은 고딕"/>
            </a:endParaRPr>
          </a:p>
        </p:txBody>
      </p:sp>
      <p:pic>
        <p:nvPicPr>
          <p:cNvPr id="1026" name="Picture 2" descr="장학생선발기준">
            <a:extLst>
              <a:ext uri="{FF2B5EF4-FFF2-40B4-BE49-F238E27FC236}">
                <a16:creationId xmlns:a16="http://schemas.microsoft.com/office/drawing/2014/main" id="{90E43722-836C-D193-2829-DA55935263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00"/>
          <a:stretch/>
        </p:blipFill>
        <p:spPr bwMode="auto">
          <a:xfrm>
            <a:off x="2632257" y="2394408"/>
            <a:ext cx="4618494" cy="438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E04AE9FE-5964-DE8E-B4FC-DC32EE68EAC9}"/>
              </a:ext>
            </a:extLst>
          </p:cNvPr>
          <p:cNvSpPr/>
          <p:nvPr/>
        </p:nvSpPr>
        <p:spPr>
          <a:xfrm>
            <a:off x="5213023" y="5260157"/>
            <a:ext cx="2036190" cy="31108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모집 공고 확인</a:t>
            </a:r>
          </a:p>
        </p:txBody>
      </p:sp>
      <p:sp>
        <p:nvSpPr>
          <p:cNvPr id="1027" name="검토추가_16_0">
            <a:extLst>
              <a:ext uri="{FF2B5EF4-FFF2-40B4-BE49-F238E27FC236}">
                <a16:creationId xmlns:a16="http://schemas.microsoft.com/office/drawing/2014/main" id="{09D6FD7F-DE9C-4628-B6A5-92620CFC1E91}"/>
              </a:ext>
            </a:extLst>
          </p:cNvPr>
          <p:cNvSpPr>
            <a:spLocks noGrp="1"/>
          </p:cNvSpPr>
          <p:nvPr/>
        </p:nvSpPr>
        <p:spPr>
          <a:xfrm>
            <a:off x="9610725" y="3939763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학교급별 기준과 해당 연도 공고를 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결합니다. 접수기간·서식은 공고 기준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으로 표시합니다.</a:t>
            </a:r>
          </a:p>
        </p:txBody>
      </p:sp>
      <p:sp>
        <p:nvSpPr>
          <p:cNvPr id="1028" name="검토추가_16_1">
            <a:extLst>
              <a:ext uri="{FF2B5EF4-FFF2-40B4-BE49-F238E27FC236}">
                <a16:creationId xmlns:a16="http://schemas.microsoft.com/office/drawing/2014/main" id="{3A100F4B-7F6B-4FEA-A8A0-49398FFEB46A}"/>
              </a:ext>
            </a:extLst>
          </p:cNvPr>
          <p:cNvSpPr>
            <a:spLocks noGrp="1"/>
          </p:cNvSpPr>
          <p:nvPr/>
        </p:nvSpPr>
        <p:spPr>
          <a:xfrm>
            <a:off x="9610725" y="4854163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사업 소개와 선발기준을 분리합니다.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추가 화면·미확정 접수 기능: 37p</a:t>
            </a:r>
          </a:p>
        </p:txBody>
      </p:sp>
    </p:spTree>
    <p:extLst>
      <p:ext uri="{BB962C8B-B14F-4D97-AF65-F5344CB8AC3E}">
        <p14:creationId xmlns:p14="http://schemas.microsoft.com/office/powerpoint/2010/main" val="3757569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www.hswooseok.or.kr/Projects/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주요사업 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장학사업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장학금 지급현황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http://hswooseok.or.kr/business/business_sub02.html</a:t>
            </a:r>
          </a:p>
          <a:p>
            <a:endParaRPr lang="en-US" altLang="ko-KR" sz="1000" b="1" u="sng" dirty="0">
              <a:latin typeface="+mn-ea"/>
            </a:endParaRPr>
          </a:p>
          <a:p>
            <a:endParaRPr lang="en-US" altLang="ko-KR" sz="1000" b="1" u="sng" dirty="0">
              <a:latin typeface="+mn-ea"/>
            </a:endParaRPr>
          </a:p>
          <a:p>
            <a:r>
              <a:rPr lang="ko-KR" altLang="en-US" sz="1000" b="1" u="sng" dirty="0">
                <a:latin typeface="+mn-ea"/>
              </a:rPr>
              <a:t>입력 자료</a:t>
            </a:r>
          </a:p>
          <a:p>
            <a:r>
              <a:rPr lang="ko-KR" altLang="en-US" sz="1000" dirty="0">
                <a:latin typeface="+mn-ea"/>
              </a:rPr>
              <a:t>연도별 지급대장 요약본 또는 승인 통계</a:t>
            </a:r>
          </a:p>
          <a:p>
            <a:endParaRPr lang="ko-KR" altLang="en-US" sz="1000" b="1" u="sng" dirty="0">
              <a:latin typeface="+mn-ea"/>
            </a:endParaRPr>
          </a:p>
          <a:p>
            <a:r>
              <a:rPr lang="ko-KR" altLang="en-US" sz="1000" b="1" u="sng" dirty="0">
                <a:latin typeface="+mn-ea"/>
              </a:rPr>
              <a:t>개인정보</a:t>
            </a:r>
          </a:p>
          <a:p>
            <a:r>
              <a:rPr lang="ko-KR" altLang="en-US" sz="1000" dirty="0">
                <a:latin typeface="+mn-ea"/>
              </a:rPr>
              <a:t>학생의 상세 개인정보와 개인별 지급내역은 공개 집계에 포함하지 않습니다</a:t>
            </a:r>
            <a:r>
              <a:rPr lang="en-US" altLang="ko-KR" sz="1000" dirty="0">
                <a:latin typeface="+mn-ea"/>
              </a:rPr>
              <a:t>.</a:t>
            </a:r>
          </a:p>
          <a:p>
            <a:endParaRPr lang="en-US" altLang="ko-KR" sz="1000" dirty="0">
              <a:latin typeface="+mn-ea"/>
            </a:endParaRPr>
          </a:p>
          <a:p>
            <a:r>
              <a:rPr lang="ko-KR" altLang="en-US" sz="1000" b="1" u="sng" dirty="0">
                <a:latin typeface="+mn-ea"/>
              </a:rPr>
              <a:t>메인 연동</a:t>
            </a:r>
          </a:p>
          <a:p>
            <a:r>
              <a:rPr lang="ko-KR" altLang="en-US" sz="1000" dirty="0">
                <a:latin typeface="+mn-ea"/>
              </a:rPr>
              <a:t>공개 승인한 누계만 사용</a:t>
            </a:r>
          </a:p>
          <a:p>
            <a:endParaRPr lang="en-US" altLang="ko-KR" sz="1000" b="1" u="sng" dirty="0"/>
          </a:p>
          <a:p>
            <a:endParaRPr lang="en-US" altLang="ko-KR" sz="1000" b="1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주요사업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6"/>
            <a:ext cx="8172450" cy="348104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장학사업으로 이어온 나눔의 성과를 소개합니다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320191F-9DD3-EA97-52B1-FCEB8B2EE1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4593" y="2207687"/>
            <a:ext cx="5389526" cy="407527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86219BA-ACDB-9878-9839-7631865CAC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4801" y="2111604"/>
            <a:ext cx="1946292" cy="21091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검토추가_17_0">
            <a:extLst>
              <a:ext uri="{FF2B5EF4-FFF2-40B4-BE49-F238E27FC236}">
                <a16:creationId xmlns:a16="http://schemas.microsoft.com/office/drawing/2014/main" id="{2D1E3013-DBA6-46B2-8C17-197155339753}"/>
              </a:ext>
            </a:extLst>
          </p:cNvPr>
          <p:cNvSpPr>
            <a:spLocks noGrp="1"/>
          </p:cNvSpPr>
          <p:nvPr/>
        </p:nvSpPr>
        <p:spPr>
          <a:xfrm>
            <a:off x="9610725" y="3785874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금액은 원 단위로 저장합니다. 연도별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합계와 학교급별 합계를 대조합니다.</a:t>
            </a:r>
          </a:p>
        </p:txBody>
      </p:sp>
      <p:sp>
        <p:nvSpPr>
          <p:cNvPr id="18" name="검토추가_17_1">
            <a:extLst>
              <a:ext uri="{FF2B5EF4-FFF2-40B4-BE49-F238E27FC236}">
                <a16:creationId xmlns:a16="http://schemas.microsoft.com/office/drawing/2014/main" id="{7C03D2F9-3A4B-461B-BE16-8DDC85A60801}"/>
              </a:ext>
            </a:extLst>
          </p:cNvPr>
          <p:cNvSpPr>
            <a:spLocks noGrp="1"/>
          </p:cNvSpPr>
          <p:nvPr/>
        </p:nvSpPr>
        <p:spPr>
          <a:xfrm>
            <a:off x="9610725" y="4509774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메인 누계는 일치합니다. 연혁과 다른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연도별 인원, 기타 금액 범위 확인: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33p</a:t>
            </a:r>
          </a:p>
        </p:txBody>
      </p:sp>
    </p:spTree>
    <p:extLst>
      <p:ext uri="{BB962C8B-B14F-4D97-AF65-F5344CB8AC3E}">
        <p14:creationId xmlns:p14="http://schemas.microsoft.com/office/powerpoint/2010/main" val="9749552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www.hswooseok.or.kr/Projects/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주요사업 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문화사업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endParaRPr lang="en-US" altLang="ko-KR" sz="1000" b="1" u="sng" dirty="0"/>
          </a:p>
          <a:p>
            <a:endParaRPr lang="en-US" altLang="ko-KR" sz="1000" b="1" u="sng" dirty="0"/>
          </a:p>
          <a:p>
            <a:r>
              <a:rPr lang="ko-KR" altLang="en-US" sz="1000" b="1" dirty="0">
                <a:solidFill>
                  <a:srgbClr val="FF0000"/>
                </a:solidFill>
              </a:rPr>
              <a:t>새로운 예상 사업 영역</a:t>
            </a:r>
            <a:endParaRPr lang="en-US" altLang="ko-KR" sz="1000" b="1" dirty="0">
              <a:solidFill>
                <a:srgbClr val="FF0000"/>
              </a:solidFill>
            </a:endParaRPr>
          </a:p>
          <a:p>
            <a:r>
              <a:rPr lang="ko-KR" altLang="en-US" sz="1000" b="1" dirty="0">
                <a:solidFill>
                  <a:srgbClr val="FF0000"/>
                </a:solidFill>
              </a:rPr>
              <a:t>간략한 기본 소개로만 구성</a:t>
            </a:r>
            <a:endParaRPr lang="en-US" altLang="ko-KR" sz="1000" b="1" dirty="0">
              <a:solidFill>
                <a:srgbClr val="FF0000"/>
              </a:solidFill>
            </a:endParaRPr>
          </a:p>
          <a:p>
            <a:endParaRPr lang="en-US" altLang="ko-KR" sz="1000" b="1" u="sng" dirty="0"/>
          </a:p>
          <a:p>
            <a:endParaRPr lang="en-US" altLang="ko-KR" sz="1000" b="1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주요사업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781737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문화예술의 가치와 감동을 함께 나눕니다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20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우석장학문화재단은</a:t>
            </a:r>
            <a:r>
              <a:rPr lang="ko-KR" altLang="en-US" sz="12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문화예술이 전하는 따뜻한 울림을 더 많은 이들과 나누고자 합니다</a:t>
            </a:r>
            <a:r>
              <a:rPr lang="en-US" altLang="ko-KR" sz="12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lang="ko-KR" altLang="en-US" sz="12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일상 속 문화의 기회를 넓히며</a:t>
            </a:r>
            <a:r>
              <a:rPr lang="en-US" altLang="ko-KR" sz="12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lang="ko-KR" altLang="en-US" sz="12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함께 공감하고 성장하는 사회를 향해 나아가겠습니다</a:t>
            </a:r>
            <a:r>
              <a:rPr lang="en-US" altLang="ko-KR" sz="120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endParaRPr lang="en-US" altLang="ko-KR" sz="1400" b="1" dirty="0">
              <a:solidFill>
                <a:srgbClr val="161616"/>
              </a:solidFill>
              <a:latin typeface="맑은 고딕"/>
              <a:ea typeface="맑은 고딕"/>
              <a:cs typeface="맑은 고딕"/>
            </a:endParaRPr>
          </a:p>
        </p:txBody>
      </p:sp>
      <p:sp>
        <p:nvSpPr>
          <p:cNvPr id="17" name="검토추가_18_0">
            <a:extLst>
              <a:ext uri="{FF2B5EF4-FFF2-40B4-BE49-F238E27FC236}">
                <a16:creationId xmlns:a16="http://schemas.microsoft.com/office/drawing/2014/main" id="{D970A706-D95C-42F7-A841-10DF715AE381}"/>
              </a:ext>
            </a:extLst>
          </p:cNvPr>
          <p:cNvSpPr>
            <a:spLocks noGrp="1"/>
          </p:cNvSpPr>
          <p:nvPr/>
        </p:nvSpPr>
        <p:spPr>
          <a:xfrm>
            <a:off x="9610725" y="2400880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사업 목적·지원 대상·활동 사례를 구분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 실제 승인 사업만 공개합니다.</a:t>
            </a:r>
          </a:p>
        </p:txBody>
      </p:sp>
      <p:sp>
        <p:nvSpPr>
          <p:cNvPr id="18" name="검토추가_18_1">
            <a:extLst>
              <a:ext uri="{FF2B5EF4-FFF2-40B4-BE49-F238E27FC236}">
                <a16:creationId xmlns:a16="http://schemas.microsoft.com/office/drawing/2014/main" id="{04D55253-8721-4986-8C98-D7EB905F9B9C}"/>
              </a:ext>
            </a:extLst>
          </p:cNvPr>
          <p:cNvSpPr>
            <a:spLocks noGrp="1"/>
          </p:cNvSpPr>
          <p:nvPr/>
        </p:nvSpPr>
        <p:spPr>
          <a:xfrm>
            <a:off x="9610725" y="312478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공식 설립취지에 문화사업이 있고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2015년 지원 기록도 있습니다. 신규 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상사업 표기 재검토: 38p</a:t>
            </a:r>
          </a:p>
        </p:txBody>
      </p:sp>
    </p:spTree>
    <p:extLst>
      <p:ext uri="{BB962C8B-B14F-4D97-AF65-F5344CB8AC3E}">
        <p14:creationId xmlns:p14="http://schemas.microsoft.com/office/powerpoint/2010/main" val="8943234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재단활동</a:t>
            </a:r>
            <a:endParaRPr lang="en-US" altLang="ko-KR" sz="3200" b="1" dirty="0">
              <a:solidFill>
                <a:srgbClr val="0B1F3A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  <a:p>
            <a:pPr marL="0" indent="0">
              <a:buNone/>
            </a:pPr>
            <a:r>
              <a:rPr lang="en-US" altLang="ko-KR" sz="3200" b="0" dirty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What We Do</a:t>
            </a:r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</a:t>
            </a:r>
            <a:endParaRPr lang="en-US" sz="1000" dirty="0">
              <a:solidFill>
                <a:srgbClr val="005BAC"/>
              </a:solidFill>
            </a:endParaRPr>
          </a:p>
        </p:txBody>
      </p:sp>
      <p:sp>
        <p:nvSpPr>
          <p:cNvPr id="2" name="재단의 뜻과 운영 주체를&#10;신뢰할 수 있도록 안내합니다">
            <a:extLst>
              <a:ext uri="{FF2B5EF4-FFF2-40B4-BE49-F238E27FC236}">
                <a16:creationId xmlns:a16="http://schemas.microsoft.com/office/drawing/2014/main" id="{198D22E1-780E-BA33-8AD8-CBDA9C754780}"/>
              </a:ext>
            </a:extLst>
          </p:cNvPr>
          <p:cNvSpPr>
            <a:spLocks noGrp="1"/>
          </p:cNvSpPr>
          <p:nvPr/>
        </p:nvSpPr>
        <p:spPr>
          <a:xfrm>
            <a:off x="695325" y="3429000"/>
            <a:ext cx="3810687" cy="11049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875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600" b="0" dirty="0">
                <a:solidFill>
                  <a:srgbClr val="00A6C7"/>
                </a:solidFill>
                <a:latin typeface="+mn-ea"/>
                <a:cs typeface="맑은 고딕"/>
              </a:rPr>
              <a:t>재단의 활동과 성과를</a:t>
            </a:r>
          </a:p>
          <a:p>
            <a:pPr>
              <a:defRPr sz="1875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600" b="0" dirty="0">
                <a:solidFill>
                  <a:srgbClr val="00A6C7"/>
                </a:solidFill>
                <a:latin typeface="+mn-ea"/>
                <a:cs typeface="맑은 고딕"/>
              </a:rPr>
              <a:t>연도별로 확인합니다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E3A332A-328F-3F88-EB20-5FD1277C6A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959" y="1304925"/>
            <a:ext cx="7539716" cy="480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664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www.hswooseok.or.kr/WhatWeDo/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재단활동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운영실적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http://hswooseok.or.kr/bbs/bbs_list.php?code=result</a:t>
            </a:r>
          </a:p>
          <a:p>
            <a:endParaRPr lang="en-US" altLang="ko-KR" sz="1000" b="1" u="sng" dirty="0"/>
          </a:p>
          <a:p>
            <a:endParaRPr lang="en-US" altLang="ko-KR" sz="1000" b="1" u="sng" dirty="0"/>
          </a:p>
          <a:p>
            <a:r>
              <a:rPr lang="ko-KR" altLang="en-US" sz="1000" b="1" u="sng" dirty="0"/>
              <a:t>필요 자료</a:t>
            </a:r>
          </a:p>
          <a:p>
            <a:r>
              <a:rPr lang="ko-KR" altLang="en-US" sz="1000" dirty="0"/>
              <a:t>연간 사업실적 보고서</a:t>
            </a:r>
            <a:r>
              <a:rPr lang="en-US" altLang="ko-KR" sz="1000" dirty="0"/>
              <a:t>, </a:t>
            </a:r>
            <a:r>
              <a:rPr lang="ko-KR" altLang="en-US" sz="1000" dirty="0"/>
              <a:t>운영 요약</a:t>
            </a:r>
            <a:r>
              <a:rPr lang="en-US" altLang="ko-KR" sz="1000" dirty="0"/>
              <a:t>, </a:t>
            </a:r>
            <a:r>
              <a:rPr lang="ko-KR" altLang="en-US" sz="1000" dirty="0"/>
              <a:t>공개 가능 보고자료</a:t>
            </a:r>
          </a:p>
          <a:p>
            <a:endParaRPr lang="en-US" altLang="ko-KR" sz="1000" b="1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재단활동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781737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나눔의 실천과 재단의 운영 성과를 전합니다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endParaRPr lang="en-US" altLang="ko-KR" sz="1400" b="1" dirty="0">
              <a:solidFill>
                <a:srgbClr val="161616"/>
              </a:solidFill>
              <a:latin typeface="맑은 고딕"/>
              <a:ea typeface="맑은 고딕"/>
              <a:cs typeface="맑은 고딕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26FC4E4-447A-BACB-504D-8A2DD5A6D3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7273" y="2130457"/>
            <a:ext cx="5837192" cy="4482445"/>
          </a:xfrm>
          <a:prstGeom prst="rect">
            <a:avLst/>
          </a:prstGeom>
        </p:spPr>
      </p:pic>
      <p:sp>
        <p:nvSpPr>
          <p:cNvPr id="17" name="검토추가_20_0">
            <a:extLst>
              <a:ext uri="{FF2B5EF4-FFF2-40B4-BE49-F238E27FC236}">
                <a16:creationId xmlns:a16="http://schemas.microsoft.com/office/drawing/2014/main" id="{89282F89-8BDF-4025-BD83-BE54EA1167C4}"/>
              </a:ext>
            </a:extLst>
          </p:cNvPr>
          <p:cNvSpPr>
            <a:spLocks noGrp="1"/>
          </p:cNvSpPr>
          <p:nvPr/>
        </p:nvSpPr>
        <p:spPr>
          <a:xfrm>
            <a:off x="9610725" y="2708657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보고 대상 연도와 게시일을 분리합니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 제목에서 상세로 이동해 보고 파일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을 내려받습니다.</a:t>
            </a:r>
          </a:p>
        </p:txBody>
      </p:sp>
      <p:sp>
        <p:nvSpPr>
          <p:cNvPr id="18" name="검토추가_20_1">
            <a:extLst>
              <a:ext uri="{FF2B5EF4-FFF2-40B4-BE49-F238E27FC236}">
                <a16:creationId xmlns:a16="http://schemas.microsoft.com/office/drawing/2014/main" id="{E93AEB71-9F23-45F9-9C61-28947091704F}"/>
              </a:ext>
            </a:extLst>
          </p:cNvPr>
          <p:cNvSpPr>
            <a:spLocks noGrp="1"/>
          </p:cNvSpPr>
          <p:nvPr/>
        </p:nvSpPr>
        <p:spPr>
          <a:xfrm>
            <a:off x="9610725" y="3623057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기존 게시물은 기부금 모금액·활용실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적 자료입니다. 운영실적 상세 추가: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41p</a:t>
            </a:r>
          </a:p>
        </p:txBody>
      </p:sp>
    </p:spTree>
    <p:extLst>
      <p:ext uri="{BB962C8B-B14F-4D97-AF65-F5344CB8AC3E}">
        <p14:creationId xmlns:p14="http://schemas.microsoft.com/office/powerpoint/2010/main" val="2381642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 err="1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우석장학문화재단</a:t>
            </a:r>
            <a:r>
              <a:rPr 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</a:t>
            </a:r>
            <a:endParaRPr lang="en-US" altLang="ko-KR" sz="3200" dirty="0"/>
          </a:p>
          <a:p>
            <a:pPr marL="0" indent="0">
              <a:buNone/>
            </a:pP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IA </a:t>
            </a:r>
            <a:r>
              <a:rPr lang="en-US" altLang="ko-KR" sz="3200" b="1" dirty="0" err="1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구조표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Information Architecture Plan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909560" y="107899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About Us</a:t>
            </a:r>
            <a:endParaRPr lang="en-US" sz="750" dirty="0"/>
          </a:p>
        </p:txBody>
      </p:sp>
      <p:sp>
        <p:nvSpPr>
          <p:cNvPr id="10" name="Text 8"/>
          <p:cNvSpPr/>
          <p:nvPr/>
        </p:nvSpPr>
        <p:spPr>
          <a:xfrm>
            <a:off x="9052560" y="107899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Business</a:t>
            </a:r>
            <a:endParaRPr lang="en-US" sz="750" dirty="0"/>
          </a:p>
        </p:txBody>
      </p:sp>
      <p:sp>
        <p:nvSpPr>
          <p:cNvPr id="11" name="Text 9"/>
          <p:cNvSpPr/>
          <p:nvPr/>
        </p:nvSpPr>
        <p:spPr>
          <a:xfrm>
            <a:off x="10195560" y="107899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7909560" y="190195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endParaRPr lang="en-US" sz="750" dirty="0"/>
          </a:p>
        </p:txBody>
      </p:sp>
      <p:sp>
        <p:nvSpPr>
          <p:cNvPr id="13" name="Text 11"/>
          <p:cNvSpPr/>
          <p:nvPr/>
        </p:nvSpPr>
        <p:spPr>
          <a:xfrm>
            <a:off x="9052560" y="190195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IR</a:t>
            </a:r>
            <a:endParaRPr lang="en-US" sz="750" dirty="0"/>
          </a:p>
        </p:txBody>
      </p:sp>
      <p:sp>
        <p:nvSpPr>
          <p:cNvPr id="14" name="Text 12"/>
          <p:cNvSpPr/>
          <p:nvPr/>
        </p:nvSpPr>
        <p:spPr>
          <a:xfrm>
            <a:off x="10195560" y="190195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</a:t>
            </a:r>
            <a:endParaRPr lang="en-US" sz="750" dirty="0"/>
          </a:p>
        </p:txBody>
      </p:sp>
      <p:sp>
        <p:nvSpPr>
          <p:cNvPr id="15" name="Text 13"/>
          <p:cNvSpPr/>
          <p:nvPr/>
        </p:nvSpPr>
        <p:spPr>
          <a:xfrm>
            <a:off x="7909560" y="272491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Career</a:t>
            </a:r>
            <a:endParaRPr lang="en-US" sz="750" dirty="0"/>
          </a:p>
        </p:txBody>
      </p:sp>
      <p:sp>
        <p:nvSpPr>
          <p:cNvPr id="16" name="Shape 14"/>
          <p:cNvSpPr/>
          <p:nvPr/>
        </p:nvSpPr>
        <p:spPr>
          <a:xfrm>
            <a:off x="7934141" y="1641987"/>
            <a:ext cx="1737360" cy="0"/>
          </a:xfrm>
          <a:prstGeom prst="line">
            <a:avLst/>
          </a:prstGeom>
          <a:noFill/>
          <a:ln w="12700">
            <a:solidFill>
              <a:srgbClr val="A7A7A7"/>
            </a:solidFill>
            <a:prstDash val="solid"/>
            <a:tailEnd type="triangle"/>
          </a:ln>
        </p:spPr>
      </p:sp>
      <p:sp>
        <p:nvSpPr>
          <p:cNvPr id="17" name="Shape 15"/>
          <p:cNvSpPr/>
          <p:nvPr/>
        </p:nvSpPr>
        <p:spPr>
          <a:xfrm>
            <a:off x="7928241" y="2474780"/>
            <a:ext cx="1325880" cy="0"/>
          </a:xfrm>
          <a:prstGeom prst="line">
            <a:avLst/>
          </a:prstGeom>
          <a:noFill/>
          <a:ln w="12700">
            <a:solidFill>
              <a:srgbClr val="A7A7A7"/>
            </a:solidFill>
            <a:prstDash val="solid"/>
            <a:tailEnd type="triangle"/>
          </a:ln>
        </p:spPr>
      </p:sp>
      <p:sp>
        <p:nvSpPr>
          <p:cNvPr id="18" name="Text 16"/>
          <p:cNvSpPr/>
          <p:nvPr/>
        </p:nvSpPr>
        <p:spPr>
          <a:xfrm>
            <a:off x="7406640" y="5166360"/>
            <a:ext cx="4023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6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Brand Website</a:t>
            </a:r>
            <a:endParaRPr lang="en-US" sz="1600" dirty="0"/>
          </a:p>
          <a:p>
            <a:pPr marL="0" indent="0" algn="r">
              <a:buNone/>
            </a:pPr>
            <a:r>
              <a:rPr lang="en-US" sz="16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IA Framework</a:t>
            </a:r>
            <a:endParaRPr lang="en-US" sz="1600" dirty="0"/>
          </a:p>
        </p:txBody>
      </p:sp>
      <p:sp>
        <p:nvSpPr>
          <p:cNvPr id="22" name="Text 31">
            <a:extLst>
              <a:ext uri="{FF2B5EF4-FFF2-40B4-BE49-F238E27FC236}">
                <a16:creationId xmlns:a16="http://schemas.microsoft.com/office/drawing/2014/main" id="{0D79B0DF-4123-D078-E4BF-2DE34A06B370}"/>
              </a:ext>
            </a:extLst>
          </p:cNvPr>
          <p:cNvSpPr/>
          <p:nvPr/>
        </p:nvSpPr>
        <p:spPr>
          <a:xfrm>
            <a:off x="719230" y="6537960"/>
            <a:ext cx="4937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750" dirty="0" err="1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우석장학문화재단</a:t>
            </a:r>
            <a:r>
              <a:rPr lang="en-US" sz="75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홈페이지 리뉴얼 IA 구조표</a:t>
            </a:r>
            <a:endParaRPr lang="en-US" sz="75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</a:t>
            </a:r>
            <a:endParaRPr lang="en-US" sz="1000" dirty="0">
              <a:solidFill>
                <a:srgbClr val="005BAC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재단소식</a:t>
            </a:r>
            <a:endParaRPr lang="en-US" altLang="ko-KR" sz="3200" b="1" dirty="0">
              <a:solidFill>
                <a:srgbClr val="0B1F3A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  <a:p>
            <a:pPr marL="0" indent="0">
              <a:buNone/>
            </a:pPr>
            <a:r>
              <a:rPr lang="en-US" altLang="ko-KR" sz="3200" b="0" dirty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News</a:t>
            </a:r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</a:t>
            </a:r>
            <a:endParaRPr lang="en-US" sz="1000" dirty="0">
              <a:solidFill>
                <a:srgbClr val="005BAC"/>
              </a:solidFill>
            </a:endParaRPr>
          </a:p>
        </p:txBody>
      </p:sp>
      <p:sp>
        <p:nvSpPr>
          <p:cNvPr id="2" name="재단의 뜻과 운영 주체를&#10;신뢰할 수 있도록 안내합니다">
            <a:extLst>
              <a:ext uri="{FF2B5EF4-FFF2-40B4-BE49-F238E27FC236}">
                <a16:creationId xmlns:a16="http://schemas.microsoft.com/office/drawing/2014/main" id="{198D22E1-780E-BA33-8AD8-CBDA9C754780}"/>
              </a:ext>
            </a:extLst>
          </p:cNvPr>
          <p:cNvSpPr>
            <a:spLocks noGrp="1"/>
          </p:cNvSpPr>
          <p:nvPr/>
        </p:nvSpPr>
        <p:spPr>
          <a:xfrm>
            <a:off x="695325" y="3429000"/>
            <a:ext cx="3810687" cy="11049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875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600" b="0" dirty="0">
                <a:solidFill>
                  <a:srgbClr val="00A6C7"/>
                </a:solidFill>
                <a:latin typeface="+mn-ea"/>
                <a:cs typeface="맑은 고딕"/>
              </a:rPr>
              <a:t>모집 안내와 활동 소식을</a:t>
            </a:r>
          </a:p>
          <a:p>
            <a:pPr>
              <a:defRPr sz="1875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600" b="0" dirty="0">
                <a:solidFill>
                  <a:srgbClr val="00A6C7"/>
                </a:solidFill>
                <a:latin typeface="+mn-ea"/>
                <a:cs typeface="맑은 고딕"/>
              </a:rPr>
              <a:t>빠르고 명확하게 전합니다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9AB199E-A9F7-0D09-9E3C-827E741EB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7099" y="1304925"/>
            <a:ext cx="7079576" cy="445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584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www.hswooseok.or.kr/News/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재단소식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공지사항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재단소식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781737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장학생 모집과 재단의 주요 안내를 확인하세요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6C5C879-ED4C-22B7-D665-919C6C9C4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6522" y="2149310"/>
            <a:ext cx="5629661" cy="43598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1AF1DB3-4FB2-C0C1-D74F-53A74ECB6683}"/>
              </a:ext>
            </a:extLst>
          </p:cNvPr>
          <p:cNvSpPr txBox="1"/>
          <p:nvPr/>
        </p:nvSpPr>
        <p:spPr>
          <a:xfrm>
            <a:off x="9576079" y="1088454"/>
            <a:ext cx="244175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5"/>
              </a:rPr>
              <a:t>http://hswooseok.or.kr/bbs/bbs_list.php?code=notice</a:t>
            </a:r>
            <a:endParaRPr lang="en-US" altLang="ko-KR" sz="1000" dirty="0"/>
          </a:p>
          <a:p>
            <a:endParaRPr lang="en-US" altLang="ko-KR" sz="1000" b="1" u="sng" dirty="0"/>
          </a:p>
          <a:p>
            <a:endParaRPr lang="en-US" altLang="ko-KR" sz="1000" b="1" u="sng" dirty="0"/>
          </a:p>
          <a:p>
            <a:r>
              <a:rPr lang="ko-KR" altLang="en-US" sz="1000" b="1" u="sng" dirty="0"/>
              <a:t>관리 항목</a:t>
            </a:r>
          </a:p>
          <a:p>
            <a:r>
              <a:rPr lang="ko-KR" altLang="en-US" sz="1000" dirty="0"/>
              <a:t>제목</a:t>
            </a:r>
            <a:r>
              <a:rPr lang="en-US" altLang="ko-KR" sz="1000" dirty="0"/>
              <a:t>·</a:t>
            </a:r>
            <a:r>
              <a:rPr lang="ko-KR" altLang="en-US" sz="1000" dirty="0"/>
              <a:t>본문</a:t>
            </a:r>
            <a:r>
              <a:rPr lang="en-US" altLang="ko-KR" sz="1000" dirty="0"/>
              <a:t>·</a:t>
            </a:r>
            <a:r>
              <a:rPr lang="ko-KR" altLang="en-US" sz="1000" dirty="0"/>
              <a:t>분류</a:t>
            </a:r>
            <a:r>
              <a:rPr lang="en-US" altLang="ko-KR" sz="1000" dirty="0"/>
              <a:t>·</a:t>
            </a:r>
            <a:r>
              <a:rPr lang="ko-KR" altLang="en-US" sz="1000" dirty="0"/>
              <a:t>공지 고정</a:t>
            </a:r>
            <a:r>
              <a:rPr lang="en-US" altLang="ko-KR" sz="1000" dirty="0"/>
              <a:t>·</a:t>
            </a:r>
            <a:r>
              <a:rPr lang="ko-KR" altLang="en-US" sz="1000" dirty="0"/>
              <a:t>게시일</a:t>
            </a:r>
            <a:r>
              <a:rPr lang="en-US" altLang="ko-KR" sz="1000" dirty="0"/>
              <a:t>·</a:t>
            </a:r>
            <a:r>
              <a:rPr lang="ko-KR" altLang="en-US" sz="1000" dirty="0"/>
              <a:t>첨부</a:t>
            </a:r>
            <a:r>
              <a:rPr lang="en-US" altLang="ko-KR" sz="1000" dirty="0"/>
              <a:t>·</a:t>
            </a:r>
            <a:r>
              <a:rPr lang="ko-KR" altLang="en-US" sz="1000" dirty="0"/>
              <a:t>공개 여부</a:t>
            </a:r>
          </a:p>
          <a:p>
            <a:endParaRPr lang="ko-KR" altLang="en-US" sz="1000" b="1" u="sng" dirty="0"/>
          </a:p>
          <a:p>
            <a:r>
              <a:rPr lang="ko-KR" altLang="en-US" sz="1000" b="1" u="sng" dirty="0"/>
              <a:t>자료</a:t>
            </a:r>
          </a:p>
          <a:p>
            <a:r>
              <a:rPr lang="ko-KR" altLang="en-US" sz="1000" dirty="0"/>
              <a:t>현재 공지와 이관 대상 게시물</a:t>
            </a:r>
          </a:p>
          <a:p>
            <a:endParaRPr lang="ko-KR" altLang="en-US" sz="1000" b="1" u="sng" dirty="0"/>
          </a:p>
          <a:p>
            <a:r>
              <a:rPr lang="ko-KR" altLang="en-US" sz="1000" b="1" u="sng" dirty="0"/>
              <a:t>모바일</a:t>
            </a:r>
          </a:p>
          <a:p>
            <a:r>
              <a:rPr lang="ko-KR" altLang="en-US" sz="1000" dirty="0"/>
              <a:t>중요 정보가 먼저 보이도록 번호</a:t>
            </a:r>
            <a:r>
              <a:rPr lang="en-US" altLang="ko-KR" sz="1000" dirty="0"/>
              <a:t>·</a:t>
            </a:r>
            <a:r>
              <a:rPr lang="ko-KR" altLang="en-US" sz="1000" dirty="0" err="1"/>
              <a:t>부가열</a:t>
            </a:r>
            <a:r>
              <a:rPr lang="ko-KR" altLang="en-US" sz="1000" dirty="0"/>
              <a:t> 축소</a:t>
            </a:r>
          </a:p>
          <a:p>
            <a:endParaRPr lang="en-US" altLang="ko-KR" sz="1000" b="1" u="sng" dirty="0"/>
          </a:p>
        </p:txBody>
      </p:sp>
      <p:sp>
        <p:nvSpPr>
          <p:cNvPr id="16" name="검토추가_22_0">
            <a:extLst>
              <a:ext uri="{FF2B5EF4-FFF2-40B4-BE49-F238E27FC236}">
                <a16:creationId xmlns:a16="http://schemas.microsoft.com/office/drawing/2014/main" id="{31E870F0-8CFD-457C-AFC1-36CEF6DBAB63}"/>
              </a:ext>
            </a:extLst>
          </p:cNvPr>
          <p:cNvSpPr>
            <a:spLocks noGrp="1"/>
          </p:cNvSpPr>
          <p:nvPr/>
        </p:nvSpPr>
        <p:spPr>
          <a:xfrm>
            <a:off x="9610725" y="3785874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공지 고정 후 게시일 역순입니다. 검색·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페이지 상태를 상세와 목록 복귀 시 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지합니다.</a:t>
            </a:r>
          </a:p>
        </p:txBody>
      </p:sp>
      <p:sp>
        <p:nvSpPr>
          <p:cNvPr id="17" name="검토추가_22_1">
            <a:extLst>
              <a:ext uri="{FF2B5EF4-FFF2-40B4-BE49-F238E27FC236}">
                <a16:creationId xmlns:a16="http://schemas.microsoft.com/office/drawing/2014/main" id="{933ECF89-770B-46AB-841C-78E338EE3D9B}"/>
              </a:ext>
            </a:extLst>
          </p:cNvPr>
          <p:cNvSpPr>
            <a:spLocks noGrp="1"/>
          </p:cNvSpPr>
          <p:nvPr/>
        </p:nvSpPr>
        <p:spPr>
          <a:xfrm>
            <a:off x="9610725" y="4700274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상세·첨부·이전글·다음글 동작 추가: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39p</a:t>
            </a:r>
          </a:p>
        </p:txBody>
      </p:sp>
    </p:spTree>
    <p:extLst>
      <p:ext uri="{BB962C8B-B14F-4D97-AF65-F5344CB8AC3E}">
        <p14:creationId xmlns:p14="http://schemas.microsoft.com/office/powerpoint/2010/main" val="32626059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www.hswooseok.or.kr/News/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재단소식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재단뉴스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재단소식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781737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함께한 순간과 나눔의 이야기를 전합니다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AF1DB3-4FB2-C0C1-D74F-53A74ECB6683}"/>
              </a:ext>
            </a:extLst>
          </p:cNvPr>
          <p:cNvSpPr txBox="1"/>
          <p:nvPr/>
        </p:nvSpPr>
        <p:spPr>
          <a:xfrm>
            <a:off x="9576079" y="1088454"/>
            <a:ext cx="244175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4"/>
              </a:rPr>
              <a:t>http://hswooseok.or.kr/bbs/bbs_list.php?code=news</a:t>
            </a:r>
            <a:endParaRPr lang="en-US" altLang="ko-KR" sz="1000" dirty="0"/>
          </a:p>
          <a:p>
            <a:endParaRPr lang="en-US" altLang="ko-KR" sz="1000" b="1" u="sng" dirty="0"/>
          </a:p>
          <a:p>
            <a:endParaRPr lang="en-US" altLang="ko-KR" sz="1000" b="1" u="sng" dirty="0"/>
          </a:p>
          <a:p>
            <a:r>
              <a:rPr lang="ko-KR" altLang="en-US" sz="1000" b="1" u="sng" dirty="0"/>
              <a:t>자료</a:t>
            </a:r>
          </a:p>
          <a:p>
            <a:r>
              <a:rPr lang="ko-KR" altLang="en-US" sz="1000" dirty="0" err="1"/>
              <a:t>행사명</a:t>
            </a:r>
            <a:r>
              <a:rPr lang="en-US" altLang="ko-KR" sz="1000" dirty="0"/>
              <a:t>·</a:t>
            </a:r>
            <a:r>
              <a:rPr lang="ko-KR" altLang="en-US" sz="1000" dirty="0"/>
              <a:t>날짜</a:t>
            </a:r>
            <a:r>
              <a:rPr lang="en-US" altLang="ko-KR" sz="1000" dirty="0"/>
              <a:t>·</a:t>
            </a:r>
            <a:r>
              <a:rPr lang="ko-KR" altLang="en-US" sz="1000" dirty="0"/>
              <a:t>본문</a:t>
            </a:r>
            <a:r>
              <a:rPr lang="en-US" altLang="ko-KR" sz="1000" dirty="0"/>
              <a:t>·</a:t>
            </a:r>
            <a:r>
              <a:rPr lang="ko-KR" altLang="en-US" sz="1000" dirty="0"/>
              <a:t>사진</a:t>
            </a:r>
            <a:r>
              <a:rPr lang="en-US" altLang="ko-KR" sz="1000" dirty="0"/>
              <a:t>·</a:t>
            </a:r>
            <a:r>
              <a:rPr lang="ko-KR" altLang="en-US" sz="1000" dirty="0"/>
              <a:t>사진 설명</a:t>
            </a:r>
          </a:p>
          <a:p>
            <a:endParaRPr lang="ko-KR" altLang="en-US" sz="1000" b="1" u="sng" dirty="0"/>
          </a:p>
          <a:p>
            <a:r>
              <a:rPr lang="ko-KR" altLang="en-US" sz="1000" b="1" u="sng" dirty="0"/>
              <a:t>연결</a:t>
            </a:r>
          </a:p>
          <a:p>
            <a:r>
              <a:rPr lang="ko-KR" altLang="en-US" sz="1000" dirty="0"/>
              <a:t>각 게시물의 실제 상세 주소</a:t>
            </a:r>
          </a:p>
          <a:p>
            <a:endParaRPr lang="en-US" altLang="ko-KR" sz="1000" b="1" u="sng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7772F81-1C63-80DA-A33A-A9B0DBD1FB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1874" y="1962150"/>
            <a:ext cx="7107238" cy="4610100"/>
          </a:xfrm>
          <a:prstGeom prst="rect">
            <a:avLst/>
          </a:prstGeom>
        </p:spPr>
      </p:pic>
      <p:sp>
        <p:nvSpPr>
          <p:cNvPr id="16" name="검토추가_23_0">
            <a:extLst>
              <a:ext uri="{FF2B5EF4-FFF2-40B4-BE49-F238E27FC236}">
                <a16:creationId xmlns:a16="http://schemas.microsoft.com/office/drawing/2014/main" id="{E6E741ED-1B2D-4678-BB3B-B850532B26F8}"/>
              </a:ext>
            </a:extLst>
          </p:cNvPr>
          <p:cNvSpPr>
            <a:spLocks noGrp="1"/>
          </p:cNvSpPr>
          <p:nvPr/>
        </p:nvSpPr>
        <p:spPr>
          <a:xfrm>
            <a:off x="9610725" y="3016433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사진·제목을 동일한 상세로 연결합니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 행사일과 게시일을 별도 저장합니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17" name="검토추가_23_1">
            <a:extLst>
              <a:ext uri="{FF2B5EF4-FFF2-40B4-BE49-F238E27FC236}">
                <a16:creationId xmlns:a16="http://schemas.microsoft.com/office/drawing/2014/main" id="{430E2E2D-23C6-4776-A86B-AF4DAC399BE3}"/>
              </a:ext>
            </a:extLst>
          </p:cNvPr>
          <p:cNvSpPr>
            <a:spLocks noGrp="1"/>
          </p:cNvSpPr>
          <p:nvPr/>
        </p:nvSpPr>
        <p:spPr>
          <a:xfrm>
            <a:off x="9610725" y="3930833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메인 소식의 문화사업 분류 및 날짜 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준 수정 지침: 32, 40p</a:t>
            </a:r>
          </a:p>
        </p:txBody>
      </p:sp>
    </p:spTree>
    <p:extLst>
      <p:ext uri="{BB962C8B-B14F-4D97-AF65-F5344CB8AC3E}">
        <p14:creationId xmlns:p14="http://schemas.microsoft.com/office/powerpoint/2010/main" val="41517048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www.hswooseok.or.kr/News/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자료실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자료실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재단소식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781737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재단의 안내자료와 필요한 서식을 </a:t>
            </a:r>
            <a:r>
              <a:rPr lang="ko-KR" altLang="en-US" sz="1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내려받으세요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AF1DB3-4FB2-C0C1-D74F-53A74ECB6683}"/>
              </a:ext>
            </a:extLst>
          </p:cNvPr>
          <p:cNvSpPr txBox="1"/>
          <p:nvPr/>
        </p:nvSpPr>
        <p:spPr>
          <a:xfrm>
            <a:off x="9576079" y="1088454"/>
            <a:ext cx="244175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http://hswooseok.or.kr/bbs/bbs_list.php?code=data</a:t>
            </a:r>
            <a:endParaRPr lang="en-US" altLang="ko-KR" sz="1000" b="1" u="sng" dirty="0"/>
          </a:p>
          <a:p>
            <a:endParaRPr lang="en-US" altLang="ko-KR" sz="1000" b="1" u="sng" dirty="0"/>
          </a:p>
          <a:p>
            <a:r>
              <a:rPr lang="ko-KR" altLang="en-US" sz="1000" b="1" u="sng" dirty="0"/>
              <a:t>다운로드 규칙</a:t>
            </a:r>
          </a:p>
          <a:p>
            <a:r>
              <a:rPr lang="ko-KR" altLang="en-US" sz="1000" dirty="0"/>
              <a:t>허용 형식</a:t>
            </a:r>
            <a:r>
              <a:rPr lang="en-US" altLang="ko-KR" sz="1000" dirty="0"/>
              <a:t>·</a:t>
            </a:r>
            <a:r>
              <a:rPr lang="ko-KR" altLang="en-US" sz="1000" dirty="0"/>
              <a:t>최대 용량은 관리자 설정으로 관리합니다</a:t>
            </a:r>
            <a:r>
              <a:rPr lang="en-US" altLang="ko-KR" sz="1000" dirty="0"/>
              <a:t>.</a:t>
            </a:r>
          </a:p>
          <a:p>
            <a:endParaRPr lang="en-US" altLang="ko-KR" sz="1000" b="1" u="sng" dirty="0"/>
          </a:p>
          <a:p>
            <a:r>
              <a:rPr lang="ko-KR" altLang="en-US" sz="1000" b="1" u="sng" dirty="0"/>
              <a:t>검수</a:t>
            </a:r>
          </a:p>
          <a:p>
            <a:r>
              <a:rPr lang="ko-KR" altLang="en-US" sz="1000" dirty="0"/>
              <a:t>파일 누락</a:t>
            </a:r>
            <a:r>
              <a:rPr lang="en-US" altLang="ko-KR" sz="1000" dirty="0"/>
              <a:t>·</a:t>
            </a:r>
            <a:r>
              <a:rPr lang="ko-KR" altLang="en-US" sz="1000" dirty="0"/>
              <a:t>잘못된 확장자</a:t>
            </a:r>
            <a:r>
              <a:rPr lang="en-US" altLang="ko-KR" sz="1000" dirty="0"/>
              <a:t>·</a:t>
            </a:r>
            <a:r>
              <a:rPr lang="ko-KR" altLang="en-US" sz="1000" dirty="0"/>
              <a:t>열기 오류 확인</a:t>
            </a:r>
          </a:p>
          <a:p>
            <a:endParaRPr lang="ko-KR" altLang="en-US" sz="1000" b="1" u="sng" dirty="0"/>
          </a:p>
          <a:p>
            <a:r>
              <a:rPr lang="ko-KR" altLang="en-US" sz="1000" b="1" u="sng" dirty="0"/>
              <a:t>자료</a:t>
            </a:r>
          </a:p>
          <a:p>
            <a:r>
              <a:rPr lang="ko-KR" altLang="en-US" sz="1000" dirty="0"/>
              <a:t>원본 파일과 버전 정보</a:t>
            </a:r>
            <a:endParaRPr lang="en-US" altLang="ko-KR" sz="10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3F17CBD-B7F9-DAD0-B240-C0E934778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3608" y="2143125"/>
            <a:ext cx="6400741" cy="4205287"/>
          </a:xfrm>
          <a:prstGeom prst="rect">
            <a:avLst/>
          </a:prstGeom>
        </p:spPr>
      </p:pic>
      <p:sp>
        <p:nvSpPr>
          <p:cNvPr id="16" name="검토추가_24_0">
            <a:extLst>
              <a:ext uri="{FF2B5EF4-FFF2-40B4-BE49-F238E27FC236}">
                <a16:creationId xmlns:a16="http://schemas.microsoft.com/office/drawing/2014/main" id="{6E54CE0E-8A30-44A6-835A-DAE5B7851436}"/>
              </a:ext>
            </a:extLst>
          </p:cNvPr>
          <p:cNvSpPr>
            <a:spLocks noGrp="1"/>
          </p:cNvSpPr>
          <p:nvPr/>
        </p:nvSpPr>
        <p:spPr>
          <a:xfrm>
            <a:off x="9610725" y="3478098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서식명·적용 연도·버전·파일 형식과 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량을 표시합니다. 다운로드 실패를 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내합니다.</a:t>
            </a:r>
          </a:p>
        </p:txBody>
      </p:sp>
      <p:sp>
        <p:nvSpPr>
          <p:cNvPr id="17" name="검토추가_24_1">
            <a:extLst>
              <a:ext uri="{FF2B5EF4-FFF2-40B4-BE49-F238E27FC236}">
                <a16:creationId xmlns:a16="http://schemas.microsoft.com/office/drawing/2014/main" id="{FE448552-97A8-4A57-8D1D-B6170AA97252}"/>
              </a:ext>
            </a:extLst>
          </p:cNvPr>
          <p:cNvSpPr>
            <a:spLocks noGrp="1"/>
          </p:cNvSpPr>
          <p:nvPr/>
        </p:nvSpPr>
        <p:spPr>
          <a:xfrm>
            <a:off x="9610725" y="4392498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Subject는 재단소식 &gt; 자료실로 정리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할 지침입니다. 상세·첨부 관리: 41p</a:t>
            </a:r>
          </a:p>
        </p:txBody>
      </p:sp>
    </p:spTree>
    <p:extLst>
      <p:ext uri="{BB962C8B-B14F-4D97-AF65-F5344CB8AC3E}">
        <p14:creationId xmlns:p14="http://schemas.microsoft.com/office/powerpoint/2010/main" val="24501030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www.hswooseok.or.kr/News/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게시판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게시판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재단소식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631525"/>
            <a:ext cx="8172450" cy="781737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재단의 안내자료와 필요한 서식을 </a:t>
            </a:r>
            <a:r>
              <a:rPr lang="ko-KR" altLang="en-US" sz="1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내려받으세요</a:t>
            </a:r>
            <a:r>
              <a:rPr lang="en-US" altLang="ko-KR" sz="1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AF1DB3-4FB2-C0C1-D74F-53A74ECB6683}"/>
              </a:ext>
            </a:extLst>
          </p:cNvPr>
          <p:cNvSpPr txBox="1"/>
          <p:nvPr/>
        </p:nvSpPr>
        <p:spPr>
          <a:xfrm>
            <a:off x="9576079" y="1088454"/>
            <a:ext cx="2441750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4"/>
              </a:rPr>
              <a:t>http://hswooseok.or.kr/bbs/bbs_list.php?code=free</a:t>
            </a:r>
            <a:endParaRPr lang="en-US" altLang="ko-KR" sz="1000" dirty="0"/>
          </a:p>
          <a:p>
            <a:endParaRPr lang="en-US" altLang="ko-KR" sz="1000" b="1" u="sng" dirty="0"/>
          </a:p>
          <a:p>
            <a:endParaRPr lang="en-US" altLang="ko-KR" sz="1000" b="1" u="sng" dirty="0"/>
          </a:p>
          <a:p>
            <a:endParaRPr lang="en-US" altLang="ko-KR" sz="1000" b="1" u="sng" dirty="0"/>
          </a:p>
          <a:p>
            <a:r>
              <a:rPr lang="ko-KR" altLang="en-US" sz="1000" b="1" u="sng" dirty="0"/>
              <a:t>범위 구분</a:t>
            </a:r>
          </a:p>
          <a:p>
            <a:r>
              <a:rPr lang="ko-KR" altLang="en-US" sz="1000" dirty="0"/>
              <a:t>현재 메뉴에는 게시판만 있으며 세부 기능은 없습니다</a:t>
            </a:r>
            <a:r>
              <a:rPr lang="en-US" altLang="ko-KR" sz="1000" dirty="0"/>
              <a:t>.</a:t>
            </a:r>
          </a:p>
          <a:p>
            <a:endParaRPr lang="en-US" altLang="ko-KR" sz="1000" b="1" u="sng" dirty="0"/>
          </a:p>
          <a:p>
            <a:r>
              <a:rPr lang="ko-KR" altLang="en-US" sz="1000" b="1" u="sng" dirty="0"/>
              <a:t>자료</a:t>
            </a:r>
          </a:p>
          <a:p>
            <a:r>
              <a:rPr lang="ko-KR" altLang="en-US" sz="1000" dirty="0"/>
              <a:t>담당 부서</a:t>
            </a:r>
            <a:r>
              <a:rPr lang="en-US" altLang="ko-KR" sz="1000" dirty="0"/>
              <a:t>, </a:t>
            </a:r>
            <a:r>
              <a:rPr lang="ko-KR" altLang="en-US" sz="1000" dirty="0"/>
              <a:t>답변 기준</a:t>
            </a:r>
            <a:r>
              <a:rPr lang="en-US" altLang="ko-KR" sz="1000" dirty="0"/>
              <a:t>, </a:t>
            </a:r>
            <a:r>
              <a:rPr lang="ko-KR" altLang="en-US" sz="1000" dirty="0"/>
              <a:t>개인정보 처리 안내</a:t>
            </a:r>
          </a:p>
          <a:p>
            <a:endParaRPr lang="ko-KR" altLang="en-US" sz="1000" b="1" u="sng" dirty="0"/>
          </a:p>
          <a:p>
            <a:r>
              <a:rPr lang="ko-KR" altLang="en-US" sz="1000" b="1" u="sng" dirty="0"/>
              <a:t>접수 구분</a:t>
            </a:r>
          </a:p>
          <a:p>
            <a:r>
              <a:rPr lang="ko-KR" altLang="en-US" sz="1000" dirty="0"/>
              <a:t>장학금 신청서 제출 창구로 사용하지 않습니다</a:t>
            </a:r>
            <a:r>
              <a:rPr lang="en-US" altLang="ko-KR" sz="1000" dirty="0"/>
              <a:t>.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8CC394E-5424-3247-557B-919995B016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075" y="2284634"/>
            <a:ext cx="7953375" cy="3206528"/>
          </a:xfrm>
          <a:prstGeom prst="rect">
            <a:avLst/>
          </a:prstGeom>
        </p:spPr>
      </p:pic>
      <p:sp>
        <p:nvSpPr>
          <p:cNvPr id="16" name="검토추가_25_0">
            <a:extLst>
              <a:ext uri="{FF2B5EF4-FFF2-40B4-BE49-F238E27FC236}">
                <a16:creationId xmlns:a16="http://schemas.microsoft.com/office/drawing/2014/main" id="{90338AB2-66DB-44F4-A637-607588AD46F8}"/>
              </a:ext>
            </a:extLst>
          </p:cNvPr>
          <p:cNvSpPr>
            <a:spLocks noGrp="1"/>
          </p:cNvSpPr>
          <p:nvPr/>
        </p:nvSpPr>
        <p:spPr>
          <a:xfrm>
            <a:off x="9610725" y="3939763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목록·상세·작성·수정·삭제 범위를 확정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 문의형 운영안은 42p에 구분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했습니다.</a:t>
            </a:r>
          </a:p>
        </p:txBody>
      </p:sp>
      <p:sp>
        <p:nvSpPr>
          <p:cNvPr id="17" name="검토추가_25_1">
            <a:extLst>
              <a:ext uri="{FF2B5EF4-FFF2-40B4-BE49-F238E27FC236}">
                <a16:creationId xmlns:a16="http://schemas.microsoft.com/office/drawing/2014/main" id="{B099AB4C-8261-4BF6-819D-920304A79C31}"/>
              </a:ext>
            </a:extLst>
          </p:cNvPr>
          <p:cNvSpPr>
            <a:spLocks noGrp="1"/>
          </p:cNvSpPr>
          <p:nvPr/>
        </p:nvSpPr>
        <p:spPr>
          <a:xfrm>
            <a:off x="9610725" y="4854163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자료실용 소개 문구를 게시판 목적에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맞게 수정할 지침입니다.</a:t>
            </a:r>
          </a:p>
        </p:txBody>
      </p:sp>
    </p:spTree>
    <p:extLst>
      <p:ext uri="{BB962C8B-B14F-4D97-AF65-F5344CB8AC3E}">
        <p14:creationId xmlns:p14="http://schemas.microsoft.com/office/powerpoint/2010/main" val="33654285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 err="1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우석장학문화재단</a:t>
            </a:r>
            <a:r>
              <a:rPr 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관리자 </a:t>
            </a: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ADMIN</a:t>
            </a:r>
            <a:endParaRPr lang="en-US" altLang="ko-KR" sz="3200" dirty="0"/>
          </a:p>
        </p:txBody>
      </p:sp>
      <p:sp>
        <p:nvSpPr>
          <p:cNvPr id="9" name="Text 7"/>
          <p:cNvSpPr/>
          <p:nvPr/>
        </p:nvSpPr>
        <p:spPr>
          <a:xfrm>
            <a:off x="7909560" y="107899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About Us</a:t>
            </a:r>
            <a:endParaRPr lang="en-US" sz="750" dirty="0"/>
          </a:p>
        </p:txBody>
      </p:sp>
      <p:sp>
        <p:nvSpPr>
          <p:cNvPr id="10" name="Text 8"/>
          <p:cNvSpPr/>
          <p:nvPr/>
        </p:nvSpPr>
        <p:spPr>
          <a:xfrm>
            <a:off x="9052560" y="107899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Business</a:t>
            </a:r>
            <a:endParaRPr lang="en-US" sz="750" dirty="0"/>
          </a:p>
        </p:txBody>
      </p:sp>
      <p:sp>
        <p:nvSpPr>
          <p:cNvPr id="11" name="Text 9"/>
          <p:cNvSpPr/>
          <p:nvPr/>
        </p:nvSpPr>
        <p:spPr>
          <a:xfrm>
            <a:off x="10195560" y="107899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7909560" y="190195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endParaRPr lang="en-US" sz="750" dirty="0"/>
          </a:p>
        </p:txBody>
      </p:sp>
      <p:sp>
        <p:nvSpPr>
          <p:cNvPr id="13" name="Text 11"/>
          <p:cNvSpPr/>
          <p:nvPr/>
        </p:nvSpPr>
        <p:spPr>
          <a:xfrm>
            <a:off x="9052560" y="190195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IR</a:t>
            </a:r>
            <a:endParaRPr lang="en-US" sz="750" dirty="0"/>
          </a:p>
        </p:txBody>
      </p:sp>
      <p:sp>
        <p:nvSpPr>
          <p:cNvPr id="14" name="Text 12"/>
          <p:cNvSpPr/>
          <p:nvPr/>
        </p:nvSpPr>
        <p:spPr>
          <a:xfrm>
            <a:off x="10195560" y="190195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</a:t>
            </a:r>
            <a:endParaRPr lang="en-US" sz="750" dirty="0"/>
          </a:p>
        </p:txBody>
      </p:sp>
      <p:sp>
        <p:nvSpPr>
          <p:cNvPr id="15" name="Text 13"/>
          <p:cNvSpPr/>
          <p:nvPr/>
        </p:nvSpPr>
        <p:spPr>
          <a:xfrm>
            <a:off x="7909560" y="272491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Career</a:t>
            </a:r>
            <a:endParaRPr lang="en-US" sz="750" dirty="0"/>
          </a:p>
        </p:txBody>
      </p:sp>
      <p:sp>
        <p:nvSpPr>
          <p:cNvPr id="16" name="Shape 14"/>
          <p:cNvSpPr/>
          <p:nvPr/>
        </p:nvSpPr>
        <p:spPr>
          <a:xfrm>
            <a:off x="7934141" y="1641987"/>
            <a:ext cx="1737360" cy="0"/>
          </a:xfrm>
          <a:prstGeom prst="line">
            <a:avLst/>
          </a:prstGeom>
          <a:noFill/>
          <a:ln w="12700">
            <a:solidFill>
              <a:srgbClr val="A7A7A7"/>
            </a:solidFill>
            <a:prstDash val="solid"/>
            <a:tailEnd type="triangle"/>
          </a:ln>
        </p:spPr>
      </p:sp>
      <p:sp>
        <p:nvSpPr>
          <p:cNvPr id="17" name="Shape 15"/>
          <p:cNvSpPr/>
          <p:nvPr/>
        </p:nvSpPr>
        <p:spPr>
          <a:xfrm>
            <a:off x="7928241" y="2474780"/>
            <a:ext cx="1325880" cy="0"/>
          </a:xfrm>
          <a:prstGeom prst="line">
            <a:avLst/>
          </a:prstGeom>
          <a:noFill/>
          <a:ln w="12700">
            <a:solidFill>
              <a:srgbClr val="A7A7A7"/>
            </a:solidFill>
            <a:prstDash val="solid"/>
            <a:tailEnd type="triangle"/>
          </a:ln>
        </p:spPr>
      </p:sp>
      <p:sp>
        <p:nvSpPr>
          <p:cNvPr id="18" name="Text 16"/>
          <p:cNvSpPr/>
          <p:nvPr/>
        </p:nvSpPr>
        <p:spPr>
          <a:xfrm>
            <a:off x="7406640" y="5166360"/>
            <a:ext cx="4023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6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Brand Website</a:t>
            </a:r>
            <a:endParaRPr lang="en-US" sz="1600" dirty="0"/>
          </a:p>
          <a:p>
            <a:pPr marL="0" indent="0" algn="r">
              <a:buNone/>
            </a:pPr>
            <a:r>
              <a:rPr lang="en-US" sz="16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IA Framework</a:t>
            </a:r>
            <a:endParaRPr lang="en-US" sz="1600" dirty="0"/>
          </a:p>
        </p:txBody>
      </p:sp>
      <p:sp>
        <p:nvSpPr>
          <p:cNvPr id="22" name="Text 31">
            <a:extLst>
              <a:ext uri="{FF2B5EF4-FFF2-40B4-BE49-F238E27FC236}">
                <a16:creationId xmlns:a16="http://schemas.microsoft.com/office/drawing/2014/main" id="{0D79B0DF-4123-D078-E4BF-2DE34A06B370}"/>
              </a:ext>
            </a:extLst>
          </p:cNvPr>
          <p:cNvSpPr/>
          <p:nvPr/>
        </p:nvSpPr>
        <p:spPr>
          <a:xfrm>
            <a:off x="719230" y="6537960"/>
            <a:ext cx="4937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750" dirty="0" err="1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우석장학문화재단</a:t>
            </a:r>
            <a:r>
              <a:rPr lang="en-US" sz="75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홈페이지 리뉴얼 IA 구조표</a:t>
            </a:r>
            <a:endParaRPr lang="en-US" sz="75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</a:t>
            </a:r>
            <a:endParaRPr lang="en-US" sz="1000" dirty="0">
              <a:solidFill>
                <a:srgbClr val="005BAC"/>
              </a:solidFill>
            </a:endParaRPr>
          </a:p>
        </p:txBody>
      </p:sp>
      <p:sp>
        <p:nvSpPr>
          <p:cNvPr id="25" name="검토추가_26_0">
            <a:extLst>
              <a:ext uri="{FF2B5EF4-FFF2-40B4-BE49-F238E27FC236}">
                <a16:creationId xmlns:a16="http://schemas.microsoft.com/office/drawing/2014/main" id="{DD1F84FB-32C1-4068-967E-6A70D2D54BD9}"/>
              </a:ext>
            </a:extLst>
          </p:cNvPr>
          <p:cNvSpPr>
            <a:spLocks noGrp="1"/>
          </p:cNvSpPr>
          <p:nvPr/>
        </p:nvSpPr>
        <p:spPr>
          <a:xfrm>
            <a:off x="695325" y="4572000"/>
            <a:ext cx="64770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재단 4개 메뉴로 분류 정리할 지침: 30, 44p</a:t>
            </a:r>
          </a:p>
        </p:txBody>
      </p:sp>
    </p:spTree>
    <p:extLst>
      <p:ext uri="{BB962C8B-B14F-4D97-AF65-F5344CB8AC3E}">
        <p14:creationId xmlns:p14="http://schemas.microsoft.com/office/powerpoint/2010/main" val="5343798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9D0D3FA-7893-A7E7-AEE7-6E74A7C5D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3" name="관리자 콘텐츠 관리">
            <a:extLst>
              <a:ext uri="{FF2B5EF4-FFF2-40B4-BE49-F238E27FC236}">
                <a16:creationId xmlns:a16="http://schemas.microsoft.com/office/drawing/2014/main" id="{A82633F5-4DA7-64C6-7E7F-9B95CF04B51A}"/>
              </a:ext>
            </a:extLst>
          </p:cNvPr>
          <p:cNvSpPr>
            <a:spLocks noGrp="1"/>
          </p:cNvSpPr>
          <p:nvPr/>
        </p:nvSpPr>
        <p:spPr>
          <a:xfrm>
            <a:off x="695325" y="895350"/>
            <a:ext cx="8096250" cy="466725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2250" b="1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2250" b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관리자 콘텐츠 관리</a:t>
            </a:r>
          </a:p>
        </p:txBody>
      </p:sp>
      <p:sp>
        <p:nvSpPr>
          <p:cNvPr id="4" name="운영 기준">
            <a:extLst>
              <a:ext uri="{FF2B5EF4-FFF2-40B4-BE49-F238E27FC236}">
                <a16:creationId xmlns:a16="http://schemas.microsoft.com/office/drawing/2014/main" id="{E2C24330-21EB-E6AB-6EAD-3CD33C59B000}"/>
              </a:ext>
            </a:extLst>
          </p:cNvPr>
          <p:cNvSpPr>
            <a:spLocks noGrp="1"/>
          </p:cNvSpPr>
          <p:nvPr/>
        </p:nvSpPr>
        <p:spPr>
          <a:xfrm>
            <a:off x="695325" y="1543050"/>
            <a:ext cx="8172450" cy="3048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575" b="1">
                <a:solidFill>
                  <a:srgbClr val="193652"/>
                </a:solidFill>
                <a:latin typeface="맑은 고딕"/>
                <a:ea typeface="맑은 고딕"/>
                <a:cs typeface="맑은 고딕"/>
              </a:defRPr>
            </a:pPr>
            <a:r>
              <a:rPr sz="1575" b="1">
                <a:solidFill>
                  <a:srgbClr val="193652"/>
                </a:solidFill>
                <a:latin typeface="맑은 고딕"/>
                <a:ea typeface="맑은 고딕"/>
                <a:cs typeface="맑은 고딕"/>
              </a:rPr>
              <a:t>운영 기준</a:t>
            </a:r>
          </a:p>
        </p:txBody>
      </p:sp>
      <p:sp>
        <p:nvSpPr>
          <p:cNvPr id="5" name="통합관리자에서 재단 콘텐츠를 구분해 관리합니다. 게시판은 저장·미리보기·공개 상태">
            <a:extLst>
              <a:ext uri="{FF2B5EF4-FFF2-40B4-BE49-F238E27FC236}">
                <a16:creationId xmlns:a16="http://schemas.microsoft.com/office/drawing/2014/main" id="{52278D07-1E6F-1EE7-1063-C0C592950E14}"/>
              </a:ext>
            </a:extLst>
          </p:cNvPr>
          <p:cNvSpPr>
            <a:spLocks noGrp="1"/>
          </p:cNvSpPr>
          <p:nvPr/>
        </p:nvSpPr>
        <p:spPr>
          <a:xfrm>
            <a:off x="695325" y="1895475"/>
            <a:ext cx="8172450" cy="600075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135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통합관리자에서 재단 콘텐츠를 구분해 관리합니다. 게시판은 저장·미리보기·공개 상태를 관리하고, 담당자 권한에 따라 편집 범위를 나눕니다.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8CD86F92-DEDA-FB55-52DF-9BCDF910545F}"/>
              </a:ext>
            </a:extLst>
          </p:cNvPr>
          <p:cNvGraphicFramePr/>
          <p:nvPr/>
        </p:nvGraphicFramePr>
        <p:xfrm>
          <a:off x="695325" y="2657475"/>
          <a:ext cx="8172450" cy="3571876"/>
        </p:xfrm>
        <a:graphic>
          <a:graphicData uri="http://schemas.openxmlformats.org/drawingml/2006/table">
            <a:tbl>
              <a:tblPr/>
              <a:tblGrid>
                <a:gridCol w="2724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0268">
                <a:tc>
                  <a:txBody>
                    <a:bodyPr/>
                    <a:lstStyle/>
                    <a:p>
                      <a:r>
                        <a:rPr sz="1238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관리 영역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편집 항목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갱신 시점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0268"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메인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히어로·문구·통계·노출 뉴스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자료 변경 시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0268"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재단소개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인사말·연혁·조직·임원·연락처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변경 승인 후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0268"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주요사업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사업소개·기준·지급현황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연간 공고·확정 실적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0268"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운영실적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연도별 요약·보고파일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연간 확정 후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0268"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재단소식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공지·뉴스·자료·문의답변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수시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0268"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공통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외부 링크·푸터·정책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38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연결·정책 변경 시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검토추가_27_0">
            <a:extLst>
              <a:ext uri="{FF2B5EF4-FFF2-40B4-BE49-F238E27FC236}">
                <a16:creationId xmlns:a16="http://schemas.microsoft.com/office/drawing/2014/main" id="{47E7A05C-499C-4CA2-AAD7-856BA388EEE1}"/>
              </a:ext>
            </a:extLst>
          </p:cNvPr>
          <p:cNvSpPr>
            <a:spLocks noGrp="1"/>
          </p:cNvSpPr>
          <p:nvPr/>
        </p:nvSpPr>
        <p:spPr>
          <a:xfrm>
            <a:off x="695325" y="428625"/>
            <a:ext cx="95250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콘텐츠 상태·이관·검수 세부 기획: 44p</a:t>
            </a:r>
          </a:p>
        </p:txBody>
      </p:sp>
    </p:spTree>
    <p:extLst>
      <p:ext uri="{BB962C8B-B14F-4D97-AF65-F5344CB8AC3E}">
        <p14:creationId xmlns:p14="http://schemas.microsoft.com/office/powerpoint/2010/main" val="36253366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90B932B-1CF9-5A80-8396-5B3533D2B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3" name="재단 제공자료와 확정 항목">
            <a:extLst>
              <a:ext uri="{FF2B5EF4-FFF2-40B4-BE49-F238E27FC236}">
                <a16:creationId xmlns:a16="http://schemas.microsoft.com/office/drawing/2014/main" id="{8CE8FD3A-FE04-3544-0144-990B1BDA7DC0}"/>
              </a:ext>
            </a:extLst>
          </p:cNvPr>
          <p:cNvSpPr>
            <a:spLocks noGrp="1"/>
          </p:cNvSpPr>
          <p:nvPr/>
        </p:nvSpPr>
        <p:spPr>
          <a:xfrm>
            <a:off x="695325" y="542925"/>
            <a:ext cx="10810875" cy="51435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2400" b="1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2400" b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재단 제공자료와 확정 항목</a:t>
            </a:r>
          </a:p>
        </p:txBody>
      </p:sp>
      <p:sp>
        <p:nvSpPr>
          <p:cNvPr id="4" name="기획은 아래 구조로 완성하고, 실제 사실과 정책은 승인 자료로 채웁니다">
            <a:extLst>
              <a:ext uri="{FF2B5EF4-FFF2-40B4-BE49-F238E27FC236}">
                <a16:creationId xmlns:a16="http://schemas.microsoft.com/office/drawing/2014/main" id="{6B3064BF-6B8D-4584-7EDD-6CAF262E25D4}"/>
              </a:ext>
            </a:extLst>
          </p:cNvPr>
          <p:cNvSpPr>
            <a:spLocks noGrp="1"/>
          </p:cNvSpPr>
          <p:nvPr/>
        </p:nvSpPr>
        <p:spPr>
          <a:xfrm>
            <a:off x="723900" y="1047750"/>
            <a:ext cx="10763250" cy="40005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200" b="0">
                <a:solidFill>
                  <a:srgbClr val="5E6872"/>
                </a:solidFill>
                <a:latin typeface="맑은 고딕"/>
                <a:ea typeface="맑은 고딕"/>
                <a:cs typeface="맑은 고딕"/>
              </a:defRPr>
            </a:pPr>
            <a:r>
              <a:rPr sz="1200" b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기획은 아래 구조로 완성하고, 실제 사실과 정책은 승인 자료로 채웁니다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0D750A11-CF50-C15A-C218-62119ECD8F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4948289"/>
              </p:ext>
            </p:extLst>
          </p:nvPr>
        </p:nvGraphicFramePr>
        <p:xfrm>
          <a:off x="695325" y="1657350"/>
          <a:ext cx="10810875" cy="4191003"/>
        </p:xfrm>
        <a:graphic>
          <a:graphicData uri="http://schemas.openxmlformats.org/drawingml/2006/table">
            <a:tbl>
              <a:tblPr/>
              <a:tblGrid>
                <a:gridCol w="1635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71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3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5667">
                <a:tc>
                  <a:txBody>
                    <a:bodyPr/>
                    <a:lstStyle/>
                    <a:p>
                      <a:r>
                        <a:rPr sz="1275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영역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제공·확인 자료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반영 위치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재단 기본정보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정식 명칭, 설립일, 정관, 소재지, 문의처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설립배경·푸터·오시는 길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이사장·조직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인사말 승인, 사진·서명, 조직도, 임원 명부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재단소개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연혁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연도별 활동 기록과 대표 사진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연혁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장학사업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학교급별 공고, 선발기준, 서식, 지급 통계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주요사업·메인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문화사업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메뉴 유지 여부, 프로그램 내용·사진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주요사업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운영실적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연간 사업보고·공개자료·기준일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재단활동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재단소식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이관할 공지·뉴스·자료 원본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재단소식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운영 정책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게시판 목적, 언어, 접수 연계, 개인정보 정책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공통·관리자</a:t>
                      </a:r>
                      <a:endParaRPr sz="1275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검토추가_28_0">
            <a:extLst>
              <a:ext uri="{FF2B5EF4-FFF2-40B4-BE49-F238E27FC236}">
                <a16:creationId xmlns:a16="http://schemas.microsoft.com/office/drawing/2014/main" id="{5BA00DE5-3C65-496F-B235-75366827B34D}"/>
              </a:ext>
            </a:extLst>
          </p:cNvPr>
          <p:cNvSpPr>
            <a:spLocks noGrp="1"/>
          </p:cNvSpPr>
          <p:nvPr/>
        </p:nvSpPr>
        <p:spPr>
          <a:xfrm>
            <a:off x="695325" y="5905500"/>
            <a:ext cx="95250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자료별 확인 결과·승인 대기 항목: 30~44p</a:t>
            </a:r>
          </a:p>
        </p:txBody>
      </p:sp>
    </p:spTree>
    <p:extLst>
      <p:ext uri="{BB962C8B-B14F-4D97-AF65-F5344CB8AC3E}">
        <p14:creationId xmlns:p14="http://schemas.microsoft.com/office/powerpoint/2010/main" val="8187796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A0DD807-A961-759D-547A-227108601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3" name="공개 전 확인 항목">
            <a:extLst>
              <a:ext uri="{FF2B5EF4-FFF2-40B4-BE49-F238E27FC236}">
                <a16:creationId xmlns:a16="http://schemas.microsoft.com/office/drawing/2014/main" id="{543B9F28-58AC-C6C5-5577-75A2531EAADE}"/>
              </a:ext>
            </a:extLst>
          </p:cNvPr>
          <p:cNvSpPr>
            <a:spLocks noGrp="1"/>
          </p:cNvSpPr>
          <p:nvPr/>
        </p:nvSpPr>
        <p:spPr>
          <a:xfrm>
            <a:off x="695325" y="542925"/>
            <a:ext cx="10810875" cy="51435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2400" b="1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2400" b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공개 전 확인 항목</a:t>
            </a:r>
          </a:p>
        </p:txBody>
      </p:sp>
      <p:sp>
        <p:nvSpPr>
          <p:cNvPr id="4" name="콘텐츠·링크·화면·관리자 기능을 함께 확인">
            <a:extLst>
              <a:ext uri="{FF2B5EF4-FFF2-40B4-BE49-F238E27FC236}">
                <a16:creationId xmlns:a16="http://schemas.microsoft.com/office/drawing/2014/main" id="{C86DC361-3821-5E84-FAD4-40D0C6C69F40}"/>
              </a:ext>
            </a:extLst>
          </p:cNvPr>
          <p:cNvSpPr>
            <a:spLocks noGrp="1"/>
          </p:cNvSpPr>
          <p:nvPr/>
        </p:nvSpPr>
        <p:spPr>
          <a:xfrm>
            <a:off x="723900" y="1047750"/>
            <a:ext cx="10763250" cy="40005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200" b="0">
                <a:solidFill>
                  <a:srgbClr val="5E6872"/>
                </a:solidFill>
                <a:latin typeface="맑은 고딕"/>
                <a:ea typeface="맑은 고딕"/>
                <a:cs typeface="맑은 고딕"/>
              </a:defRPr>
            </a:pPr>
            <a:r>
              <a:rPr sz="1200" b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콘텐츠·링크·화면·관리자 기능을 함께 확인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29D4330D-4C7A-3875-CB1F-71FC5D2686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8100344"/>
              </p:ext>
            </p:extLst>
          </p:nvPr>
        </p:nvGraphicFramePr>
        <p:xfrm>
          <a:off x="695325" y="1657350"/>
          <a:ext cx="10810876" cy="4191003"/>
        </p:xfrm>
        <a:graphic>
          <a:graphicData uri="http://schemas.openxmlformats.org/drawingml/2006/table">
            <a:tbl>
              <a:tblPr/>
              <a:tblGrid>
                <a:gridCol w="1724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6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5667">
                <a:tc>
                  <a:txBody>
                    <a:bodyPr/>
                    <a:lstStyle/>
                    <a:p>
                      <a:r>
                        <a:rPr sz="1275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구분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확인 기준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메뉴와 경로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4개 대분류·15개 하위 페이지의 제목과 경로 일치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콘텐츠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승인 문구·성명·연도·연락처, 임시 문구와 빈 링크 정리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수치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장학금·인원·운영기간의 단위, 기준일, 메인과 실적 일치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다운로드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공지·자료실 파일 열림, 적용 연도·버전 일치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게시판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검색·페이지 이동·상세·목록 복귀·비공개 처리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반응형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1920·1440·태블릿·모바일에서 메뉴·본문·표 확인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이미지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사진 크롭, 로고 비율, 화살표, 글래스 효과 확인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5667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관리자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저장·수정·공개</a:t>
                      </a:r>
                      <a:r>
                        <a:rPr sz="1275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275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상태·권한·첨부</a:t>
                      </a:r>
                      <a:r>
                        <a:rPr sz="1275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275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관리</a:t>
                      </a:r>
                      <a:r>
                        <a:rPr sz="1275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275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확인</a:t>
                      </a:r>
                      <a:endParaRPr sz="1275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검토추가_29_0">
            <a:extLst>
              <a:ext uri="{FF2B5EF4-FFF2-40B4-BE49-F238E27FC236}">
                <a16:creationId xmlns:a16="http://schemas.microsoft.com/office/drawing/2014/main" id="{9B086EA4-7775-4FFF-BD65-2A8E7FAD698D}"/>
              </a:ext>
            </a:extLst>
          </p:cNvPr>
          <p:cNvSpPr>
            <a:spLocks noGrp="1"/>
          </p:cNvSpPr>
          <p:nvPr/>
        </p:nvSpPr>
        <p:spPr>
          <a:xfrm>
            <a:off x="695325" y="5905500"/>
            <a:ext cx="95250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수치 불일치·미구현 상세 기능 검수: 33, 39~44p</a:t>
            </a:r>
          </a:p>
        </p:txBody>
      </p:sp>
    </p:spTree>
    <p:extLst>
      <p:ext uri="{BB962C8B-B14F-4D97-AF65-F5344CB8AC3E}">
        <p14:creationId xmlns:p14="http://schemas.microsoft.com/office/powerpoint/2010/main" val="20645407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IA · 경로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페이지 경로 및 공통 메뉴 보완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31_0">
            <a:extLst>
              <a:ext uri="{FF2B5EF4-FFF2-40B4-BE49-F238E27FC236}">
                <a16:creationId xmlns:a16="http://schemas.microsoft.com/office/drawing/2014/main" id="{E30596DD-4B64-4B53-918D-53BC49B49C4E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31_1">
            <a:extLst>
              <a:ext uri="{FF2B5EF4-FFF2-40B4-BE49-F238E27FC236}">
                <a16:creationId xmlns:a16="http://schemas.microsoft.com/office/drawing/2014/main" id="{24B4B02E-C657-434B-BEED-D603F2905A49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31_2">
            <a:extLst>
              <a:ext uri="{FF2B5EF4-FFF2-40B4-BE49-F238E27FC236}">
                <a16:creationId xmlns:a16="http://schemas.microsoft.com/office/drawing/2014/main" id="{F595924B-BB1B-4333-96E4-26AF012CC031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ADD-31</a:t>
            </a:r>
          </a:p>
        </p:txBody>
      </p:sp>
      <p:sp>
        <p:nvSpPr>
          <p:cNvPr id="19" name="검토추가_31_3">
            <a:extLst>
              <a:ext uri="{FF2B5EF4-FFF2-40B4-BE49-F238E27FC236}">
                <a16:creationId xmlns:a16="http://schemas.microsoft.com/office/drawing/2014/main" id="{93EA293B-F535-4910-8533-364C4B99843D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재단소개 6개</a:t>
            </a:r>
          </a:p>
        </p:txBody>
      </p:sp>
      <p:sp>
        <p:nvSpPr>
          <p:cNvPr id="20" name="검토추가_31_4">
            <a:extLst>
              <a:ext uri="{FF2B5EF4-FFF2-40B4-BE49-F238E27FC236}">
                <a16:creationId xmlns:a16="http://schemas.microsoft.com/office/drawing/2014/main" id="{459767A4-039B-41BE-913F-AD38830314B8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About/index.html 인사말 / background.html 설립배경 / history.html 연혁 / organization.html 조직도 / directors.html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이사회 / location.html 오시는 길. 조직도 신규 ID는 WS-A06을 제안하며 기존 A04·A05를 유지합니다.</a:t>
            </a:r>
          </a:p>
        </p:txBody>
      </p:sp>
      <p:sp>
        <p:nvSpPr>
          <p:cNvPr id="21" name="검토추가_31_5">
            <a:extLst>
              <a:ext uri="{FF2B5EF4-FFF2-40B4-BE49-F238E27FC236}">
                <a16:creationId xmlns:a16="http://schemas.microsoft.com/office/drawing/2014/main" id="{64BDE1C8-A143-4B3D-BCBC-E451A4BCDC8B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주요사업 4개</a:t>
            </a:r>
          </a:p>
        </p:txBody>
      </p:sp>
      <p:sp>
        <p:nvSpPr>
          <p:cNvPr id="22" name="검토추가_31_6">
            <a:extLst>
              <a:ext uri="{FF2B5EF4-FFF2-40B4-BE49-F238E27FC236}">
                <a16:creationId xmlns:a16="http://schemas.microsoft.com/office/drawing/2014/main" id="{7D684A49-A351-40A8-906C-0831BF6DB46E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Projects/index.html 장학사업 / criteria.html 선발기준 / payment.html 지급현황 / culture.html 문화사업. 문화사업은 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 시안에 있으나 메뉴 확정은 별도로 필요합니다.</a:t>
            </a:r>
          </a:p>
        </p:txBody>
      </p:sp>
      <p:sp>
        <p:nvSpPr>
          <p:cNvPr id="23" name="검토추가_31_7">
            <a:extLst>
              <a:ext uri="{FF2B5EF4-FFF2-40B4-BE49-F238E27FC236}">
                <a16:creationId xmlns:a16="http://schemas.microsoft.com/office/drawing/2014/main" id="{CACCA543-1862-4DFF-86A9-3BA84389472B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재단활동·소식 5개</a:t>
            </a:r>
          </a:p>
        </p:txBody>
      </p:sp>
      <p:sp>
        <p:nvSpPr>
          <p:cNvPr id="24" name="검토추가_31_8">
            <a:extLst>
              <a:ext uri="{FF2B5EF4-FFF2-40B4-BE49-F238E27FC236}">
                <a16:creationId xmlns:a16="http://schemas.microsoft.com/office/drawing/2014/main" id="{D1BF8D21-13FD-42C1-8B97-0A469763BF7F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WhatWeDo/index.html 운영실적. News/index.html 공지 / news.html 재단뉴스 / archive.html 자료실 / board.html 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시판. 메인 제외 하위 페이지는 15개입니다.</a:t>
            </a:r>
          </a:p>
        </p:txBody>
      </p:sp>
      <p:sp>
        <p:nvSpPr>
          <p:cNvPr id="25" name="검토추가_31_9">
            <a:extLst>
              <a:ext uri="{FF2B5EF4-FFF2-40B4-BE49-F238E27FC236}">
                <a16:creationId xmlns:a16="http://schemas.microsoft.com/office/drawing/2014/main" id="{B450C29B-E7FE-4D9D-9578-350C8E90524A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메뉴 이동</a:t>
            </a:r>
          </a:p>
        </p:txBody>
      </p:sp>
      <p:sp>
        <p:nvSpPr>
          <p:cNvPr id="26" name="검토추가_31_10">
            <a:extLst>
              <a:ext uri="{FF2B5EF4-FFF2-40B4-BE49-F238E27FC236}">
                <a16:creationId xmlns:a16="http://schemas.microsoft.com/office/drawing/2014/main" id="{57FE0B0F-BDED-44A2-BB6D-569763A719EE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로고는 메인, 대분류는 첫 하위 페이지로 이동합니다. 전체메뉴·상단메뉴·LNB·경로표시는 같은 메뉴 자료를 사용합니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 선발기준·지급현황은 장학사업 아래 3Depth입니다.</a:t>
            </a:r>
          </a:p>
        </p:txBody>
      </p:sp>
      <p:sp>
        <p:nvSpPr>
          <p:cNvPr id="27" name="검토추가_31_11">
            <a:extLst>
              <a:ext uri="{FF2B5EF4-FFF2-40B4-BE49-F238E27FC236}">
                <a16:creationId xmlns:a16="http://schemas.microsoft.com/office/drawing/2014/main" id="{A4BD5BD2-57F2-4D28-8361-EE2E1C2967EB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상세 경로안</a:t>
            </a:r>
          </a:p>
        </p:txBody>
      </p:sp>
      <p:sp>
        <p:nvSpPr>
          <p:cNvPr id="28" name="검토추가_31_12">
            <a:extLst>
              <a:ext uri="{FF2B5EF4-FFF2-40B4-BE49-F238E27FC236}">
                <a16:creationId xmlns:a16="http://schemas.microsoft.com/office/drawing/2014/main" id="{1EBCE256-4D9B-4157-B98A-1490696FD860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News/view.html?board=notice|news|archive&amp;id=고유값, WhatWeDo/view.html?id=고유값,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News/write.html?board=board를 개발 경로안으로 제안합니다. 현재 구현 경로로 표기하지 않습니다.</a:t>
            </a:r>
          </a:p>
        </p:txBody>
      </p:sp>
      <p:sp>
        <p:nvSpPr>
          <p:cNvPr id="29" name="검토추가_31_13">
            <a:extLst>
              <a:ext uri="{FF2B5EF4-FFF2-40B4-BE49-F238E27FC236}">
                <a16:creationId xmlns:a16="http://schemas.microsoft.com/office/drawing/2014/main" id="{96C20EEF-1442-4172-8BC9-EAB78277A73F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5~6p의 기존 화면 ID를 유지하고 누락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한 조직도만 새 ID를 배정합니다. 정책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과 상세 화면은 하위 15개 집계에 포함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하지 않습니다.</a:t>
            </a:r>
          </a:p>
        </p:txBody>
      </p:sp>
      <p:sp>
        <p:nvSpPr>
          <p:cNvPr id="30" name="검토추가_31_14">
            <a:extLst>
              <a:ext uri="{FF2B5EF4-FFF2-40B4-BE49-F238E27FC236}">
                <a16:creationId xmlns:a16="http://schemas.microsoft.com/office/drawing/2014/main" id="{4939CE33-4F29-484B-A678-BC955DF7FADB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4p Family Site의 재단 중복 표기를 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신그룹·화신정공 연결로 정리할 지침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입니다. 외부 서비스·언어 범위는 43p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참조.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695325" y="597246"/>
            <a:ext cx="7406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전체 메뉴 구조도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19389" y="1009976"/>
            <a:ext cx="10607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 기준 1Depth 중심 Global Navigation</a:t>
            </a:r>
            <a:endParaRPr lang="en-US" sz="1020" dirty="0"/>
          </a:p>
        </p:txBody>
      </p:sp>
      <p:sp>
        <p:nvSpPr>
          <p:cNvPr id="6" name="Text 4"/>
          <p:cNvSpPr/>
          <p:nvPr/>
        </p:nvSpPr>
        <p:spPr>
          <a:xfrm>
            <a:off x="4297680" y="1389789"/>
            <a:ext cx="3566160" cy="457200"/>
          </a:xfrm>
          <a:prstGeom prst="rect">
            <a:avLst/>
          </a:prstGeom>
          <a:solidFill>
            <a:srgbClr val="0B3155"/>
          </a:solidFill>
          <a:ln>
            <a:noFill/>
          </a:ln>
        </p:spPr>
        <p:txBody>
          <a:bodyPr wrap="square" lIns="508" tIns="508" rIns="508" bIns="508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1805838" y="2349909"/>
            <a:ext cx="1800000" cy="384048"/>
          </a:xfrm>
          <a:prstGeom prst="rect">
            <a:avLst/>
          </a:prstGeom>
          <a:solidFill>
            <a:schemeClr val="accent5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2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재단소개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048349" y="2349909"/>
            <a:ext cx="1800000" cy="384048"/>
          </a:xfrm>
          <a:prstGeom prst="rect">
            <a:avLst/>
          </a:prstGeom>
          <a:solidFill>
            <a:schemeClr val="accent5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2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주요사업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 flipH="1">
            <a:off x="2675466" y="1837157"/>
            <a:ext cx="3420533" cy="477065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14" name="Text 12"/>
          <p:cNvSpPr/>
          <p:nvPr/>
        </p:nvSpPr>
        <p:spPr>
          <a:xfrm>
            <a:off x="6393016" y="2349909"/>
            <a:ext cx="1800000" cy="384048"/>
          </a:xfrm>
          <a:prstGeom prst="rect">
            <a:avLst/>
          </a:prstGeom>
          <a:solidFill>
            <a:schemeClr val="accent5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4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재단활동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 flipH="1">
            <a:off x="4888088" y="1848463"/>
            <a:ext cx="1207909" cy="499626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16" name="Text 14"/>
          <p:cNvSpPr/>
          <p:nvPr/>
        </p:nvSpPr>
        <p:spPr>
          <a:xfrm>
            <a:off x="8613327" y="2349909"/>
            <a:ext cx="1800000" cy="384048"/>
          </a:xfrm>
          <a:prstGeom prst="rect">
            <a:avLst/>
          </a:prstGeom>
          <a:solidFill>
            <a:schemeClr val="accent5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200" b="1" dirty="0">
                <a:solidFill>
                  <a:schemeClr val="bg1"/>
                </a:solidFill>
              </a:rPr>
              <a:t>재단소식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7" name="Shape 15"/>
          <p:cNvSpPr/>
          <p:nvPr/>
        </p:nvSpPr>
        <p:spPr>
          <a:xfrm>
            <a:off x="6080759" y="1846988"/>
            <a:ext cx="1211863" cy="512389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19" name="Shape 17"/>
          <p:cNvSpPr/>
          <p:nvPr/>
        </p:nvSpPr>
        <p:spPr>
          <a:xfrm>
            <a:off x="6095999" y="1843283"/>
            <a:ext cx="3375379" cy="493517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21" name="Text 19"/>
          <p:cNvSpPr/>
          <p:nvPr/>
        </p:nvSpPr>
        <p:spPr>
          <a:xfrm>
            <a:off x="1802962" y="2752442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이사장 인사말</a:t>
            </a:r>
            <a:endParaRPr lang="en-US" altLang="ko-KR" sz="1100" dirty="0">
              <a:solidFill>
                <a:srgbClr val="111111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</a:rPr>
              <a:t>설립배경</a:t>
            </a:r>
            <a:endParaRPr lang="en-US" altLang="ko-KR" sz="1100" dirty="0">
              <a:solidFill>
                <a:srgbClr val="111111"/>
              </a:solidFill>
              <a:latin typeface="Malgun Gothic" pitchFamily="34" charset="0"/>
              <a:ea typeface="Malgun Gothic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</a:rPr>
              <a:t>연혁</a:t>
            </a:r>
            <a:endParaRPr lang="en-US" altLang="ko-KR" sz="1100" dirty="0">
              <a:solidFill>
                <a:srgbClr val="111111"/>
              </a:solidFill>
              <a:latin typeface="Malgun Gothic" pitchFamily="34" charset="0"/>
              <a:ea typeface="Malgun Gothic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</a:rPr>
              <a:t>이사회</a:t>
            </a:r>
            <a:endParaRPr lang="en-US" altLang="ko-KR" sz="1100" dirty="0">
              <a:solidFill>
                <a:srgbClr val="111111"/>
              </a:solidFill>
              <a:latin typeface="Malgun Gothic" pitchFamily="34" charset="0"/>
              <a:ea typeface="Malgun Gothic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</a:rPr>
              <a:t>오시는 길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685800" y="5014451"/>
            <a:ext cx="1097280" cy="292608"/>
          </a:xfrm>
          <a:prstGeom prst="rect">
            <a:avLst/>
          </a:prstGeom>
          <a:solidFill>
            <a:srgbClr val="0B1F3A"/>
          </a:solidFill>
          <a:ln>
            <a:noFill/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Utility</a:t>
            </a:r>
            <a:endParaRPr lang="en-US" sz="950" dirty="0"/>
          </a:p>
        </p:txBody>
      </p:sp>
      <p:sp>
        <p:nvSpPr>
          <p:cNvPr id="29" name="Text 27"/>
          <p:cNvSpPr/>
          <p:nvPr/>
        </p:nvSpPr>
        <p:spPr>
          <a:xfrm>
            <a:off x="2001818" y="4977695"/>
            <a:ext cx="4297680" cy="7772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KR / EN / CN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통합검색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Family Site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사이트맵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개인정보처리방침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6629400" y="5014451"/>
            <a:ext cx="1097280" cy="292608"/>
          </a:xfrm>
          <a:prstGeom prst="rect">
            <a:avLst/>
          </a:prstGeom>
          <a:solidFill>
            <a:srgbClr val="0B3155"/>
          </a:solidFill>
          <a:ln>
            <a:noFill/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외부 연결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7909560" y="4968730"/>
            <a:ext cx="3840480" cy="959103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</a:t>
            </a:r>
            <a:r>
              <a:rPr lang="en-US" sz="1050" dirty="0" err="1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</a:t>
            </a: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: www.hwashin.co.kr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우석문화장학재단: www.hswooseok.or.kr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출입방문: visit.hwashinprec.co.kr</a:t>
            </a:r>
          </a:p>
          <a:p>
            <a:pPr marL="0" indent="0">
              <a:buNone/>
            </a:pP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</a:t>
            </a:r>
            <a:r>
              <a:rPr lang="ko-KR" altLang="en-US" sz="1050" dirty="0"/>
              <a:t>채용</a:t>
            </a:r>
            <a:r>
              <a:rPr lang="en-US" altLang="ko-KR" sz="1050" dirty="0"/>
              <a:t>: </a:t>
            </a:r>
            <a:r>
              <a:rPr lang="ko-KR" altLang="en-US" sz="1050" dirty="0"/>
              <a:t>채용사이트 </a:t>
            </a:r>
            <a:r>
              <a:rPr lang="en-US" altLang="ko-KR" sz="1050" dirty="0"/>
              <a:t>LINK</a:t>
            </a:r>
          </a:p>
          <a:p>
            <a:pPr marL="0" indent="0">
              <a:buNone/>
            </a:pP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</a:t>
            </a:r>
            <a:r>
              <a:rPr lang="ko-KR" alt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입찰공고</a:t>
            </a: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: </a:t>
            </a:r>
            <a:r>
              <a:rPr lang="ko-KR" alt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관련 게시판 </a:t>
            </a: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LINK</a:t>
            </a:r>
            <a:endParaRPr lang="en-US" sz="1050" dirty="0"/>
          </a:p>
        </p:txBody>
      </p:sp>
      <p:sp>
        <p:nvSpPr>
          <p:cNvPr id="39" name="Text 19">
            <a:extLst>
              <a:ext uri="{FF2B5EF4-FFF2-40B4-BE49-F238E27FC236}">
                <a16:creationId xmlns:a16="http://schemas.microsoft.com/office/drawing/2014/main" id="{25C5BDE3-E237-608C-5148-40DFD97A3953}"/>
              </a:ext>
            </a:extLst>
          </p:cNvPr>
          <p:cNvSpPr/>
          <p:nvPr/>
        </p:nvSpPr>
        <p:spPr>
          <a:xfrm>
            <a:off x="4049633" y="2754000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장학사업</a:t>
            </a:r>
            <a:endParaRPr lang="en-US" altLang="ko-KR" sz="1100" b="1" dirty="0">
              <a:solidFill>
                <a:srgbClr val="111111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  <a:p>
            <a:pPr lvl="1">
              <a:lnSpc>
                <a:spcPct val="150000"/>
              </a:lnSpc>
            </a:pPr>
            <a:r>
              <a:rPr lang="en-US" sz="1100" dirty="0"/>
              <a:t>L </a:t>
            </a:r>
            <a:r>
              <a:rPr lang="ko-KR" altLang="en-US" sz="1100" dirty="0"/>
              <a:t>장학생 선발기준</a:t>
            </a:r>
            <a:endParaRPr lang="en-US" altLang="ko-KR" sz="1100" dirty="0"/>
          </a:p>
          <a:p>
            <a:pPr lvl="1">
              <a:lnSpc>
                <a:spcPct val="150000"/>
              </a:lnSpc>
            </a:pPr>
            <a:r>
              <a:rPr lang="en-US" sz="1100" dirty="0"/>
              <a:t>L </a:t>
            </a:r>
            <a:r>
              <a:rPr lang="ko-KR" altLang="en-US" sz="1100" dirty="0"/>
              <a:t>장학금 지급현황</a:t>
            </a:r>
            <a:endParaRPr lang="en-US" altLang="ko-KR" sz="11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문화사업</a:t>
            </a:r>
            <a:endParaRPr lang="en-US" altLang="ko-KR" sz="1100" b="1" dirty="0">
              <a:solidFill>
                <a:srgbClr val="111111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  <a:p>
            <a:pPr>
              <a:lnSpc>
                <a:spcPct val="150000"/>
              </a:lnSpc>
            </a:pPr>
            <a:endParaRPr lang="en-US" sz="1100" dirty="0"/>
          </a:p>
        </p:txBody>
      </p:sp>
      <p:sp>
        <p:nvSpPr>
          <p:cNvPr id="41" name="Text 19">
            <a:extLst>
              <a:ext uri="{FF2B5EF4-FFF2-40B4-BE49-F238E27FC236}">
                <a16:creationId xmlns:a16="http://schemas.microsoft.com/office/drawing/2014/main" id="{EC9311F7-FB4A-E03A-5BCF-0B4C35D0B76C}"/>
              </a:ext>
            </a:extLst>
          </p:cNvPr>
          <p:cNvSpPr/>
          <p:nvPr/>
        </p:nvSpPr>
        <p:spPr>
          <a:xfrm>
            <a:off x="6380785" y="2754000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운영실적</a:t>
            </a:r>
            <a:endParaRPr lang="en-US" sz="1100" dirty="0"/>
          </a:p>
        </p:txBody>
      </p:sp>
      <p:sp>
        <p:nvSpPr>
          <p:cNvPr id="42" name="Text 19">
            <a:extLst>
              <a:ext uri="{FF2B5EF4-FFF2-40B4-BE49-F238E27FC236}">
                <a16:creationId xmlns:a16="http://schemas.microsoft.com/office/drawing/2014/main" id="{1950BBB3-A4EA-E7E8-ECFD-68A5D63CF0A6}"/>
              </a:ext>
            </a:extLst>
          </p:cNvPr>
          <p:cNvSpPr/>
          <p:nvPr/>
        </p:nvSpPr>
        <p:spPr>
          <a:xfrm>
            <a:off x="8624228" y="2754000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공지사항</a:t>
            </a:r>
            <a:endParaRPr lang="en-US" altLang="ko-KR" sz="1100" dirty="0">
              <a:solidFill>
                <a:srgbClr val="111111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</a:rPr>
              <a:t>재단뉴스</a:t>
            </a:r>
            <a:endParaRPr lang="en-US" altLang="ko-KR" sz="1100" dirty="0">
              <a:solidFill>
                <a:srgbClr val="111111"/>
              </a:solidFill>
              <a:latin typeface="Malgun Gothic" pitchFamily="34" charset="0"/>
              <a:ea typeface="Malgun Gothic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</a:rPr>
              <a:t>자료실</a:t>
            </a:r>
            <a:endParaRPr lang="en-US" altLang="ko-KR" sz="1100" dirty="0">
              <a:solidFill>
                <a:srgbClr val="111111"/>
              </a:solidFill>
              <a:latin typeface="Malgun Gothic" pitchFamily="34" charset="0"/>
              <a:ea typeface="Malgun Gothic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</a:rPr>
              <a:t>게시판</a:t>
            </a:r>
            <a:endParaRPr lang="en-US" sz="1100" dirty="0"/>
          </a:p>
        </p:txBody>
      </p:sp>
      <p:sp>
        <p:nvSpPr>
          <p:cNvPr id="44" name="슬라이드 번호 개체 틀 43">
            <a:extLst>
              <a:ext uri="{FF2B5EF4-FFF2-40B4-BE49-F238E27FC236}">
                <a16:creationId xmlns:a16="http://schemas.microsoft.com/office/drawing/2014/main" id="{78E50085-B65C-3C7A-1959-07309B249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메인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메인 화면 동작 및 소식 연결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32_0">
            <a:extLst>
              <a:ext uri="{FF2B5EF4-FFF2-40B4-BE49-F238E27FC236}">
                <a16:creationId xmlns:a16="http://schemas.microsoft.com/office/drawing/2014/main" id="{2800EEDC-E7D3-4E76-8416-396C19C0439A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32_1">
            <a:extLst>
              <a:ext uri="{FF2B5EF4-FFF2-40B4-BE49-F238E27FC236}">
                <a16:creationId xmlns:a16="http://schemas.microsoft.com/office/drawing/2014/main" id="{A6FF3935-616E-4907-BB01-42508F223B2D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32_2">
            <a:extLst>
              <a:ext uri="{FF2B5EF4-FFF2-40B4-BE49-F238E27FC236}">
                <a16:creationId xmlns:a16="http://schemas.microsoft.com/office/drawing/2014/main" id="{DB678985-C7CB-45CE-8C56-056B0FD29181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ADD-32</a:t>
            </a:r>
          </a:p>
        </p:txBody>
      </p:sp>
      <p:sp>
        <p:nvSpPr>
          <p:cNvPr id="19" name="검토추가_32_3">
            <a:extLst>
              <a:ext uri="{FF2B5EF4-FFF2-40B4-BE49-F238E27FC236}">
                <a16:creationId xmlns:a16="http://schemas.microsoft.com/office/drawing/2014/main" id="{B7892EF6-EB43-43C2-8BF7-69685B39757E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히어로·스크롤</a:t>
            </a:r>
          </a:p>
        </p:txBody>
      </p:sp>
      <p:sp>
        <p:nvSpPr>
          <p:cNvPr id="20" name="검토추가_32_4">
            <a:extLst>
              <a:ext uri="{FF2B5EF4-FFF2-40B4-BE49-F238E27FC236}">
                <a16:creationId xmlns:a16="http://schemas.microsoft.com/office/drawing/2014/main" id="{A1069609-71A2-49D9-A24D-659B4F499666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기존 사진·문구·서체·크롭을 유지합니다. 스크롤 유도 요소는 다음 재단소개 영역으로 이동합니다. 자동 움직임을 줄이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는 사용자 설정에는 정적 상태를 제공합니다.</a:t>
            </a:r>
          </a:p>
        </p:txBody>
      </p:sp>
      <p:sp>
        <p:nvSpPr>
          <p:cNvPr id="21" name="검토추가_32_5">
            <a:extLst>
              <a:ext uri="{FF2B5EF4-FFF2-40B4-BE49-F238E27FC236}">
                <a16:creationId xmlns:a16="http://schemas.microsoft.com/office/drawing/2014/main" id="{5A7DDB47-03B4-468D-9755-7BC95B3F22EA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통계 표시</a:t>
            </a:r>
          </a:p>
        </p:txBody>
      </p:sp>
      <p:sp>
        <p:nvSpPr>
          <p:cNvPr id="22" name="검토추가_32_6">
            <a:extLst>
              <a:ext uri="{FF2B5EF4-FFF2-40B4-BE49-F238E27FC236}">
                <a16:creationId xmlns:a16="http://schemas.microsoft.com/office/drawing/2014/main" id="{D2138838-9494-4F36-8001-700D8F02052D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지급 장학금·장학생 수·운영기간을 공개 승인 데이터로 연결합니다. 숫자 애니메이션은 영역 진입 시 한 번 실행하고 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료 값을 유지합니다. 기준일·반올림 규칙은 33p를 따릅니다.</a:t>
            </a:r>
          </a:p>
        </p:txBody>
      </p:sp>
      <p:sp>
        <p:nvSpPr>
          <p:cNvPr id="23" name="검토추가_32_7">
            <a:extLst>
              <a:ext uri="{FF2B5EF4-FFF2-40B4-BE49-F238E27FC236}">
                <a16:creationId xmlns:a16="http://schemas.microsoft.com/office/drawing/2014/main" id="{049CFE6F-CC7E-437A-B136-9844B084685F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사업·배너 연결</a:t>
            </a:r>
          </a:p>
        </p:txBody>
      </p:sp>
      <p:sp>
        <p:nvSpPr>
          <p:cNvPr id="24" name="검토추가_32_8">
            <a:extLst>
              <a:ext uri="{FF2B5EF4-FFF2-40B4-BE49-F238E27FC236}">
                <a16:creationId xmlns:a16="http://schemas.microsoft.com/office/drawing/2014/main" id="{E6D23AA8-9D38-4D69-B6AA-8DA5C4CC5DEF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장학사업 카드는 Projects/index.html, 문화사업 카드는 Projects/culture.html, 설립배경 배너는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About/background.html로 이동합니다. 카드의 제목과 화살표는 같은 링크입니다.</a:t>
            </a:r>
          </a:p>
        </p:txBody>
      </p:sp>
      <p:sp>
        <p:nvSpPr>
          <p:cNvPr id="25" name="검토추가_32_9">
            <a:extLst>
              <a:ext uri="{FF2B5EF4-FFF2-40B4-BE49-F238E27FC236}">
                <a16:creationId xmlns:a16="http://schemas.microsoft.com/office/drawing/2014/main" id="{BEB662CD-C5AC-4B9B-A231-ADAC5DBB910A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소식 카드</a:t>
            </a:r>
          </a:p>
        </p:txBody>
      </p:sp>
      <p:sp>
        <p:nvSpPr>
          <p:cNvPr id="26" name="검토추가_32_10">
            <a:extLst>
              <a:ext uri="{FF2B5EF4-FFF2-40B4-BE49-F238E27FC236}">
                <a16:creationId xmlns:a16="http://schemas.microsoft.com/office/drawing/2014/main" id="{1F5BA569-29DB-49E5-8A6B-8067777DC09C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기존 4개 카드 형태를 유지합니다. 현재 모든 카드는 News/news.html 목록으로 이동하므로, 게시물 고유 ID의 상세 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소로 연결할 지침입니다. 사진·제목·날짜를 같은 게시물에서 불러옵니다.</a:t>
            </a:r>
          </a:p>
        </p:txBody>
      </p:sp>
      <p:sp>
        <p:nvSpPr>
          <p:cNvPr id="27" name="검토추가_32_11">
            <a:extLst>
              <a:ext uri="{FF2B5EF4-FFF2-40B4-BE49-F238E27FC236}">
                <a16:creationId xmlns:a16="http://schemas.microsoft.com/office/drawing/2014/main" id="{9F1BD9A5-80BB-4FA4-8BF6-7EFFB5CB12E6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분류·날짜 대조</a:t>
            </a:r>
          </a:p>
        </p:txBody>
      </p:sp>
      <p:sp>
        <p:nvSpPr>
          <p:cNvPr id="28" name="검토추가_32_12">
            <a:extLst>
              <a:ext uri="{FF2B5EF4-FFF2-40B4-BE49-F238E27FC236}">
                <a16:creationId xmlns:a16="http://schemas.microsoft.com/office/drawing/2014/main" id="{DEA21B4C-3839-460C-AD7E-A7EE25CB6EA4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제21회 대학생 장학금 수여식은 장학사업인데 시안 4번째 카드만 문화사업으로 분류했습니다. 시안은 행사일, 기존 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스 목록은 게시일을 보여줍니다. 날짜의 의미를 통일해 관리합니다.</a:t>
            </a:r>
          </a:p>
        </p:txBody>
      </p:sp>
      <p:sp>
        <p:nvSpPr>
          <p:cNvPr id="29" name="검토추가_32_13">
            <a:extLst>
              <a:ext uri="{FF2B5EF4-FFF2-40B4-BE49-F238E27FC236}">
                <a16:creationId xmlns:a16="http://schemas.microsoft.com/office/drawing/2014/main" id="{4EC6DBAF-264D-482B-A81E-60AA4A3CA9A3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메인 시안의 시각 표현은 그대로 사용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 카테고리 오류와 링크 목적지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만 수정 지침으로 구분합니다.</a:t>
            </a:r>
          </a:p>
        </p:txBody>
      </p:sp>
      <p:sp>
        <p:nvSpPr>
          <p:cNvPr id="30" name="검토추가_32_14">
            <a:extLst>
              <a:ext uri="{FF2B5EF4-FFF2-40B4-BE49-F238E27FC236}">
                <a16:creationId xmlns:a16="http://schemas.microsoft.com/office/drawing/2014/main" id="{830ABCA6-F424-4764-812D-51A77ADEF826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2026 대학생 행사일 05.21, 게시일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05.26입니다. 2025 대학생 행사일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05.21, 게시일 06.10입니다. 서로 다른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날짜를 오기로 단정하지 않습니다.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통계 검증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장학금·인원·연혁 수치 대조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33_0">
            <a:extLst>
              <a:ext uri="{FF2B5EF4-FFF2-40B4-BE49-F238E27FC236}">
                <a16:creationId xmlns:a16="http://schemas.microsoft.com/office/drawing/2014/main" id="{A76B2BF5-891B-4776-81D7-58CE290AB2F2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33_1">
            <a:extLst>
              <a:ext uri="{FF2B5EF4-FFF2-40B4-BE49-F238E27FC236}">
                <a16:creationId xmlns:a16="http://schemas.microsoft.com/office/drawing/2014/main" id="{D50AA61D-A8E1-48D7-BC03-0614D8A5FFB2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33_2">
            <a:extLst>
              <a:ext uri="{FF2B5EF4-FFF2-40B4-BE49-F238E27FC236}">
                <a16:creationId xmlns:a16="http://schemas.microsoft.com/office/drawing/2014/main" id="{3C1CA99F-6845-45D6-ACEF-839FECEFB59E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ADD-33</a:t>
            </a:r>
          </a:p>
        </p:txBody>
      </p:sp>
      <p:sp>
        <p:nvSpPr>
          <p:cNvPr id="19" name="검토추가_33_3">
            <a:extLst>
              <a:ext uri="{FF2B5EF4-FFF2-40B4-BE49-F238E27FC236}">
                <a16:creationId xmlns:a16="http://schemas.microsoft.com/office/drawing/2014/main" id="{8439F032-2976-479B-8AC0-3A82B134E74F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전체 합계 확인</a:t>
            </a:r>
          </a:p>
        </p:txBody>
      </p:sp>
      <p:sp>
        <p:nvSpPr>
          <p:cNvPr id="20" name="검토추가_33_4">
            <a:extLst>
              <a:ext uri="{FF2B5EF4-FFF2-40B4-BE49-F238E27FC236}">
                <a16:creationId xmlns:a16="http://schemas.microsoft.com/office/drawing/2014/main" id="{9D99D38A-4896-4B49-977F-E8462D048579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지급현황의 2005~2026년 연도별 합계: 3,041명, 2,831,094,580원. 공식 메인과 일치합니다. 시안의 28억은 약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28.31억원을 정수 억 단위로 표시한 값입니다.</a:t>
            </a:r>
          </a:p>
        </p:txBody>
      </p:sp>
      <p:sp>
        <p:nvSpPr>
          <p:cNvPr id="21" name="검토추가_33_5">
            <a:extLst>
              <a:ext uri="{FF2B5EF4-FFF2-40B4-BE49-F238E27FC236}">
                <a16:creationId xmlns:a16="http://schemas.microsoft.com/office/drawing/2014/main" id="{4E3934BC-CD86-4EF7-BE9A-6F2FD417CA19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인원 불일치</a:t>
            </a:r>
          </a:p>
        </p:txBody>
      </p:sp>
      <p:sp>
        <p:nvSpPr>
          <p:cNvPr id="22" name="검토추가_33_6">
            <a:extLst>
              <a:ext uri="{FF2B5EF4-FFF2-40B4-BE49-F238E27FC236}">
                <a16:creationId xmlns:a16="http://schemas.microsoft.com/office/drawing/2014/main" id="{ED310D9B-E134-4946-A04F-E8CA171F46C2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2021년 연혁 123명 / 지급현황 121명. 2010년 연혁 191명 / 지급현황 131명. 2009년 연혁 190명 / 지급현황 130명. 어느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값을 수정할지 지급대장으로 확인합니다.</a:t>
            </a:r>
          </a:p>
        </p:txBody>
      </p:sp>
      <p:sp>
        <p:nvSpPr>
          <p:cNvPr id="23" name="검토추가_33_7">
            <a:extLst>
              <a:ext uri="{FF2B5EF4-FFF2-40B4-BE49-F238E27FC236}">
                <a16:creationId xmlns:a16="http://schemas.microsoft.com/office/drawing/2014/main" id="{D7ED2F6E-7209-461E-B8EC-DC61E697F0E6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금액의 집계 범위</a:t>
            </a:r>
          </a:p>
        </p:txBody>
      </p:sp>
      <p:sp>
        <p:nvSpPr>
          <p:cNvPr id="24" name="검토추가_33_8">
            <a:extLst>
              <a:ext uri="{FF2B5EF4-FFF2-40B4-BE49-F238E27FC236}">
                <a16:creationId xmlns:a16="http://schemas.microsoft.com/office/drawing/2014/main" id="{4EDA37D5-0486-483F-9DD6-E2E063D04D52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2015년 연혁의 장학금은 113,000천원, 지급현황은 기타 40,000,000원 포함 153,000,000원입니다. 문화사업·경찰 장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학회 각 20,000천원 기록이 있습니다. 메인 “지급 장학금”의 범위 설명을 확정합니다.</a:t>
            </a:r>
          </a:p>
        </p:txBody>
      </p:sp>
      <p:sp>
        <p:nvSpPr>
          <p:cNvPr id="25" name="검토추가_33_9">
            <a:extLst>
              <a:ext uri="{FF2B5EF4-FFF2-40B4-BE49-F238E27FC236}">
                <a16:creationId xmlns:a16="http://schemas.microsoft.com/office/drawing/2014/main" id="{314CEECE-BCD6-4199-BFB7-B5F6AB8AC53B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운영기간</a:t>
            </a:r>
          </a:p>
        </p:txBody>
      </p:sp>
      <p:sp>
        <p:nvSpPr>
          <p:cNvPr id="26" name="검토추가_33_10">
            <a:extLst>
              <a:ext uri="{FF2B5EF4-FFF2-40B4-BE49-F238E27FC236}">
                <a16:creationId xmlns:a16="http://schemas.microsoft.com/office/drawing/2014/main" id="{95343436-16A9-4639-ACF7-FFB959592CBD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연혁에 2005.04.21 설립허가, 2005.05.06 등기완료가 있습니다. 2026년 21년 표시는 경과 연수 기준으로 해석할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수 있습니다. 기산일을 정하고 매년 같은 기준으로 계산합니다.</a:t>
            </a:r>
          </a:p>
        </p:txBody>
      </p:sp>
      <p:sp>
        <p:nvSpPr>
          <p:cNvPr id="27" name="검토추가_33_11">
            <a:extLst>
              <a:ext uri="{FF2B5EF4-FFF2-40B4-BE49-F238E27FC236}">
                <a16:creationId xmlns:a16="http://schemas.microsoft.com/office/drawing/2014/main" id="{149DF90B-76CB-42EE-9D04-201E1BB7A347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데이터 운영</a:t>
            </a:r>
          </a:p>
        </p:txBody>
      </p:sp>
      <p:sp>
        <p:nvSpPr>
          <p:cNvPr id="28" name="검토추가_33_12">
            <a:extLst>
              <a:ext uri="{FF2B5EF4-FFF2-40B4-BE49-F238E27FC236}">
                <a16:creationId xmlns:a16="http://schemas.microsoft.com/office/drawing/2014/main" id="{3E53BAA5-3B56-4FB5-B382-7FBB99FBE547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금액은 정수 원, 인원은 정수로 저장합니다. 연도 합계·학교급 소계·기타를 검증하고 기준일과 승인자를 기록합니다. 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도별 수혜 인원의 합계를 중복 제거 실인원으로 표현하지 않습니다.</a:t>
            </a:r>
          </a:p>
        </p:txBody>
      </p:sp>
      <p:sp>
        <p:nvSpPr>
          <p:cNvPr id="29" name="검토추가_33_13">
            <a:extLst>
              <a:ext uri="{FF2B5EF4-FFF2-40B4-BE49-F238E27FC236}">
                <a16:creationId xmlns:a16="http://schemas.microsoft.com/office/drawing/2014/main" id="{F2DB983B-AB7B-4ADE-A95B-BB3ECC8A8802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본문 수치는 검토 시점의 공개 자료를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재계산한 결과입니다. 지급현황을 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조건 정답으로 간주하지 않고 원장과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대조합니다.</a:t>
            </a:r>
          </a:p>
        </p:txBody>
      </p:sp>
      <p:sp>
        <p:nvSpPr>
          <p:cNvPr id="30" name="검토추가_33_14">
            <a:extLst>
              <a:ext uri="{FF2B5EF4-FFF2-40B4-BE49-F238E27FC236}">
                <a16:creationId xmlns:a16="http://schemas.microsoft.com/office/drawing/2014/main" id="{1E40AB17-3987-41B7-A273-E674772646C0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통계 기준일을 접속 당일로 자동 표시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하지 말고 실제 집계 기준일을 사용합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“약 28억” 또는 정밀 표기 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부는 승인 후 적용합니다.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재단소개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인사말·설립배경 콘텐츠 보완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34_0">
            <a:extLst>
              <a:ext uri="{FF2B5EF4-FFF2-40B4-BE49-F238E27FC236}">
                <a16:creationId xmlns:a16="http://schemas.microsoft.com/office/drawing/2014/main" id="{30E1FED5-2600-4B4C-9C23-F1492DE60E64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34_1">
            <a:extLst>
              <a:ext uri="{FF2B5EF4-FFF2-40B4-BE49-F238E27FC236}">
                <a16:creationId xmlns:a16="http://schemas.microsoft.com/office/drawing/2014/main" id="{C4EEF3D7-C2C8-4DF8-BD83-57722F4E792B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34_2">
            <a:extLst>
              <a:ext uri="{FF2B5EF4-FFF2-40B4-BE49-F238E27FC236}">
                <a16:creationId xmlns:a16="http://schemas.microsoft.com/office/drawing/2014/main" id="{80376CD3-0D7B-4697-9542-4ECF64BFE875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ADD-34</a:t>
            </a:r>
          </a:p>
        </p:txBody>
      </p:sp>
      <p:sp>
        <p:nvSpPr>
          <p:cNvPr id="19" name="검토추가_34_3">
            <a:extLst>
              <a:ext uri="{FF2B5EF4-FFF2-40B4-BE49-F238E27FC236}">
                <a16:creationId xmlns:a16="http://schemas.microsoft.com/office/drawing/2014/main" id="{DDB22B86-DEC5-4365-882B-006F53B29BAF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인사말 관리</a:t>
            </a:r>
          </a:p>
        </p:txBody>
      </p:sp>
      <p:sp>
        <p:nvSpPr>
          <p:cNvPr id="20" name="검토추가_34_4">
            <a:extLst>
              <a:ext uri="{FF2B5EF4-FFF2-40B4-BE49-F238E27FC236}">
                <a16:creationId xmlns:a16="http://schemas.microsoft.com/office/drawing/2014/main" id="{C0464000-2549-4BAB-8EC6-AD0A8A3D3DAB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이사장 인사말은 승인 원문·성명·직함·사진·서명·적용일을 한 묶음으로 관리합니다. 기존 9p의 제안문과 공식 이미지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속 인사말은 대체안 관계임을 표시하고 최종 원고 하나를 선택합니다.</a:t>
            </a:r>
          </a:p>
        </p:txBody>
      </p:sp>
      <p:sp>
        <p:nvSpPr>
          <p:cNvPr id="21" name="검토추가_34_5">
            <a:extLst>
              <a:ext uri="{FF2B5EF4-FFF2-40B4-BE49-F238E27FC236}">
                <a16:creationId xmlns:a16="http://schemas.microsoft.com/office/drawing/2014/main" id="{199E6D1D-A1D4-4260-9B66-0CEDCC71402B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사진의 역할</a:t>
            </a:r>
          </a:p>
        </p:txBody>
      </p:sp>
      <p:sp>
        <p:nvSpPr>
          <p:cNvPr id="22" name="검토추가_34_6">
            <a:extLst>
              <a:ext uri="{FF2B5EF4-FFF2-40B4-BE49-F238E27FC236}">
                <a16:creationId xmlns:a16="http://schemas.microsoft.com/office/drawing/2014/main" id="{A8EB0094-7E52-4670-9B8A-E9182C014C8B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현 이사장과 설립자 사진을 구분하고 각각 설명을 제공합니다. 공식 인사말 이미지에 정서진 이사장과 故 정호 설립자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설명이 있습니다. 인물 사진의 노출·교체는 승인 자료를 사용합니다.</a:t>
            </a:r>
          </a:p>
        </p:txBody>
      </p:sp>
      <p:sp>
        <p:nvSpPr>
          <p:cNvPr id="23" name="검토추가_34_7">
            <a:extLst>
              <a:ext uri="{FF2B5EF4-FFF2-40B4-BE49-F238E27FC236}">
                <a16:creationId xmlns:a16="http://schemas.microsoft.com/office/drawing/2014/main" id="{B057724F-4893-4AAE-BE13-869245059F22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설립배경 사실</a:t>
            </a:r>
          </a:p>
        </p:txBody>
      </p:sp>
      <p:sp>
        <p:nvSpPr>
          <p:cNvPr id="24" name="검토추가_34_8">
            <a:extLst>
              <a:ext uri="{FF2B5EF4-FFF2-40B4-BE49-F238E27FC236}">
                <a16:creationId xmlns:a16="http://schemas.microsoft.com/office/drawing/2014/main" id="{C536BEAA-D27F-48A9-BAB1-4F6046534221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설립취지는 장학사업과 문화사업을 기본으로 인재 지원을 설명합니다. 설립자·설립 목적·허가일·등기일·소재지의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출처를 분리하고 제안 카피를 역사적 사실로 기록하지 않습니다.</a:t>
            </a:r>
          </a:p>
        </p:txBody>
      </p:sp>
      <p:sp>
        <p:nvSpPr>
          <p:cNvPr id="25" name="검토추가_34_9">
            <a:extLst>
              <a:ext uri="{FF2B5EF4-FFF2-40B4-BE49-F238E27FC236}">
                <a16:creationId xmlns:a16="http://schemas.microsoft.com/office/drawing/2014/main" id="{E3EB7E4C-FCF8-400A-9641-338095C3EAFB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초안 반영</a:t>
            </a:r>
          </a:p>
        </p:txBody>
      </p:sp>
      <p:sp>
        <p:nvSpPr>
          <p:cNvPr id="26" name="검토추가_34_10">
            <a:extLst>
              <a:ext uri="{FF2B5EF4-FFF2-40B4-BE49-F238E27FC236}">
                <a16:creationId xmlns:a16="http://schemas.microsoft.com/office/drawing/2014/main" id="{937276AE-EAC4-4DC3-BA56-A026CFC28009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제안 인사말·설립배경 문구는 원본에 보존합니다. 담당자에게 원문 유지 또는 승인한 수정문 반영 여부를 기록하게 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 승인 전 제안 문구를 확정 인사말로 공개하지 않습니다.</a:t>
            </a:r>
          </a:p>
        </p:txBody>
      </p:sp>
      <p:sp>
        <p:nvSpPr>
          <p:cNvPr id="27" name="검토추가_34_11">
            <a:extLst>
              <a:ext uri="{FF2B5EF4-FFF2-40B4-BE49-F238E27FC236}">
                <a16:creationId xmlns:a16="http://schemas.microsoft.com/office/drawing/2014/main" id="{3820AE41-D18D-4CC1-8DA5-BFA1F72D35E9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표현·레이아웃 지침</a:t>
            </a:r>
          </a:p>
        </p:txBody>
      </p:sp>
      <p:sp>
        <p:nvSpPr>
          <p:cNvPr id="28" name="검토추가_34_12">
            <a:extLst>
              <a:ext uri="{FF2B5EF4-FFF2-40B4-BE49-F238E27FC236}">
                <a16:creationId xmlns:a16="http://schemas.microsoft.com/office/drawing/2014/main" id="{DA75B45D-221F-46EB-B35C-335B05A3DEC7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9p 공식 이미지가 Description 구역을 침범합니다. 원본 그림은 그대로 두고, 화면 제작 시 본문 영역 안에 배치할 지침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입니다. 이미지 안의 인사말은 검색 가능한 텍스트로 제공하되 디자인을 유지합니다.</a:t>
            </a:r>
          </a:p>
        </p:txBody>
      </p:sp>
      <p:sp>
        <p:nvSpPr>
          <p:cNvPr id="29" name="검토추가_34_13">
            <a:extLst>
              <a:ext uri="{FF2B5EF4-FFF2-40B4-BE49-F238E27FC236}">
                <a16:creationId xmlns:a16="http://schemas.microsoft.com/office/drawing/2014/main" id="{08E685D9-C260-4ACB-A389-57A06F0DA9C9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9~10p의 세부 운영 기획입니다. 공식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참고 페이지는 인사말 sub01, 설립취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 sub02입니다.</a:t>
            </a:r>
          </a:p>
        </p:txBody>
      </p:sp>
      <p:sp>
        <p:nvSpPr>
          <p:cNvPr id="30" name="검토추가_34_14">
            <a:extLst>
              <a:ext uri="{FF2B5EF4-FFF2-40B4-BE49-F238E27FC236}">
                <a16:creationId xmlns:a16="http://schemas.microsoft.com/office/drawing/2014/main" id="{755EB098-FC81-4B4C-BA7C-71F63F912BAF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표지의 “(주)”는 공식 사이트의 “재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단법인”과 다릅니다. 정식 명칭을 승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인받아 수정할 지침이며 기존 표지는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변경하지 않았습니다.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재단소개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이사회·오시는 길 상세 운영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36_0">
            <a:extLst>
              <a:ext uri="{FF2B5EF4-FFF2-40B4-BE49-F238E27FC236}">
                <a16:creationId xmlns:a16="http://schemas.microsoft.com/office/drawing/2014/main" id="{C53678C7-3DCB-4215-AACF-2B632FD4B6B1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36_1">
            <a:extLst>
              <a:ext uri="{FF2B5EF4-FFF2-40B4-BE49-F238E27FC236}">
                <a16:creationId xmlns:a16="http://schemas.microsoft.com/office/drawing/2014/main" id="{F70A374F-593B-47FF-BF32-003D623EB390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36_2">
            <a:extLst>
              <a:ext uri="{FF2B5EF4-FFF2-40B4-BE49-F238E27FC236}">
                <a16:creationId xmlns:a16="http://schemas.microsoft.com/office/drawing/2014/main" id="{D4D19B31-336E-4528-B1FC-76C9F9CC365F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ADD-36</a:t>
            </a:r>
          </a:p>
        </p:txBody>
      </p:sp>
      <p:sp>
        <p:nvSpPr>
          <p:cNvPr id="19" name="검토추가_36_3">
            <a:extLst>
              <a:ext uri="{FF2B5EF4-FFF2-40B4-BE49-F238E27FC236}">
                <a16:creationId xmlns:a16="http://schemas.microsoft.com/office/drawing/2014/main" id="{C363DE28-D676-4F6C-853B-D0496DD7DDC0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이사회 명단</a:t>
            </a:r>
          </a:p>
        </p:txBody>
      </p:sp>
      <p:sp>
        <p:nvSpPr>
          <p:cNvPr id="20" name="검토추가_36_4">
            <a:extLst>
              <a:ext uri="{FF2B5EF4-FFF2-40B4-BE49-F238E27FC236}">
                <a16:creationId xmlns:a16="http://schemas.microsoft.com/office/drawing/2014/main" id="{35796875-E66F-4157-B865-55FEF21BC075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명단의 성명·직책·임기·경력과 기준일을 반영합니다. 이사장 정서진의 공개 임기는 2025.04.21~2029.04.20입니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 현직 여부는 최종 승인 명부로 확정합니다.</a:t>
            </a:r>
          </a:p>
        </p:txBody>
      </p:sp>
      <p:sp>
        <p:nvSpPr>
          <p:cNvPr id="21" name="검토추가_36_5">
            <a:extLst>
              <a:ext uri="{FF2B5EF4-FFF2-40B4-BE49-F238E27FC236}">
                <a16:creationId xmlns:a16="http://schemas.microsoft.com/office/drawing/2014/main" id="{48AAA948-E45F-4E9C-B7DD-F77BC1D2E150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임기 불일치</a:t>
            </a:r>
          </a:p>
        </p:txBody>
      </p:sp>
      <p:sp>
        <p:nvSpPr>
          <p:cNvPr id="22" name="검토추가_36_6">
            <a:extLst>
              <a:ext uri="{FF2B5EF4-FFF2-40B4-BE49-F238E27FC236}">
                <a16:creationId xmlns:a16="http://schemas.microsoft.com/office/drawing/2014/main" id="{33BAA578-9354-4D68-9B1A-CEC8E6AB87C8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도영록 이사의 공개 기간은 2024.03.20~2027.04.20인데 임기년수는 4년입니다. 날짜와 년수의 불일치를 재단에 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인합니다. 사무국장처럼 종료일이 없는 행은 임의로 채우지 않습니다.</a:t>
            </a:r>
          </a:p>
        </p:txBody>
      </p:sp>
      <p:sp>
        <p:nvSpPr>
          <p:cNvPr id="23" name="검토추가_36_7">
            <a:extLst>
              <a:ext uri="{FF2B5EF4-FFF2-40B4-BE49-F238E27FC236}">
                <a16:creationId xmlns:a16="http://schemas.microsoft.com/office/drawing/2014/main" id="{608B9D00-F207-406B-8CB2-C5854369C05E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방문 장소 구분</a:t>
            </a:r>
          </a:p>
        </p:txBody>
      </p:sp>
      <p:sp>
        <p:nvSpPr>
          <p:cNvPr id="24" name="검토추가_36_8">
            <a:extLst>
              <a:ext uri="{FF2B5EF4-FFF2-40B4-BE49-F238E27FC236}">
                <a16:creationId xmlns:a16="http://schemas.microsoft.com/office/drawing/2014/main" id="{04C62D91-B976-4220-B3E6-33C4A02965DC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오시는 길은 재단 소재지(상주시 계산7길 1-10)와 사무소(영천시 언하공단1길 14)를 따로 안내합니다. 각각 주소·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지도·길찾기를 연결하고 방문 목적별 문의처를 설명합니다.</a:t>
            </a:r>
          </a:p>
        </p:txBody>
      </p:sp>
      <p:sp>
        <p:nvSpPr>
          <p:cNvPr id="25" name="검토추가_36_9">
            <a:extLst>
              <a:ext uri="{FF2B5EF4-FFF2-40B4-BE49-F238E27FC236}">
                <a16:creationId xmlns:a16="http://schemas.microsoft.com/office/drawing/2014/main" id="{0DFC22EB-FE3C-438F-B35D-2F92DDD1948A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연락처 불일치</a:t>
            </a:r>
          </a:p>
        </p:txBody>
      </p:sp>
      <p:sp>
        <p:nvSpPr>
          <p:cNvPr id="26" name="검토추가_36_10">
            <a:extLst>
              <a:ext uri="{FF2B5EF4-FFF2-40B4-BE49-F238E27FC236}">
                <a16:creationId xmlns:a16="http://schemas.microsoft.com/office/drawing/2014/main" id="{1094B098-1798-4E60-AE52-694B96C97175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기존 위치 안내 이미지: 054-330-5121/5148. 기존·시안 푸터: 054-330-5132/5515. 주소가 두 곳인 사정과 전화번호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변경 여부를 확인해 통일합니다. 팩스는 054-331-3252로 표시되어 있습니다.</a:t>
            </a:r>
          </a:p>
        </p:txBody>
      </p:sp>
      <p:sp>
        <p:nvSpPr>
          <p:cNvPr id="27" name="검토추가_36_11">
            <a:extLst>
              <a:ext uri="{FF2B5EF4-FFF2-40B4-BE49-F238E27FC236}">
                <a16:creationId xmlns:a16="http://schemas.microsoft.com/office/drawing/2014/main" id="{8FD02838-9948-4183-B36C-48253D1A3EAE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화면 동작</a:t>
            </a:r>
          </a:p>
        </p:txBody>
      </p:sp>
      <p:sp>
        <p:nvSpPr>
          <p:cNvPr id="28" name="검토추가_36_12">
            <a:extLst>
              <a:ext uri="{FF2B5EF4-FFF2-40B4-BE49-F238E27FC236}">
                <a16:creationId xmlns:a16="http://schemas.microsoft.com/office/drawing/2014/main" id="{FA423574-0BFE-4F40-BE3E-EA1F853494E8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모바일 전화번호는 전화 연결, 주소는 복사, 길찾기는 선택 장소 좌표로 이동하도록 기획합니다. 지도 로딩 실패 시에도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주소·연락처 텍스트는 남깁니다. 13~14p 중복은 승인 후 한 화면으로 통합합니다.</a:t>
            </a:r>
          </a:p>
        </p:txBody>
      </p:sp>
      <p:sp>
        <p:nvSpPr>
          <p:cNvPr id="29" name="검토추가_36_13">
            <a:extLst>
              <a:ext uri="{FF2B5EF4-FFF2-40B4-BE49-F238E27FC236}">
                <a16:creationId xmlns:a16="http://schemas.microsoft.com/office/drawing/2014/main" id="{7BD53F1B-0554-45F6-B76F-408DDB1EB075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안내에 소재지와 사무소가 모두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있으므로 지역번호만 보고 주소 오류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 판단하지 않습니다.</a:t>
            </a:r>
          </a:p>
        </p:txBody>
      </p:sp>
      <p:sp>
        <p:nvSpPr>
          <p:cNvPr id="30" name="검토추가_36_14">
            <a:extLst>
              <a:ext uri="{FF2B5EF4-FFF2-40B4-BE49-F238E27FC236}">
                <a16:creationId xmlns:a16="http://schemas.microsoft.com/office/drawing/2014/main" id="{1ED87DC8-96A5-4A8D-9B88-9C59C8089F12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12p 참고 URL을 sub05로, 13~14p를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sub06으로 고칠 지침입니다. 지도 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표·사무소 운영 여부·대표 문의처는 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종 확인 대상입니다.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주요사업 &gt; 장학사업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장학사업 소개·선발기준 화면 보완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37_0">
            <a:extLst>
              <a:ext uri="{FF2B5EF4-FFF2-40B4-BE49-F238E27FC236}">
                <a16:creationId xmlns:a16="http://schemas.microsoft.com/office/drawing/2014/main" id="{7BAAB582-1808-4155-89BE-1DB8703836E2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37_1">
            <a:extLst>
              <a:ext uri="{FF2B5EF4-FFF2-40B4-BE49-F238E27FC236}">
                <a16:creationId xmlns:a16="http://schemas.microsoft.com/office/drawing/2014/main" id="{5610E99D-6E8A-4AE9-936D-D90FC30490EF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37_2">
            <a:extLst>
              <a:ext uri="{FF2B5EF4-FFF2-40B4-BE49-F238E27FC236}">
                <a16:creationId xmlns:a16="http://schemas.microsoft.com/office/drawing/2014/main" id="{80C2B309-B9E4-4C9E-B4AB-25443746E737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ADD-37</a:t>
            </a:r>
          </a:p>
        </p:txBody>
      </p:sp>
      <p:sp>
        <p:nvSpPr>
          <p:cNvPr id="19" name="검토추가_37_3">
            <a:extLst>
              <a:ext uri="{FF2B5EF4-FFF2-40B4-BE49-F238E27FC236}">
                <a16:creationId xmlns:a16="http://schemas.microsoft.com/office/drawing/2014/main" id="{A290B77C-3E9A-4868-B40A-E6E116264F22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장학사업 소개</a:t>
            </a:r>
          </a:p>
        </p:txBody>
      </p:sp>
      <p:sp>
        <p:nvSpPr>
          <p:cNvPr id="20" name="검토추가_37_4">
            <a:extLst>
              <a:ext uri="{FF2B5EF4-FFF2-40B4-BE49-F238E27FC236}">
                <a16:creationId xmlns:a16="http://schemas.microsoft.com/office/drawing/2014/main" id="{D8B5E2B5-05F4-49D0-ADAD-F332423C88F4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WS-P01 / Projects/index.html. 사업 목적, 지원 대상 학교급, 선발기준·지급현황 바로가기를 제공합니다. 원본 16p는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선발기준 화면이므로 사업 소개의 기능 정의를 별도로 추가합니다.</a:t>
            </a:r>
          </a:p>
        </p:txBody>
      </p:sp>
      <p:sp>
        <p:nvSpPr>
          <p:cNvPr id="21" name="검토추가_37_5">
            <a:extLst>
              <a:ext uri="{FF2B5EF4-FFF2-40B4-BE49-F238E27FC236}">
                <a16:creationId xmlns:a16="http://schemas.microsoft.com/office/drawing/2014/main" id="{6E308F86-9782-40A5-9F8C-D43E5565F76E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선발기준</a:t>
            </a:r>
          </a:p>
        </p:txBody>
      </p:sp>
      <p:sp>
        <p:nvSpPr>
          <p:cNvPr id="22" name="검토추가_37_6">
            <a:extLst>
              <a:ext uri="{FF2B5EF4-FFF2-40B4-BE49-F238E27FC236}">
                <a16:creationId xmlns:a16="http://schemas.microsoft.com/office/drawing/2014/main" id="{56329418-7A70-4F0B-B514-D52C9E0F55C8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WS-P02 / Projects/criteria.html. 공식 상시 기준은 상주지역 중·고등학생의 학교장 추천, 상주지역 중·고교 출신 대학생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및 대구·경북지역 재학생을 설명합니다. 최신 공고와 대조해 학교급별 자격·추천 절차를 구분합니다.</a:t>
            </a:r>
          </a:p>
        </p:txBody>
      </p:sp>
      <p:sp>
        <p:nvSpPr>
          <p:cNvPr id="23" name="검토추가_37_7">
            <a:extLst>
              <a:ext uri="{FF2B5EF4-FFF2-40B4-BE49-F238E27FC236}">
                <a16:creationId xmlns:a16="http://schemas.microsoft.com/office/drawing/2014/main" id="{099F4F30-C9D8-4A20-ABAE-82EA71E0C6FE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지원 금액 대조</a:t>
            </a:r>
          </a:p>
        </p:txBody>
      </p:sp>
      <p:sp>
        <p:nvSpPr>
          <p:cNvPr id="24" name="검토추가_37_8">
            <a:extLst>
              <a:ext uri="{FF2B5EF4-FFF2-40B4-BE49-F238E27FC236}">
                <a16:creationId xmlns:a16="http://schemas.microsoft.com/office/drawing/2014/main" id="{B228A9EA-4C2D-465B-B2BF-D407AA9671DC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상시 안내 이미지는 중학생 50만원·고등학생 100만원·대학생 300만원/인입니다. 2026년 지급현황의 대학생 60명·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210,000,000원은 평균 350만원입니다. 적용 연도·지급 조건을 확인하고 안내 금액을 임의로 수정하지 않습니다.</a:t>
            </a:r>
          </a:p>
        </p:txBody>
      </p:sp>
      <p:sp>
        <p:nvSpPr>
          <p:cNvPr id="25" name="검토추가_37_9">
            <a:extLst>
              <a:ext uri="{FF2B5EF4-FFF2-40B4-BE49-F238E27FC236}">
                <a16:creationId xmlns:a16="http://schemas.microsoft.com/office/drawing/2014/main" id="{26669150-FF35-4133-AF43-1FF790EEFE7B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모집 공고 연결</a:t>
            </a:r>
          </a:p>
        </p:txBody>
      </p:sp>
      <p:sp>
        <p:nvSpPr>
          <p:cNvPr id="26" name="검토추가_37_10">
            <a:extLst>
              <a:ext uri="{FF2B5EF4-FFF2-40B4-BE49-F238E27FC236}">
                <a16:creationId xmlns:a16="http://schemas.microsoft.com/office/drawing/2014/main" id="{4348D1B9-18BE-4A87-9010-2E47D7EC2F6B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현재 연도 공고의 제목·접수기간·문의처·필수 서류를 승인 원문으로 연결합니다. 접수 종료 시 종료 상태를 표시합니다.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“모집 공고 확인”은 해당 공고의 상세로 이동합니다.</a:t>
            </a:r>
          </a:p>
        </p:txBody>
      </p:sp>
      <p:sp>
        <p:nvSpPr>
          <p:cNvPr id="27" name="검토추가_37_11">
            <a:extLst>
              <a:ext uri="{FF2B5EF4-FFF2-40B4-BE49-F238E27FC236}">
                <a16:creationId xmlns:a16="http://schemas.microsoft.com/office/drawing/2014/main" id="{E19EB76C-6A4C-4E56-982D-4BE25268A049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지원서·접수</a:t>
            </a:r>
          </a:p>
        </p:txBody>
      </p:sp>
      <p:sp>
        <p:nvSpPr>
          <p:cNvPr id="28" name="검토추가_37_12">
            <a:extLst>
              <a:ext uri="{FF2B5EF4-FFF2-40B4-BE49-F238E27FC236}">
                <a16:creationId xmlns:a16="http://schemas.microsoft.com/office/drawing/2014/main" id="{0A34F8BB-7DD5-4BA0-B9C9-2D40E7748CF5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자료실의 지원서·추천서·자기소개서·동의서 중 해당 공고가 요구하는 파일만 연결합니다. 현재 시안에는 온라인 접수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구현이 없습니다. 별도 접수처가 확정될 때만 접수 버튼을 활성화합니다.</a:t>
            </a:r>
          </a:p>
        </p:txBody>
      </p:sp>
      <p:sp>
        <p:nvSpPr>
          <p:cNvPr id="29" name="검토추가_37_13">
            <a:extLst>
              <a:ext uri="{FF2B5EF4-FFF2-40B4-BE49-F238E27FC236}">
                <a16:creationId xmlns:a16="http://schemas.microsoft.com/office/drawing/2014/main" id="{62CDF7AC-15F5-43AE-B8CA-98D93868767E}"/>
              </a:ext>
            </a:extLst>
          </p:cNvPr>
          <p:cNvSpPr>
            <a:spLocks noGrp="1"/>
          </p:cNvSpPr>
          <p:nvPr/>
        </p:nvSpPr>
        <p:spPr>
          <a:xfrm>
            <a:off x="695325" y="46767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검수 기준</a:t>
            </a:r>
          </a:p>
        </p:txBody>
      </p:sp>
      <p:sp>
        <p:nvSpPr>
          <p:cNvPr id="30" name="검토추가_37_14">
            <a:extLst>
              <a:ext uri="{FF2B5EF4-FFF2-40B4-BE49-F238E27FC236}">
                <a16:creationId xmlns:a16="http://schemas.microsoft.com/office/drawing/2014/main" id="{A3690AA0-18DD-463C-9F1F-7747B5AAF60D}"/>
              </a:ext>
            </a:extLst>
          </p:cNvPr>
          <p:cNvSpPr>
            <a:spLocks noGrp="1"/>
          </p:cNvSpPr>
          <p:nvPr/>
        </p:nvSpPr>
        <p:spPr>
          <a:xfrm>
            <a:off x="2438400" y="46767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학교급별 기준을 섞지 않고 공고의 시행 연도·신청 마감·서식 버전이 일치하는지 확인합니다. 공고가 없을 때는 준비 상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태와 문의 경로를 제공합니다.</a:t>
            </a:r>
          </a:p>
        </p:txBody>
      </p:sp>
      <p:sp>
        <p:nvSpPr>
          <p:cNvPr id="31" name="검토추가_37_15">
            <a:extLst>
              <a:ext uri="{FF2B5EF4-FFF2-40B4-BE49-F238E27FC236}">
                <a16:creationId xmlns:a16="http://schemas.microsoft.com/office/drawing/2014/main" id="{7184BC18-C4DA-4056-94A1-4CDACCE72422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선발 자격·장학금액·접수기간의 신규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수치는 임의로 정하지 않습니다. 2026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년 선발 공고 목록은 확인했으나 상세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원문 확인은 제한적입니다.</a:t>
            </a:r>
          </a:p>
        </p:txBody>
      </p:sp>
      <p:sp>
        <p:nvSpPr>
          <p:cNvPr id="32" name="검토추가_37_16">
            <a:extLst>
              <a:ext uri="{FF2B5EF4-FFF2-40B4-BE49-F238E27FC236}">
                <a16:creationId xmlns:a16="http://schemas.microsoft.com/office/drawing/2014/main" id="{854947E0-154F-4126-8617-6799A33EFA82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대학생 지원액의 상시 기준과 최신 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급 실적 차이를 확인합니다. 문의 게시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판은 장학금 접수 창구로 연결하지 않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습니다.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주요사업 &gt; 문화사업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문화사업 콘텐츠 및 공개 범위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38_0">
            <a:extLst>
              <a:ext uri="{FF2B5EF4-FFF2-40B4-BE49-F238E27FC236}">
                <a16:creationId xmlns:a16="http://schemas.microsoft.com/office/drawing/2014/main" id="{645BB9D5-F945-488D-B1FA-6F0300C51A44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38_1">
            <a:extLst>
              <a:ext uri="{FF2B5EF4-FFF2-40B4-BE49-F238E27FC236}">
                <a16:creationId xmlns:a16="http://schemas.microsoft.com/office/drawing/2014/main" id="{35CB023C-6D90-481F-A4A8-0F00438FEDF7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38_2">
            <a:extLst>
              <a:ext uri="{FF2B5EF4-FFF2-40B4-BE49-F238E27FC236}">
                <a16:creationId xmlns:a16="http://schemas.microsoft.com/office/drawing/2014/main" id="{0792B95C-EEC1-436F-AA29-EA272DBE1216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ADD-38</a:t>
            </a:r>
          </a:p>
        </p:txBody>
      </p:sp>
      <p:sp>
        <p:nvSpPr>
          <p:cNvPr id="19" name="검토추가_38_3">
            <a:extLst>
              <a:ext uri="{FF2B5EF4-FFF2-40B4-BE49-F238E27FC236}">
                <a16:creationId xmlns:a16="http://schemas.microsoft.com/office/drawing/2014/main" id="{E14960CA-2C9C-4A2E-9B6A-89ADC288BBE2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화면 목적</a:t>
            </a:r>
          </a:p>
        </p:txBody>
      </p:sp>
      <p:sp>
        <p:nvSpPr>
          <p:cNvPr id="20" name="검토추가_38_4">
            <a:extLst>
              <a:ext uri="{FF2B5EF4-FFF2-40B4-BE49-F238E27FC236}">
                <a16:creationId xmlns:a16="http://schemas.microsoft.com/office/drawing/2014/main" id="{B00AD8CD-4E58-44EB-8BD3-05F7EC9F6802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WS-P04 / Projects/culture.html. 문화예술 지원의 취지와 확인 가능한 활동을 소개합니다. 기존 메인의 사진·글래스 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드·문구 디자인은 유지합니다.</a:t>
            </a:r>
          </a:p>
        </p:txBody>
      </p:sp>
      <p:sp>
        <p:nvSpPr>
          <p:cNvPr id="21" name="검토추가_38_5">
            <a:extLst>
              <a:ext uri="{FF2B5EF4-FFF2-40B4-BE49-F238E27FC236}">
                <a16:creationId xmlns:a16="http://schemas.microsoft.com/office/drawing/2014/main" id="{0E4B35F6-3E52-47A7-8651-272AA954F543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기존 근거</a:t>
            </a:r>
          </a:p>
        </p:txBody>
      </p:sp>
      <p:sp>
        <p:nvSpPr>
          <p:cNvPr id="22" name="검토추가_38_6">
            <a:extLst>
              <a:ext uri="{FF2B5EF4-FFF2-40B4-BE49-F238E27FC236}">
                <a16:creationId xmlns:a16="http://schemas.microsoft.com/office/drawing/2014/main" id="{C29704DF-5D89-4108-8713-79C2495DC166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설립취지 이미지에 문화사업이 명시되어 있고, 2015.09.07 연혁에 상주문화원 문화사업지원 20,000천원 기록이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있습니다. 따라서 문화사업 자체를 새로 예상한 사업으로 단정하지 않습니다.</a:t>
            </a:r>
          </a:p>
        </p:txBody>
      </p:sp>
      <p:sp>
        <p:nvSpPr>
          <p:cNvPr id="23" name="검토추가_38_7">
            <a:extLst>
              <a:ext uri="{FF2B5EF4-FFF2-40B4-BE49-F238E27FC236}">
                <a16:creationId xmlns:a16="http://schemas.microsoft.com/office/drawing/2014/main" id="{0803FC6B-8CCC-4F58-B1CE-7AD339956B32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콘텐츠 항목</a:t>
            </a:r>
          </a:p>
        </p:txBody>
      </p:sp>
      <p:sp>
        <p:nvSpPr>
          <p:cNvPr id="24" name="검토추가_38_8">
            <a:extLst>
              <a:ext uri="{FF2B5EF4-FFF2-40B4-BE49-F238E27FC236}">
                <a16:creationId xmlns:a16="http://schemas.microsoft.com/office/drawing/2014/main" id="{E530A7C7-27C5-48A7-9C60-FC555B9E2D1A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사업명·사업 취지·대상·지원 방식·시행 연도·활동 사진·관련 소식을 관리합니다. 과거 지원 사례와 현재 진행 중인 프로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그램을 구분합니다.</a:t>
            </a:r>
          </a:p>
        </p:txBody>
      </p:sp>
      <p:sp>
        <p:nvSpPr>
          <p:cNvPr id="25" name="검토추가_38_9">
            <a:extLst>
              <a:ext uri="{FF2B5EF4-FFF2-40B4-BE49-F238E27FC236}">
                <a16:creationId xmlns:a16="http://schemas.microsoft.com/office/drawing/2014/main" id="{DEC2774E-F788-4878-9290-4145DF51AC27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공개 상태</a:t>
            </a:r>
          </a:p>
        </p:txBody>
      </p:sp>
      <p:sp>
        <p:nvSpPr>
          <p:cNvPr id="26" name="검토추가_38_10">
            <a:extLst>
              <a:ext uri="{FF2B5EF4-FFF2-40B4-BE49-F238E27FC236}">
                <a16:creationId xmlns:a16="http://schemas.microsoft.com/office/drawing/2014/main" id="{B3B83C30-84EA-4F98-99B1-7ED6DE83BCA2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진행 사업 자료가 없으면 확인된 사업 취지와 과거 사례까지만 안내합니다. 상시 모집·지원 규모·새 프로그램을 임의로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추가하지 않습니다. 실제 모집 시 승인한 공고에 연결합니다.</a:t>
            </a:r>
          </a:p>
        </p:txBody>
      </p:sp>
      <p:sp>
        <p:nvSpPr>
          <p:cNvPr id="27" name="검토추가_38_11">
            <a:extLst>
              <a:ext uri="{FF2B5EF4-FFF2-40B4-BE49-F238E27FC236}">
                <a16:creationId xmlns:a16="http://schemas.microsoft.com/office/drawing/2014/main" id="{41F4B219-6262-4D35-93CA-FD4BAFE62B7C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뉴스</a:t>
            </a:r>
          </a:p>
        </p:txBody>
      </p:sp>
      <p:sp>
        <p:nvSpPr>
          <p:cNvPr id="28" name="검토추가_38_12">
            <a:extLst>
              <a:ext uri="{FF2B5EF4-FFF2-40B4-BE49-F238E27FC236}">
                <a16:creationId xmlns:a16="http://schemas.microsoft.com/office/drawing/2014/main" id="{B4713A7A-9BC1-4749-9FBA-2C8459B6B924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문화사업으로 승인한 게시물만 연결합니다. 대학생 장학금 수여식을 문화사업으로 분류한 메인 4번째 카드는 장학사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업 분류로 수정할 대상입니다.</a:t>
            </a:r>
          </a:p>
        </p:txBody>
      </p:sp>
      <p:sp>
        <p:nvSpPr>
          <p:cNvPr id="29" name="검토추가_38_13">
            <a:extLst>
              <a:ext uri="{FF2B5EF4-FFF2-40B4-BE49-F238E27FC236}">
                <a16:creationId xmlns:a16="http://schemas.microsoft.com/office/drawing/2014/main" id="{C145D347-AB2C-4739-A7F5-31CEE1BF462B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18p의 “새로운 예상 사업 영역”은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자료와 대조해 재검토합니다. 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화사업 메뉴 유지 여부와 실제 노출 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텐츠는 별도 승인 항목입니다.</a:t>
            </a:r>
          </a:p>
        </p:txBody>
      </p:sp>
      <p:sp>
        <p:nvSpPr>
          <p:cNvPr id="30" name="검토추가_38_14">
            <a:extLst>
              <a:ext uri="{FF2B5EF4-FFF2-40B4-BE49-F238E27FC236}">
                <a16:creationId xmlns:a16="http://schemas.microsoft.com/office/drawing/2014/main" id="{846D6493-5136-4713-BC1A-78F740CD1206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4p 사이트맵과 현재 시안 메뉴가 다릅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메뉴를 유지하면 사이트맵에도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문화사업을 추가할 지침입니다.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공통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공통 메뉴·푸터·정책 화면 보완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3_0">
            <a:extLst>
              <a:ext uri="{FF2B5EF4-FFF2-40B4-BE49-F238E27FC236}">
                <a16:creationId xmlns:a16="http://schemas.microsoft.com/office/drawing/2014/main" id="{970D8CAC-CF6A-45C8-878F-E8E3A073D20D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3_1">
            <a:extLst>
              <a:ext uri="{FF2B5EF4-FFF2-40B4-BE49-F238E27FC236}">
                <a16:creationId xmlns:a16="http://schemas.microsoft.com/office/drawing/2014/main" id="{996BA30B-4B3E-4745-BCD0-567D50B52B2C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3_2">
            <a:extLst>
              <a:ext uri="{FF2B5EF4-FFF2-40B4-BE49-F238E27FC236}">
                <a16:creationId xmlns:a16="http://schemas.microsoft.com/office/drawing/2014/main" id="{499AD749-76A8-47D3-941F-080871CCC458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ADD-43</a:t>
            </a:r>
          </a:p>
        </p:txBody>
      </p:sp>
      <p:sp>
        <p:nvSpPr>
          <p:cNvPr id="19" name="검토추가_43_3">
            <a:extLst>
              <a:ext uri="{FF2B5EF4-FFF2-40B4-BE49-F238E27FC236}">
                <a16:creationId xmlns:a16="http://schemas.microsoft.com/office/drawing/2014/main" id="{C1AD1320-AD06-445A-8FF3-9E107B7DEFE9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전체메뉴</a:t>
            </a:r>
          </a:p>
        </p:txBody>
      </p:sp>
      <p:sp>
        <p:nvSpPr>
          <p:cNvPr id="20" name="검토추가_43_4">
            <a:extLst>
              <a:ext uri="{FF2B5EF4-FFF2-40B4-BE49-F238E27FC236}">
                <a16:creationId xmlns:a16="http://schemas.microsoft.com/office/drawing/2014/main" id="{D863BC7D-C763-4B78-AB74-1B9C2BDA494C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열기 버튼은 전체메뉴를 표시하고 페이지 스크롤을 제한합니다. 닫기·Esc 후 열기 버튼으로 초점을 돌립니다. 키보드로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메뉴를 선택할 수 있고 현재 메뉴 상태를 제공합니다.</a:t>
            </a:r>
          </a:p>
        </p:txBody>
      </p:sp>
      <p:sp>
        <p:nvSpPr>
          <p:cNvPr id="21" name="검토추가_43_5">
            <a:extLst>
              <a:ext uri="{FF2B5EF4-FFF2-40B4-BE49-F238E27FC236}">
                <a16:creationId xmlns:a16="http://schemas.microsoft.com/office/drawing/2014/main" id="{5858C243-7DD8-4227-AD79-3EC434ECD48C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언어·검색 범위</a:t>
            </a:r>
          </a:p>
        </p:txBody>
      </p:sp>
      <p:sp>
        <p:nvSpPr>
          <p:cNvPr id="22" name="검토추가_43_6">
            <a:extLst>
              <a:ext uri="{FF2B5EF4-FFF2-40B4-BE49-F238E27FC236}">
                <a16:creationId xmlns:a16="http://schemas.microsoft.com/office/drawing/2014/main" id="{E2C3094C-400C-43F4-B1B5-DE2C037F121F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 3p에는 KR/EN/CN·통합검색이 있지만 현재 시안에는 KOR 표시만 있고 언어 콘텐츠·검색 기능은 확인되지 않습니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 언어별 원고와 검색 대상이 확정될 때 별도 화면을 추가합니다.</a:t>
            </a:r>
          </a:p>
        </p:txBody>
      </p:sp>
      <p:sp>
        <p:nvSpPr>
          <p:cNvPr id="23" name="검토추가_43_7">
            <a:extLst>
              <a:ext uri="{FF2B5EF4-FFF2-40B4-BE49-F238E27FC236}">
                <a16:creationId xmlns:a16="http://schemas.microsoft.com/office/drawing/2014/main" id="{9E062DDD-070C-4EEE-AE10-6E5E92B7D7AA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외부 연결</a:t>
            </a:r>
          </a:p>
        </p:txBody>
      </p:sp>
      <p:sp>
        <p:nvSpPr>
          <p:cNvPr id="24" name="검토추가_43_8">
            <a:extLst>
              <a:ext uri="{FF2B5EF4-FFF2-40B4-BE49-F238E27FC236}">
                <a16:creationId xmlns:a16="http://schemas.microsoft.com/office/drawing/2014/main" id="{2B4339DF-CD36-4BD5-9569-E08BE2DD2915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시안 푸터의 화신그룹·화신정공은 검토 도메인을 사용합니다. 오픈 때 운영 주소로 교체하고 출입방문·입찰·채용 링크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도 실제 목적지와 적용 범위를 확인합니다. 새 창 링크는 이를 안내합니다.</a:t>
            </a:r>
          </a:p>
        </p:txBody>
      </p:sp>
      <p:sp>
        <p:nvSpPr>
          <p:cNvPr id="25" name="검토추가_43_9">
            <a:extLst>
              <a:ext uri="{FF2B5EF4-FFF2-40B4-BE49-F238E27FC236}">
                <a16:creationId xmlns:a16="http://schemas.microsoft.com/office/drawing/2014/main" id="{38F085A1-3362-4CB1-BE1B-53B8C74DD5AD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정책 본문</a:t>
            </a:r>
          </a:p>
        </p:txBody>
      </p:sp>
      <p:sp>
        <p:nvSpPr>
          <p:cNvPr id="26" name="검토추가_43_10">
            <a:extLst>
              <a:ext uri="{FF2B5EF4-FFF2-40B4-BE49-F238E27FC236}">
                <a16:creationId xmlns:a16="http://schemas.microsoft.com/office/drawing/2014/main" id="{18412027-9B27-4032-92AC-15B088E1BD99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이메일무단수집거부·이용약관·개인정보처리방침은 현재 빈 링크입니다. 각각 승인한 본문·시행일·개정 이력을 제공하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는 별도 페이지로 연결합니다. 처리 주체·수집 항목·문의처는 재단 실제 운영에 맞게 작성합니다.</a:t>
            </a:r>
          </a:p>
        </p:txBody>
      </p:sp>
      <p:sp>
        <p:nvSpPr>
          <p:cNvPr id="27" name="검토추가_43_11">
            <a:extLst>
              <a:ext uri="{FF2B5EF4-FFF2-40B4-BE49-F238E27FC236}">
                <a16:creationId xmlns:a16="http://schemas.microsoft.com/office/drawing/2014/main" id="{DA19448C-921F-4441-8666-C27D1E46C94D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푸터 확인</a:t>
            </a:r>
          </a:p>
        </p:txBody>
      </p:sp>
      <p:sp>
        <p:nvSpPr>
          <p:cNvPr id="28" name="검토추가_43_12">
            <a:extLst>
              <a:ext uri="{FF2B5EF4-FFF2-40B4-BE49-F238E27FC236}">
                <a16:creationId xmlns:a16="http://schemas.microsoft.com/office/drawing/2014/main" id="{CB342C14-64DF-4069-A2C8-E456AB88E194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시안의 master@hsmobis.com이 재단 공식 문의 이메일인지 확인합니다. 소재지·사무소·대표전화는 36p 기준으로 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정합니다. “개인정보보호처리방침” 메뉴명은 승인한 “개인정보처리방침”으로 정리할 지침입니다.</a:t>
            </a:r>
          </a:p>
        </p:txBody>
      </p:sp>
      <p:sp>
        <p:nvSpPr>
          <p:cNvPr id="29" name="검토추가_43_13">
            <a:extLst>
              <a:ext uri="{FF2B5EF4-FFF2-40B4-BE49-F238E27FC236}">
                <a16:creationId xmlns:a16="http://schemas.microsoft.com/office/drawing/2014/main" id="{C5B5DC02-FDEB-4E46-8207-1EA3E557D795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공통 디자인·서체를 유지합니다. 정책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세부 문안은 실제 개인정보 처리 내역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과 승인 원문을 받아 반영합니다.</a:t>
            </a:r>
          </a:p>
        </p:txBody>
      </p:sp>
      <p:sp>
        <p:nvSpPr>
          <p:cNvPr id="30" name="검토추가_43_14">
            <a:extLst>
              <a:ext uri="{FF2B5EF4-FFF2-40B4-BE49-F238E27FC236}">
                <a16:creationId xmlns:a16="http://schemas.microsoft.com/office/drawing/2014/main" id="{A26986D2-BFC4-4773-ABAD-0752C86DD4CD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미구현 링크를 정상 기능으로 기재하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 않습니다. 통합검색·다국어·별도 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책 경로는 확정 후 Page ID와 경로표에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추가합니다.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관리자 · 검수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관리자·자료 이관·검수 기준 보완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4_0">
            <a:extLst>
              <a:ext uri="{FF2B5EF4-FFF2-40B4-BE49-F238E27FC236}">
                <a16:creationId xmlns:a16="http://schemas.microsoft.com/office/drawing/2014/main" id="{00E66E64-38F9-4E6D-8A0E-25839FA57A84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4_1">
            <a:extLst>
              <a:ext uri="{FF2B5EF4-FFF2-40B4-BE49-F238E27FC236}">
                <a16:creationId xmlns:a16="http://schemas.microsoft.com/office/drawing/2014/main" id="{7127F963-34CD-4FF6-9412-C0CA0A9EEBF7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4_2">
            <a:extLst>
              <a:ext uri="{FF2B5EF4-FFF2-40B4-BE49-F238E27FC236}">
                <a16:creationId xmlns:a16="http://schemas.microsoft.com/office/drawing/2014/main" id="{D32066CA-E0BB-4C1C-A5BF-9933D25B7F9F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ADD-44</a:t>
            </a:r>
          </a:p>
        </p:txBody>
      </p:sp>
      <p:sp>
        <p:nvSpPr>
          <p:cNvPr id="19" name="검토추가_44_3">
            <a:extLst>
              <a:ext uri="{FF2B5EF4-FFF2-40B4-BE49-F238E27FC236}">
                <a16:creationId xmlns:a16="http://schemas.microsoft.com/office/drawing/2014/main" id="{75EA4B7A-454B-4176-B1C1-271A1F37B109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관리 화면</a:t>
            </a:r>
          </a:p>
        </p:txBody>
      </p:sp>
      <p:sp>
        <p:nvSpPr>
          <p:cNvPr id="20" name="검토추가_44_4">
            <a:extLst>
              <a:ext uri="{FF2B5EF4-FFF2-40B4-BE49-F238E27FC236}">
                <a16:creationId xmlns:a16="http://schemas.microsoft.com/office/drawing/2014/main" id="{5A26D3E2-1045-4E25-9CC0-E622303E1FBE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통합관리자에서 재단 콘텐츠만 필터링하고 권한별 편집 범위를 구분합니다. 메인 노출 순서·메뉴 연결·연혁·임원·통계·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게시판·첨부를 각각 관리합니다. 저장·미리보기·공개 상태를 분리합니다.</a:t>
            </a:r>
          </a:p>
        </p:txBody>
      </p:sp>
      <p:sp>
        <p:nvSpPr>
          <p:cNvPr id="21" name="검토추가_44_5">
            <a:extLst>
              <a:ext uri="{FF2B5EF4-FFF2-40B4-BE49-F238E27FC236}">
                <a16:creationId xmlns:a16="http://schemas.microsoft.com/office/drawing/2014/main" id="{DFAF7E30-08F7-48E2-AFD3-5A9744CE3260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승인·기록</a:t>
            </a:r>
          </a:p>
        </p:txBody>
      </p:sp>
      <p:sp>
        <p:nvSpPr>
          <p:cNvPr id="22" name="검토추가_44_6">
            <a:extLst>
              <a:ext uri="{FF2B5EF4-FFF2-40B4-BE49-F238E27FC236}">
                <a16:creationId xmlns:a16="http://schemas.microsoft.com/office/drawing/2014/main" id="{396C2622-66CA-479F-8011-1A9E345D501D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성명·주소·인사말·통계 수정은 변경자·변경일·변경 전후 값과 승인 상태를 남깁니다. 연도 합계 불일치나 필수 파일 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락은 공개 전에 표시합니다. 임시저장 자료는 방문자에게 노출하지 않습니다.</a:t>
            </a:r>
          </a:p>
        </p:txBody>
      </p:sp>
      <p:sp>
        <p:nvSpPr>
          <p:cNvPr id="23" name="검토추가_44_7">
            <a:extLst>
              <a:ext uri="{FF2B5EF4-FFF2-40B4-BE49-F238E27FC236}">
                <a16:creationId xmlns:a16="http://schemas.microsoft.com/office/drawing/2014/main" id="{DBC86DE5-023A-4DA5-909C-8B77B3566A4E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게시물 이관</a:t>
            </a:r>
          </a:p>
        </p:txBody>
      </p:sp>
      <p:sp>
        <p:nvSpPr>
          <p:cNvPr id="24" name="검토추가_44_8">
            <a:extLst>
              <a:ext uri="{FF2B5EF4-FFF2-40B4-BE49-F238E27FC236}">
                <a16:creationId xmlns:a16="http://schemas.microsoft.com/office/drawing/2014/main" id="{7FCBE92E-441A-4092-93A8-58C7CC061E4A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공지·뉴스·자료실·운영실적을 게시판별로 옮기고 기존 ID와 신규 ID 대응표를 만듭니다. 사진·첨부·날짜·공지 고정·공개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상태를 보존합니다. 기존 상세 URL은 대응하는 신규 상세로 연결합니다.</a:t>
            </a:r>
          </a:p>
        </p:txBody>
      </p:sp>
      <p:sp>
        <p:nvSpPr>
          <p:cNvPr id="25" name="검토추가_44_9">
            <a:extLst>
              <a:ext uri="{FF2B5EF4-FFF2-40B4-BE49-F238E27FC236}">
                <a16:creationId xmlns:a16="http://schemas.microsoft.com/office/drawing/2014/main" id="{D41B356A-001A-4C35-925B-5325BCCDF4C4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합격 기준</a:t>
            </a:r>
          </a:p>
        </p:txBody>
      </p:sp>
      <p:sp>
        <p:nvSpPr>
          <p:cNvPr id="26" name="검토추가_44_10">
            <a:extLst>
              <a:ext uri="{FF2B5EF4-FFF2-40B4-BE49-F238E27FC236}">
                <a16:creationId xmlns:a16="http://schemas.microsoft.com/office/drawing/2014/main" id="{4CECFCFA-0450-4337-9202-FB6129597769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15개 하위 경로의 제목·메뉴 일치, 준비중 문구 제거, 상세와 목록 복귀, 첨부 열기, 비공개 접근 제한, 메인과 지급현황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합계 일치를 확인합니다. 33p의 수치 불일치는 승인 기록으로 해소합니다.</a:t>
            </a:r>
          </a:p>
        </p:txBody>
      </p:sp>
      <p:sp>
        <p:nvSpPr>
          <p:cNvPr id="27" name="검토추가_44_11">
            <a:extLst>
              <a:ext uri="{FF2B5EF4-FFF2-40B4-BE49-F238E27FC236}">
                <a16:creationId xmlns:a16="http://schemas.microsoft.com/office/drawing/2014/main" id="{91FF1D15-15E9-4D68-8C77-C2650F548092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기기·화면 검수</a:t>
            </a:r>
          </a:p>
        </p:txBody>
      </p:sp>
      <p:sp>
        <p:nvSpPr>
          <p:cNvPr id="28" name="검토추가_44_12">
            <a:extLst>
              <a:ext uri="{FF2B5EF4-FFF2-40B4-BE49-F238E27FC236}">
                <a16:creationId xmlns:a16="http://schemas.microsoft.com/office/drawing/2014/main" id="{C5DB21AA-D474-4558-A65E-E9DF4A121905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1920·1440·태블릿·모바일에서 기존 디자인을 기준으로 확인합니다. 좁은 화면의 표는 단위·열 제목을 유지하고 필요한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가로 스크롤을 제공합니다. 키보드 이동·이미지 설명·오류 안내를 함께 점검합니다.</a:t>
            </a:r>
          </a:p>
        </p:txBody>
      </p:sp>
      <p:sp>
        <p:nvSpPr>
          <p:cNvPr id="29" name="검토추가_44_13">
            <a:extLst>
              <a:ext uri="{FF2B5EF4-FFF2-40B4-BE49-F238E27FC236}">
                <a16:creationId xmlns:a16="http://schemas.microsoft.com/office/drawing/2014/main" id="{61407507-8746-4734-B954-74BAB23BCAEA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27~29p 운영 항목을 실행 가능한 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수 기준으로 보완했습니다. 최종 콘텐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츠가 없는 곳은 승인 대기 항목으로 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리합니다.</a:t>
            </a:r>
          </a:p>
        </p:txBody>
      </p:sp>
      <p:sp>
        <p:nvSpPr>
          <p:cNvPr id="30" name="검토추가_44_14">
            <a:extLst>
              <a:ext uri="{FF2B5EF4-FFF2-40B4-BE49-F238E27FC236}">
                <a16:creationId xmlns:a16="http://schemas.microsoft.com/office/drawing/2014/main" id="{22F1D677-89B9-4D71-BA84-956608AAA5CD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원본 26p의 기업용 분류도는 재단 4개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메뉴와 맞도록 정리할 지침입니다. 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 여부는 관리자 시연과 테스트 결과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로 확인합니다.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695325" y="597246"/>
            <a:ext cx="7406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SITEMAP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19389" y="1009976"/>
            <a:ext cx="10607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 기준 1Depth 중심 Global Navigation</a:t>
            </a:r>
            <a:endParaRPr lang="en-US" sz="1020" dirty="0"/>
          </a:p>
        </p:txBody>
      </p:sp>
      <p:sp>
        <p:nvSpPr>
          <p:cNvPr id="44" name="슬라이드 번호 개체 틀 43">
            <a:extLst>
              <a:ext uri="{FF2B5EF4-FFF2-40B4-BE49-F238E27FC236}">
                <a16:creationId xmlns:a16="http://schemas.microsoft.com/office/drawing/2014/main" id="{78E50085-B65C-3C7A-1959-07309B249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04F222B-DE37-419B-9A43-5297F193BC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336572"/>
              </p:ext>
            </p:extLst>
          </p:nvPr>
        </p:nvGraphicFramePr>
        <p:xfrm>
          <a:off x="965200" y="5068361"/>
          <a:ext cx="10261600" cy="506730"/>
        </p:xfrm>
        <a:graphic>
          <a:graphicData uri="http://schemas.openxmlformats.org/drawingml/2006/table">
            <a:tbl>
              <a:tblPr bandCol="1">
                <a:tableStyleId>{6E25E649-3F16-4E02-A733-19D2CDBF48F0}</a:tableStyleId>
              </a:tblPr>
              <a:tblGrid>
                <a:gridCol w="2565400">
                  <a:extLst>
                    <a:ext uri="{9D8B030D-6E8A-4147-A177-3AD203B41FA5}">
                      <a16:colId xmlns:a16="http://schemas.microsoft.com/office/drawing/2014/main" val="406074248"/>
                    </a:ext>
                  </a:extLst>
                </a:gridCol>
                <a:gridCol w="2565400">
                  <a:extLst>
                    <a:ext uri="{9D8B030D-6E8A-4147-A177-3AD203B41FA5}">
                      <a16:colId xmlns:a16="http://schemas.microsoft.com/office/drawing/2014/main" val="1287989113"/>
                    </a:ext>
                  </a:extLst>
                </a:gridCol>
                <a:gridCol w="2565400">
                  <a:extLst>
                    <a:ext uri="{9D8B030D-6E8A-4147-A177-3AD203B41FA5}">
                      <a16:colId xmlns:a16="http://schemas.microsoft.com/office/drawing/2014/main" val="1232783015"/>
                    </a:ext>
                  </a:extLst>
                </a:gridCol>
                <a:gridCol w="2565400">
                  <a:extLst>
                    <a:ext uri="{9D8B030D-6E8A-4147-A177-3AD203B41FA5}">
                      <a16:colId xmlns:a16="http://schemas.microsoft.com/office/drawing/2014/main" val="2242018955"/>
                    </a:ext>
                  </a:extLst>
                </a:gridCol>
              </a:tblGrid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Family Site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 dirty="0">
                          <a:effectLst/>
                        </a:rPr>
                        <a:t> </a:t>
                      </a:r>
                      <a:r>
                        <a:rPr lang="en-US" altLang="ko-KR" sz="1400" u="none" strike="noStrike" dirty="0">
                          <a:effectLst/>
                        </a:rPr>
                        <a:t>&gt; </a:t>
                      </a:r>
                      <a:r>
                        <a:rPr lang="ko-KR" altLang="en-US" sz="1400" u="none" strike="noStrike" dirty="0" err="1">
                          <a:effectLst/>
                        </a:rPr>
                        <a:t>우석장학문화재단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 dirty="0">
                          <a:effectLst/>
                        </a:rPr>
                        <a:t> </a:t>
                      </a:r>
                      <a:r>
                        <a:rPr lang="en-US" altLang="ko-KR" sz="1400" u="none" strike="noStrike" dirty="0">
                          <a:effectLst/>
                        </a:rPr>
                        <a:t>&gt; </a:t>
                      </a:r>
                      <a:r>
                        <a:rPr lang="ko-KR" altLang="en-US" sz="1400" u="none" strike="noStrike" dirty="0" err="1">
                          <a:effectLst/>
                        </a:rPr>
                        <a:t>우석장학문화재단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 dirty="0">
                          <a:effectLst/>
                        </a:rPr>
                        <a:t>　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201500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Related Service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 dirty="0">
                          <a:effectLst/>
                        </a:rPr>
                        <a:t> </a:t>
                      </a:r>
                      <a:r>
                        <a:rPr lang="en-US" altLang="ko-KR" sz="1400" u="none" strike="noStrike" dirty="0">
                          <a:effectLst/>
                        </a:rPr>
                        <a:t>&gt; </a:t>
                      </a:r>
                      <a:r>
                        <a:rPr lang="ko-KR" altLang="en-US" sz="1400" u="none" strike="noStrike" dirty="0">
                          <a:effectLst/>
                        </a:rPr>
                        <a:t>출입방문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 dirty="0">
                          <a:effectLst/>
                        </a:rPr>
                        <a:t> </a:t>
                      </a:r>
                      <a:r>
                        <a:rPr lang="en-US" altLang="ko-KR" sz="1400" u="none" strike="noStrike" dirty="0">
                          <a:effectLst/>
                        </a:rPr>
                        <a:t>&gt; </a:t>
                      </a:r>
                      <a:r>
                        <a:rPr lang="ko-KR" altLang="en-US" sz="1400" u="none" strike="noStrike" dirty="0">
                          <a:effectLst/>
                        </a:rPr>
                        <a:t>입찰공고</a:t>
                      </a:r>
                      <a:endParaRPr lang="ko-KR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 dirty="0">
                          <a:effectLst/>
                        </a:rPr>
                        <a:t> </a:t>
                      </a:r>
                      <a:r>
                        <a:rPr lang="en-US" altLang="ko-KR" sz="1400" u="none" strike="noStrike" dirty="0">
                          <a:effectLst/>
                        </a:rPr>
                        <a:t>&gt; </a:t>
                      </a:r>
                      <a:r>
                        <a:rPr lang="ko-KR" altLang="en-US" sz="1400" u="none" strike="noStrike" dirty="0">
                          <a:effectLst/>
                        </a:rPr>
                        <a:t>채용정보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5023577"/>
                  </a:ext>
                </a:extLst>
              </a:tr>
            </a:tbl>
          </a:graphicData>
        </a:graphic>
      </p:graphicFrame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8DF1103-75C1-5AC9-C1E9-823DD37B7F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431746"/>
              </p:ext>
            </p:extLst>
          </p:nvPr>
        </p:nvGraphicFramePr>
        <p:xfrm>
          <a:off x="1011417" y="1631245"/>
          <a:ext cx="10187164" cy="275844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546791">
                  <a:extLst>
                    <a:ext uri="{9D8B030D-6E8A-4147-A177-3AD203B41FA5}">
                      <a16:colId xmlns:a16="http://schemas.microsoft.com/office/drawing/2014/main" val="2048009296"/>
                    </a:ext>
                  </a:extLst>
                </a:gridCol>
                <a:gridCol w="2546791">
                  <a:extLst>
                    <a:ext uri="{9D8B030D-6E8A-4147-A177-3AD203B41FA5}">
                      <a16:colId xmlns:a16="http://schemas.microsoft.com/office/drawing/2014/main" val="1917935758"/>
                    </a:ext>
                  </a:extLst>
                </a:gridCol>
                <a:gridCol w="2546791">
                  <a:extLst>
                    <a:ext uri="{9D8B030D-6E8A-4147-A177-3AD203B41FA5}">
                      <a16:colId xmlns:a16="http://schemas.microsoft.com/office/drawing/2014/main" val="3041509482"/>
                    </a:ext>
                  </a:extLst>
                </a:gridCol>
                <a:gridCol w="2546791">
                  <a:extLst>
                    <a:ext uri="{9D8B030D-6E8A-4147-A177-3AD203B41FA5}">
                      <a16:colId xmlns:a16="http://schemas.microsoft.com/office/drawing/2014/main" val="1061024976"/>
                    </a:ext>
                  </a:extLst>
                </a:gridCol>
              </a:tblGrid>
              <a:tr h="48577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4000" u="none" strike="noStrike" dirty="0" err="1">
                          <a:effectLst/>
                        </a:rPr>
                        <a:t>우석장학문화재단</a:t>
                      </a:r>
                      <a:endParaRPr lang="ko-KR" altLang="en-US" sz="4000" b="1" i="0" u="none" strike="noStrike" dirty="0">
                        <a:solidFill>
                          <a:srgbClr val="FFFF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887640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800" u="none" strike="noStrike">
                          <a:effectLst/>
                        </a:rPr>
                        <a:t>재단소개</a:t>
                      </a:r>
                      <a:endParaRPr lang="ko-KR" altLang="en-US" sz="2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800" u="none" strike="noStrike">
                          <a:effectLst/>
                        </a:rPr>
                        <a:t>주요사업</a:t>
                      </a:r>
                      <a:endParaRPr lang="ko-KR" altLang="en-US" sz="2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800" u="none" strike="noStrike">
                          <a:effectLst/>
                        </a:rPr>
                        <a:t>재단활동</a:t>
                      </a:r>
                      <a:endParaRPr lang="ko-KR" altLang="en-US" sz="2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800" u="none" strike="noStrike">
                          <a:effectLst/>
                        </a:rPr>
                        <a:t>재단소식</a:t>
                      </a:r>
                      <a:endParaRPr lang="ko-KR" altLang="en-US" sz="2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498875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About Us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Projects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WhatWeDo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News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11125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u="none" strike="noStrike" dirty="0">
                          <a:effectLst/>
                        </a:rPr>
                        <a:t>이사장 인사말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u="none" strike="noStrike" dirty="0">
                          <a:effectLst/>
                        </a:rPr>
                        <a:t>장학사업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u="none" strike="noStrike" dirty="0">
                          <a:effectLst/>
                        </a:rPr>
                        <a:t>운영실적</a:t>
                      </a:r>
                      <a:endParaRPr lang="ko-KR" altLang="en-US" sz="1800" b="1" i="0" u="none" strike="noStrike" dirty="0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u="none" strike="noStrike" dirty="0">
                          <a:effectLst/>
                        </a:rPr>
                        <a:t>공지사항</a:t>
                      </a:r>
                      <a:endParaRPr lang="ko-KR" altLang="en-US" sz="1800" b="1" i="0" u="none" strike="noStrike" dirty="0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160222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u="none" strike="noStrike">
                          <a:effectLst/>
                        </a:rPr>
                        <a:t>설립배경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장학생 선발기준</a:t>
                      </a:r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u="none" strike="noStrike" dirty="0">
                          <a:effectLst/>
                        </a:rPr>
                        <a:t>재단뉴스</a:t>
                      </a:r>
                      <a:endParaRPr lang="ko-KR" altLang="en-US" sz="1800" b="1" i="0" u="none" strike="noStrike" dirty="0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5759557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u="none" strike="noStrike" dirty="0">
                          <a:effectLst/>
                        </a:rPr>
                        <a:t>연혁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장학금 지급현황</a:t>
                      </a:r>
                      <a:endParaRPr lang="ko-KR" altLang="en-US" sz="1400" b="0" i="0" u="none" strike="noStrike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u="none" strike="noStrike" dirty="0">
                          <a:effectLst/>
                        </a:rPr>
                        <a:t>자료실</a:t>
                      </a:r>
                      <a:endParaRPr lang="ko-KR" altLang="en-US" sz="1800" b="1" i="0" u="none" strike="noStrike" dirty="0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6584052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u="none" strike="noStrike" dirty="0">
                          <a:effectLst/>
                        </a:rPr>
                        <a:t>이사회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문화사업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 dirty="0">
                          <a:effectLst/>
                        </a:rPr>
                        <a:t>　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8032109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u="none" strike="noStrike" dirty="0">
                          <a:effectLst/>
                        </a:rPr>
                        <a:t>오시는 길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 dirty="0">
                          <a:effectLst/>
                        </a:rPr>
                        <a:t>　</a:t>
                      </a:r>
                      <a:endParaRPr lang="ko-KR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 dirty="0">
                          <a:effectLst/>
                        </a:rPr>
                        <a:t>　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84250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531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CD267D0-1CF6-EAF3-BB8C-CA1803967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3" name="페이지 목록과 연결 경로">
            <a:extLst>
              <a:ext uri="{FF2B5EF4-FFF2-40B4-BE49-F238E27FC236}">
                <a16:creationId xmlns:a16="http://schemas.microsoft.com/office/drawing/2014/main" id="{510F58E4-5D86-C7AF-2D0E-1A137828E1A4}"/>
              </a:ext>
            </a:extLst>
          </p:cNvPr>
          <p:cNvSpPr>
            <a:spLocks noGrp="1"/>
          </p:cNvSpPr>
          <p:nvPr/>
        </p:nvSpPr>
        <p:spPr>
          <a:xfrm>
            <a:off x="695325" y="542925"/>
            <a:ext cx="10810875" cy="51435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2400" b="1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2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페이지</a:t>
            </a:r>
            <a:r>
              <a:rPr sz="2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2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목록과</a:t>
            </a:r>
            <a:r>
              <a:rPr sz="2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2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연결</a:t>
            </a:r>
            <a:r>
              <a:rPr sz="2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2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경로</a:t>
            </a:r>
            <a:endParaRPr sz="2400" b="1" dirty="0">
              <a:solidFill>
                <a:srgbClr val="161616"/>
              </a:solidFill>
              <a:latin typeface="맑은 고딕"/>
              <a:ea typeface="맑은 고딕"/>
              <a:cs typeface="맑은 고딕"/>
            </a:endParaRPr>
          </a:p>
        </p:txBody>
      </p:sp>
      <p:sp>
        <p:nvSpPr>
          <p:cNvPr id="4" name="재단소개·주요사업 / 사이트 루트: http://hsmobis.com/HSwoos">
            <a:extLst>
              <a:ext uri="{FF2B5EF4-FFF2-40B4-BE49-F238E27FC236}">
                <a16:creationId xmlns:a16="http://schemas.microsoft.com/office/drawing/2014/main" id="{5A25598B-73BD-5CA2-90CB-15F95E856FBE}"/>
              </a:ext>
            </a:extLst>
          </p:cNvPr>
          <p:cNvSpPr>
            <a:spLocks noGrp="1"/>
          </p:cNvSpPr>
          <p:nvPr/>
        </p:nvSpPr>
        <p:spPr>
          <a:xfrm>
            <a:off x="723900" y="1047750"/>
            <a:ext cx="10763250" cy="40005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200" b="0">
                <a:solidFill>
                  <a:srgbClr val="5E6872"/>
                </a:solidFill>
                <a:latin typeface="맑은 고딕"/>
                <a:ea typeface="맑은 고딕"/>
                <a:cs typeface="맑은 고딕"/>
              </a:defRPr>
            </a:pPr>
            <a:r>
              <a:rPr sz="1200" b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재단소개·주요사업 / 사이트 루트: http://hsmobis.com/HSwooseok/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D5DB4233-C948-A35D-EF19-FF90977EA9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7068349"/>
              </p:ext>
            </p:extLst>
          </p:nvPr>
        </p:nvGraphicFramePr>
        <p:xfrm>
          <a:off x="695325" y="1657351"/>
          <a:ext cx="10810876" cy="3257550"/>
        </p:xfrm>
        <a:graphic>
          <a:graphicData uri="http://schemas.openxmlformats.org/drawingml/2006/table">
            <a:tbl>
              <a:tblPr/>
              <a:tblGrid>
                <a:gridCol w="1548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35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63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27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화면 ID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메뉴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상대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경로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화면 유형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WS-A01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이사장 인사말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About/index.html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소개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WS-A02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설립배경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About/background.html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소개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WS-A03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연혁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About/history.html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연도별 목록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00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WS-A0</a:t>
                      </a:r>
                      <a:r>
                        <a:rPr lang="en-US" sz="1200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4</a:t>
                      </a:r>
                      <a:endParaRPr sz="1200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이사회</a:t>
                      </a:r>
                      <a:endParaRPr sz="1200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About/directors.html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명단</a:t>
                      </a:r>
                      <a:endParaRPr sz="1200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00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WS-A0</a:t>
                      </a:r>
                      <a:r>
                        <a:rPr lang="en-US" sz="1200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5</a:t>
                      </a:r>
                      <a:endParaRPr sz="1200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오시는 길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About/location.html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위치 안내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WS-P01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장학사업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Projects/index.html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사업 소개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WS-P02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장학생 선발기준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Projects/criteria.html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기준 안내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WS-P03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장학금 지급현황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Projects/payment.html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연도별 집계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WS-P04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문화사업</a:t>
                      </a:r>
                      <a:endParaRPr sz="1200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Projects/culture.html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사업</a:t>
                      </a:r>
                      <a:r>
                        <a:rPr sz="1200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200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소개</a:t>
                      </a:r>
                      <a:endParaRPr sz="1200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검토추가_5_0">
            <a:extLst>
              <a:ext uri="{FF2B5EF4-FFF2-40B4-BE49-F238E27FC236}">
                <a16:creationId xmlns:a16="http://schemas.microsoft.com/office/drawing/2014/main" id="{6C8BE015-A064-4186-BC0E-FB60E5F8B783}"/>
              </a:ext>
            </a:extLst>
          </p:cNvPr>
          <p:cNvSpPr>
            <a:spLocks noGrp="1"/>
          </p:cNvSpPr>
          <p:nvPr/>
        </p:nvSpPr>
        <p:spPr>
          <a:xfrm>
            <a:off x="695325" y="5810250"/>
            <a:ext cx="95250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조직도 WS-A06 추가 지침: 31, 35p</a:t>
            </a:r>
          </a:p>
        </p:txBody>
      </p:sp>
    </p:spTree>
    <p:extLst>
      <p:ext uri="{BB962C8B-B14F-4D97-AF65-F5344CB8AC3E}">
        <p14:creationId xmlns:p14="http://schemas.microsoft.com/office/powerpoint/2010/main" val="883964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CD267D0-1CF6-EAF3-BB8C-CA1803967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3" name="페이지 목록과 연결 경로">
            <a:extLst>
              <a:ext uri="{FF2B5EF4-FFF2-40B4-BE49-F238E27FC236}">
                <a16:creationId xmlns:a16="http://schemas.microsoft.com/office/drawing/2014/main" id="{510F58E4-5D86-C7AF-2D0E-1A137828E1A4}"/>
              </a:ext>
            </a:extLst>
          </p:cNvPr>
          <p:cNvSpPr>
            <a:spLocks noGrp="1"/>
          </p:cNvSpPr>
          <p:nvPr/>
        </p:nvSpPr>
        <p:spPr>
          <a:xfrm>
            <a:off x="695325" y="542925"/>
            <a:ext cx="10810875" cy="51435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2400" b="1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2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페이지</a:t>
            </a:r>
            <a:r>
              <a:rPr sz="2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2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목록과</a:t>
            </a:r>
            <a:r>
              <a:rPr sz="2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2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연결</a:t>
            </a:r>
            <a:r>
              <a:rPr sz="2400" b="1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2400" b="1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경로</a:t>
            </a:r>
            <a:endParaRPr sz="2400" b="1" dirty="0">
              <a:solidFill>
                <a:srgbClr val="161616"/>
              </a:solidFill>
              <a:latin typeface="맑은 고딕"/>
              <a:ea typeface="맑은 고딕"/>
              <a:cs typeface="맑은 고딕"/>
            </a:endParaRPr>
          </a:p>
        </p:txBody>
      </p:sp>
      <p:sp>
        <p:nvSpPr>
          <p:cNvPr id="4" name="재단소개·주요사업 / 사이트 루트: http://hsmobis.com/HSwoos">
            <a:extLst>
              <a:ext uri="{FF2B5EF4-FFF2-40B4-BE49-F238E27FC236}">
                <a16:creationId xmlns:a16="http://schemas.microsoft.com/office/drawing/2014/main" id="{5A25598B-73BD-5CA2-90CB-15F95E856FBE}"/>
              </a:ext>
            </a:extLst>
          </p:cNvPr>
          <p:cNvSpPr>
            <a:spLocks noGrp="1"/>
          </p:cNvSpPr>
          <p:nvPr/>
        </p:nvSpPr>
        <p:spPr>
          <a:xfrm>
            <a:off x="723900" y="1047750"/>
            <a:ext cx="10763250" cy="40005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200" b="0">
                <a:solidFill>
                  <a:srgbClr val="5E6872"/>
                </a:solidFill>
                <a:latin typeface="맑은 고딕"/>
                <a:ea typeface="맑은 고딕"/>
                <a:cs typeface="맑은 고딕"/>
              </a:defRPr>
            </a:pPr>
            <a:r>
              <a:rPr lang="ko-KR" altLang="en-US" sz="1200" b="0" dirty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재단활동</a:t>
            </a:r>
            <a:r>
              <a:rPr lang="en-US" altLang="ko-KR" sz="1200" b="0" dirty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·</a:t>
            </a:r>
            <a:r>
              <a:rPr lang="ko-KR" altLang="en-US" sz="1200" b="0" dirty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재단소식 </a:t>
            </a:r>
            <a:r>
              <a:rPr lang="en-US" altLang="ko-KR" sz="1200" b="0" dirty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/ </a:t>
            </a:r>
            <a:r>
              <a:rPr lang="ko-KR" altLang="en-US" sz="1200" b="0" dirty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게시판 상세 화면은 개발 시 해당 목록에 연결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786D6EB6-DA3B-0E71-0019-8BDF1A8374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1555683"/>
              </p:ext>
            </p:extLst>
          </p:nvPr>
        </p:nvGraphicFramePr>
        <p:xfrm>
          <a:off x="695325" y="1657350"/>
          <a:ext cx="10810876" cy="3371850"/>
        </p:xfrm>
        <a:graphic>
          <a:graphicData uri="http://schemas.openxmlformats.org/drawingml/2006/table">
            <a:tbl>
              <a:tblPr/>
              <a:tblGrid>
                <a:gridCol w="1661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1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5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27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sz="1275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화면 ID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메뉴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상대 경로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화면 유형</a:t>
                      </a:r>
                    </a:p>
                  </a:txBody>
                  <a:tcPr marL="95250" marR="95250" marT="76200" marB="66675" anchor="ctr">
                    <a:solidFill>
                      <a:srgbClr val="1936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WS-M01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메인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index.html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브랜드·사업·소식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WS-W01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운영실적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WhatWeDo/index.html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실적·보고자료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WS-N01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공지사항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News/index.html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목록·상세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WS-N02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재단뉴스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News/news.html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이미지 목록·상세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WS-N03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자료실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News/archive.html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목록·파일 다운로드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WS-N04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게시판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News/board.html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문의·답변 제안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WS-C01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전체메뉴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전 </a:t>
                      </a:r>
                      <a:r>
                        <a:rPr sz="1275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페이지</a:t>
                      </a:r>
                      <a:r>
                        <a:rPr sz="1275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275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공통</a:t>
                      </a:r>
                      <a:endParaRPr sz="1275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메뉴 오버레이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75" b="0" dirty="0">
                          <a:solidFill>
                            <a:srgbClr val="FF0000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WS-C02</a:t>
                      </a: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 dirty="0" err="1">
                          <a:solidFill>
                            <a:srgbClr val="FF0000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약관·정책</a:t>
                      </a:r>
                      <a:endParaRPr sz="1275" b="0" dirty="0">
                        <a:solidFill>
                          <a:srgbClr val="FF0000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 dirty="0" err="1">
                          <a:solidFill>
                            <a:srgbClr val="FF0000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푸터에서</a:t>
                      </a:r>
                      <a:r>
                        <a:rPr sz="1275" b="0" dirty="0">
                          <a:solidFill>
                            <a:srgbClr val="FF0000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275" b="0" dirty="0" err="1">
                          <a:solidFill>
                            <a:srgbClr val="FF0000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연결</a:t>
                      </a:r>
                      <a:endParaRPr sz="1275" b="0" dirty="0">
                        <a:solidFill>
                          <a:srgbClr val="FF0000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 dirty="0" err="1">
                          <a:solidFill>
                            <a:srgbClr val="FF0000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정책</a:t>
                      </a:r>
                      <a:r>
                        <a:rPr sz="1275" b="0" dirty="0">
                          <a:solidFill>
                            <a:srgbClr val="FF0000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275" b="0" dirty="0" err="1">
                          <a:solidFill>
                            <a:srgbClr val="FF0000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본문</a:t>
                      </a:r>
                      <a:endParaRPr sz="1275" b="0" dirty="0">
                        <a:solidFill>
                          <a:srgbClr val="FF0000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2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275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WS-ADM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관리자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통합관리자에서 재단 구분</a:t>
                      </a: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75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콘텐츠</a:t>
                      </a:r>
                      <a:r>
                        <a:rPr sz="1275" b="0" dirty="0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 </a:t>
                      </a:r>
                      <a:r>
                        <a:rPr sz="1275" b="0" dirty="0" err="1">
                          <a:solidFill>
                            <a:srgbClr val="161616"/>
                          </a:solidFill>
                          <a:latin typeface="맑은 고딕"/>
                          <a:ea typeface="맑은 고딕"/>
                          <a:cs typeface="맑은 고딕"/>
                        </a:rPr>
                        <a:t>관리</a:t>
                      </a:r>
                      <a:endParaRPr sz="1275" b="0" dirty="0">
                        <a:solidFill>
                          <a:srgbClr val="161616"/>
                        </a:solidFill>
                        <a:latin typeface="맑은 고딕"/>
                        <a:ea typeface="맑은 고딕"/>
                        <a:cs typeface="맑은 고딕"/>
                      </a:endParaRPr>
                    </a:p>
                  </a:txBody>
                  <a:tcPr marL="95250" marR="95250" marT="76200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124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1">
            <a:extLst>
              <a:ext uri="{FF2B5EF4-FFF2-40B4-BE49-F238E27FC236}">
                <a16:creationId xmlns:a16="http://schemas.microsoft.com/office/drawing/2014/main" id="{E9777C1B-98B1-619B-204D-24B15C30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02645A3-5AA6-72FB-8DC1-3B80EA601053}"/>
              </a:ext>
            </a:extLst>
          </p:cNvPr>
          <p:cNvSpPr>
            <a:spLocks noGrp="1"/>
          </p:cNvSpPr>
          <p:nvPr/>
        </p:nvSpPr>
        <p:spPr>
          <a:xfrm>
            <a:off x="3238500" y="266700"/>
            <a:ext cx="3143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825" b="0">
                <a:solidFill>
                  <a:srgbClr val="66727B"/>
                </a:solidFill>
                <a:latin typeface="Oxanium"/>
                <a:ea typeface="Oxanium"/>
                <a:cs typeface="Oxanium"/>
              </a:defRPr>
            </a:pPr>
            <a:r>
              <a:rPr lang="en-US" altLang="ko-KR" sz="825" b="0" dirty="0">
                <a:solidFill>
                  <a:srgbClr val="66727B"/>
                </a:solidFill>
                <a:latin typeface="+mn-ea"/>
                <a:ea typeface="+mn-ea"/>
                <a:cs typeface="Oxanium"/>
              </a:rPr>
              <a:t>MAIN VISUAL / Design 1</a:t>
            </a:r>
            <a:endParaRPr sz="825" b="0" dirty="0">
              <a:solidFill>
                <a:srgbClr val="66727B"/>
              </a:solidFill>
              <a:latin typeface="+mn-ea"/>
              <a:ea typeface="+mn-ea"/>
              <a:cs typeface="Oxanium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6E37AF6-CFEA-DA24-95E3-269068312A40}"/>
              </a:ext>
            </a:extLst>
          </p:cNvPr>
          <p:cNvSpPr>
            <a:spLocks noGrp="1"/>
          </p:cNvSpPr>
          <p:nvPr/>
        </p:nvSpPr>
        <p:spPr>
          <a:xfrm>
            <a:off x="685800" y="266700"/>
            <a:ext cx="2286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975" b="1">
                <a:solidFill>
                  <a:srgbClr val="0E1317"/>
                </a:solidFill>
                <a:latin typeface="Oxanium"/>
                <a:ea typeface="Oxanium"/>
                <a:cs typeface="Oxanium"/>
              </a:defRPr>
            </a:pPr>
            <a:r>
              <a:rPr lang="en-US" sz="975" b="1" dirty="0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HWASHIN WOOSEOK</a:t>
            </a:r>
            <a:endParaRPr sz="975" b="1" dirty="0">
              <a:solidFill>
                <a:srgbClr val="0E1317"/>
              </a:solidFill>
              <a:latin typeface="+mn-ea"/>
              <a:ea typeface="+mn-ea"/>
              <a:cs typeface="Oxanium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62FD034-EE99-0F9F-74B2-A0A4FEBBA501}"/>
              </a:ext>
            </a:extLst>
          </p:cNvPr>
          <p:cNvGrpSpPr/>
          <p:nvPr/>
        </p:nvGrpSpPr>
        <p:grpSpPr>
          <a:xfrm>
            <a:off x="4655579" y="835377"/>
            <a:ext cx="6147888" cy="6020775"/>
            <a:chOff x="4655579" y="835377"/>
            <a:chExt cx="6147888" cy="6020775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7C3D0DD3-B5EE-B7CF-FDFC-B447E5758A8E}"/>
                </a:ext>
              </a:extLst>
            </p:cNvPr>
            <p:cNvGrpSpPr/>
            <p:nvPr/>
          </p:nvGrpSpPr>
          <p:grpSpPr>
            <a:xfrm>
              <a:off x="4655579" y="835377"/>
              <a:ext cx="6057578" cy="5363024"/>
              <a:chOff x="4655579" y="835377"/>
              <a:chExt cx="6057578" cy="5363024"/>
            </a:xfrm>
          </p:grpSpPr>
          <p:pic>
            <p:nvPicPr>
              <p:cNvPr id="20" name="그림 19">
                <a:extLst>
                  <a:ext uri="{FF2B5EF4-FFF2-40B4-BE49-F238E27FC236}">
                    <a16:creationId xmlns:a16="http://schemas.microsoft.com/office/drawing/2014/main" id="{166C2370-6628-1491-7024-6EA64E212B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68091" y="835377"/>
                <a:ext cx="5832176" cy="3347000"/>
              </a:xfrm>
              <a:prstGeom prst="rect">
                <a:avLst/>
              </a:prstGeom>
            </p:spPr>
          </p:pic>
          <p:pic>
            <p:nvPicPr>
              <p:cNvPr id="21" name="그림 20">
                <a:extLst>
                  <a:ext uri="{FF2B5EF4-FFF2-40B4-BE49-F238E27FC236}">
                    <a16:creationId xmlns:a16="http://schemas.microsoft.com/office/drawing/2014/main" id="{9DADADAF-2DA2-4301-2991-A7AC98CFCE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55579" y="3285067"/>
                <a:ext cx="6057578" cy="2913334"/>
              </a:xfrm>
              <a:prstGeom prst="rect">
                <a:avLst/>
              </a:prstGeom>
            </p:spPr>
          </p:pic>
        </p:grpSp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8F4BCB53-D6A0-92EB-96E8-11E9B924F4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67703" y="5292825"/>
              <a:ext cx="6135764" cy="1563327"/>
            </a:xfrm>
            <a:prstGeom prst="rect">
              <a:avLst/>
            </a:prstGeom>
          </p:spPr>
        </p:pic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CF209B79-F8E1-821B-F82A-B47BD509F4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2258" y="824088"/>
            <a:ext cx="3033326" cy="5700889"/>
          </a:xfrm>
          <a:prstGeom prst="rect">
            <a:avLst/>
          </a:prstGeom>
        </p:spPr>
      </p:pic>
      <p:sp>
        <p:nvSpPr>
          <p:cNvPr id="23" name="검토추가_7_0">
            <a:extLst>
              <a:ext uri="{FF2B5EF4-FFF2-40B4-BE49-F238E27FC236}">
                <a16:creationId xmlns:a16="http://schemas.microsoft.com/office/drawing/2014/main" id="{77B10C91-AF8B-4AFE-A522-30CA1B16C763}"/>
              </a:ext>
            </a:extLst>
          </p:cNvPr>
          <p:cNvSpPr>
            <a:spLocks noGrp="1"/>
          </p:cNvSpPr>
          <p:nvPr/>
        </p:nvSpPr>
        <p:spPr>
          <a:xfrm>
            <a:off x="6572250" y="266700"/>
            <a:ext cx="4714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메인 동작·수치 대조: 32~33p</a:t>
            </a:r>
          </a:p>
        </p:txBody>
      </p:sp>
    </p:spTree>
    <p:extLst>
      <p:ext uri="{BB962C8B-B14F-4D97-AF65-F5344CB8AC3E}">
        <p14:creationId xmlns:p14="http://schemas.microsoft.com/office/powerpoint/2010/main" val="2084829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재단소개</a:t>
            </a:r>
            <a:endParaRPr lang="en-US" altLang="ko-KR" sz="3200" b="1" dirty="0">
              <a:solidFill>
                <a:srgbClr val="0B1F3A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  <a:p>
            <a:r>
              <a:rPr lang="en-US" altLang="ko-KR" sz="3200" b="0" dirty="0">
                <a:solidFill>
                  <a:srgbClr val="5E6872"/>
                </a:solidFill>
                <a:latin typeface="맑은 고딕"/>
                <a:ea typeface="맑은 고딕"/>
                <a:cs typeface="맑은 고딕"/>
              </a:rPr>
              <a:t>About Us</a:t>
            </a:r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</a:t>
            </a:r>
            <a:endParaRPr lang="en-US" sz="1000" dirty="0">
              <a:solidFill>
                <a:srgbClr val="005BAC"/>
              </a:solidFill>
            </a:endParaRPr>
          </a:p>
        </p:txBody>
      </p:sp>
      <p:sp>
        <p:nvSpPr>
          <p:cNvPr id="2" name="재단의 뜻과 운영 주체를&#10;신뢰할 수 있도록 안내합니다">
            <a:extLst>
              <a:ext uri="{FF2B5EF4-FFF2-40B4-BE49-F238E27FC236}">
                <a16:creationId xmlns:a16="http://schemas.microsoft.com/office/drawing/2014/main" id="{198D22E1-780E-BA33-8AD8-CBDA9C754780}"/>
              </a:ext>
            </a:extLst>
          </p:cNvPr>
          <p:cNvSpPr>
            <a:spLocks noGrp="1"/>
          </p:cNvSpPr>
          <p:nvPr/>
        </p:nvSpPr>
        <p:spPr>
          <a:xfrm>
            <a:off x="695325" y="3429000"/>
            <a:ext cx="4762500" cy="11049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875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1600" dirty="0" err="1">
                <a:solidFill>
                  <a:srgbClr val="00A6C7"/>
                </a:solidFill>
                <a:latin typeface="+mn-ea"/>
                <a:cs typeface="맑은 고딕"/>
              </a:rPr>
              <a:t>재단의</a:t>
            </a:r>
            <a:r>
              <a:rPr sz="1600" dirty="0">
                <a:solidFill>
                  <a:srgbClr val="00A6C7"/>
                </a:solidFill>
                <a:latin typeface="+mn-ea"/>
                <a:cs typeface="맑은 고딕"/>
              </a:rPr>
              <a:t> </a:t>
            </a:r>
            <a:r>
              <a:rPr sz="1600" dirty="0" err="1">
                <a:solidFill>
                  <a:srgbClr val="00A6C7"/>
                </a:solidFill>
                <a:latin typeface="+mn-ea"/>
                <a:cs typeface="맑은 고딕"/>
              </a:rPr>
              <a:t>뜻과</a:t>
            </a:r>
            <a:r>
              <a:rPr sz="1600" dirty="0">
                <a:solidFill>
                  <a:srgbClr val="00A6C7"/>
                </a:solidFill>
                <a:latin typeface="+mn-ea"/>
                <a:cs typeface="맑은 고딕"/>
              </a:rPr>
              <a:t> </a:t>
            </a:r>
            <a:r>
              <a:rPr sz="1600" dirty="0" err="1">
                <a:solidFill>
                  <a:srgbClr val="00A6C7"/>
                </a:solidFill>
                <a:latin typeface="+mn-ea"/>
                <a:cs typeface="맑은 고딕"/>
              </a:rPr>
              <a:t>운영</a:t>
            </a:r>
            <a:r>
              <a:rPr sz="1600" dirty="0">
                <a:solidFill>
                  <a:srgbClr val="00A6C7"/>
                </a:solidFill>
                <a:latin typeface="+mn-ea"/>
                <a:cs typeface="맑은 고딕"/>
              </a:rPr>
              <a:t> </a:t>
            </a:r>
            <a:r>
              <a:rPr sz="1600" dirty="0" err="1">
                <a:solidFill>
                  <a:srgbClr val="00A6C7"/>
                </a:solidFill>
                <a:latin typeface="+mn-ea"/>
                <a:cs typeface="맑은 고딕"/>
              </a:rPr>
              <a:t>주체를</a:t>
            </a:r>
            <a:endParaRPr sz="1600" dirty="0">
              <a:solidFill>
                <a:srgbClr val="00A6C7"/>
              </a:solidFill>
              <a:latin typeface="+mn-ea"/>
              <a:cs typeface="맑은 고딕"/>
            </a:endParaRPr>
          </a:p>
          <a:p>
            <a:pPr>
              <a:defRPr sz="1875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1600" dirty="0" err="1">
                <a:solidFill>
                  <a:srgbClr val="00A6C7"/>
                </a:solidFill>
                <a:latin typeface="+mn-ea"/>
                <a:cs typeface="맑은 고딕"/>
              </a:rPr>
              <a:t>신뢰할</a:t>
            </a:r>
            <a:r>
              <a:rPr sz="1600" dirty="0">
                <a:solidFill>
                  <a:srgbClr val="00A6C7"/>
                </a:solidFill>
                <a:latin typeface="+mn-ea"/>
                <a:cs typeface="맑은 고딕"/>
              </a:rPr>
              <a:t> 수 </a:t>
            </a:r>
            <a:r>
              <a:rPr sz="1600" dirty="0" err="1">
                <a:solidFill>
                  <a:srgbClr val="00A6C7"/>
                </a:solidFill>
                <a:latin typeface="+mn-ea"/>
                <a:cs typeface="맑은 고딕"/>
              </a:rPr>
              <a:t>있도록</a:t>
            </a:r>
            <a:r>
              <a:rPr sz="1600" dirty="0">
                <a:solidFill>
                  <a:srgbClr val="00A6C7"/>
                </a:solidFill>
                <a:latin typeface="+mn-ea"/>
                <a:cs typeface="맑은 고딕"/>
              </a:rPr>
              <a:t> </a:t>
            </a:r>
            <a:r>
              <a:rPr sz="1600" dirty="0" err="1">
                <a:solidFill>
                  <a:srgbClr val="00A6C7"/>
                </a:solidFill>
                <a:latin typeface="+mn-ea"/>
                <a:cs typeface="맑은 고딕"/>
              </a:rPr>
              <a:t>안내합니다</a:t>
            </a:r>
            <a:endParaRPr sz="1600" dirty="0">
              <a:solidFill>
                <a:srgbClr val="00A6C7"/>
              </a:solidFill>
              <a:latin typeface="+mn-ea"/>
              <a:cs typeface="맑은 고딕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D19D71A-9D85-94C6-6F1D-E7A686C7DF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097" y="1304925"/>
            <a:ext cx="6679578" cy="511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76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www.hswooseok.or.kr/About Us/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WOOSEOK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재단소개 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이사장 인사말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http://hswooseok.or.kr/introduce/introduce_sub01.html</a:t>
            </a:r>
            <a:endParaRPr lang="ko-KR" altLang="en-US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About Us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EA3A1A-BB0E-10EC-7C4B-45DC96FCF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835"/>
          <a:stretch/>
        </p:blipFill>
        <p:spPr>
          <a:xfrm>
            <a:off x="695325" y="837847"/>
            <a:ext cx="1894196" cy="4670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981E55-7B2D-66FB-B775-FC47AB602C66}"/>
              </a:ext>
            </a:extLst>
          </p:cNvPr>
          <p:cNvSpPr txBox="1"/>
          <p:nvPr/>
        </p:nvSpPr>
        <p:spPr>
          <a:xfrm>
            <a:off x="695325" y="1027926"/>
            <a:ext cx="1411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재단소개</a:t>
            </a:r>
          </a:p>
        </p:txBody>
      </p:sp>
      <p:sp>
        <p:nvSpPr>
          <p:cNvPr id="3" name="배움의 꿈을 응원하고, 나눔의 가치를 이어갑니다.">
            <a:extLst>
              <a:ext uri="{FF2B5EF4-FFF2-40B4-BE49-F238E27FC236}">
                <a16:creationId xmlns:a16="http://schemas.microsoft.com/office/drawing/2014/main" id="{E01E5199-84A9-CFA2-37F5-568654D24357}"/>
              </a:ext>
            </a:extLst>
          </p:cNvPr>
          <p:cNvSpPr>
            <a:spLocks noGrp="1"/>
          </p:cNvSpPr>
          <p:nvPr/>
        </p:nvSpPr>
        <p:spPr>
          <a:xfrm>
            <a:off x="695325" y="1895475"/>
            <a:ext cx="8172450" cy="371475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50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15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배움의</a:t>
            </a:r>
            <a:r>
              <a:rPr sz="15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5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꿈을</a:t>
            </a:r>
            <a:r>
              <a:rPr sz="15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5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응원하고</a:t>
            </a:r>
            <a:r>
              <a:rPr sz="15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sz="15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나눔의</a:t>
            </a:r>
            <a:r>
              <a:rPr sz="15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5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가치를</a:t>
            </a:r>
            <a:r>
              <a:rPr sz="15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5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이어갑니다</a:t>
            </a:r>
            <a:r>
              <a:rPr sz="15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6" name="인사말 초안">
            <a:extLst>
              <a:ext uri="{FF2B5EF4-FFF2-40B4-BE49-F238E27FC236}">
                <a16:creationId xmlns:a16="http://schemas.microsoft.com/office/drawing/2014/main" id="{0CAD64DF-3913-1938-FAC4-FFC929CCA80A}"/>
              </a:ext>
            </a:extLst>
          </p:cNvPr>
          <p:cNvSpPr>
            <a:spLocks noGrp="1"/>
          </p:cNvSpPr>
          <p:nvPr/>
        </p:nvSpPr>
        <p:spPr>
          <a:xfrm>
            <a:off x="695325" y="2428875"/>
            <a:ext cx="8172450" cy="3048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defRPr sz="1575" b="1">
                <a:solidFill>
                  <a:srgbClr val="193652"/>
                </a:solidFill>
                <a:latin typeface="맑은 고딕"/>
                <a:ea typeface="맑은 고딕"/>
                <a:cs typeface="맑은 고딕"/>
              </a:defRPr>
            </a:pPr>
            <a:r>
              <a:rPr sz="1575" b="1">
                <a:solidFill>
                  <a:srgbClr val="193652"/>
                </a:solidFill>
                <a:latin typeface="맑은 고딕"/>
                <a:ea typeface="맑은 고딕"/>
                <a:cs typeface="맑은 고딕"/>
              </a:rPr>
              <a:t>인사말 초안</a:t>
            </a:r>
          </a:p>
        </p:txBody>
      </p:sp>
      <p:sp>
        <p:nvSpPr>
          <p:cNvPr id="13" name="우석장학문화재단 홈페이지를 방문해 주신 여러분을 환영합니다.&#10;&#10;한 사람의 배움과 ">
            <a:extLst>
              <a:ext uri="{FF2B5EF4-FFF2-40B4-BE49-F238E27FC236}">
                <a16:creationId xmlns:a16="http://schemas.microsoft.com/office/drawing/2014/main" id="{749F6CBA-6A0C-9232-C6E1-F8E825D1BB88}"/>
              </a:ext>
            </a:extLst>
          </p:cNvPr>
          <p:cNvSpPr>
            <a:spLocks noGrp="1"/>
          </p:cNvSpPr>
          <p:nvPr/>
        </p:nvSpPr>
        <p:spPr>
          <a:xfrm>
            <a:off x="695325" y="2781300"/>
            <a:ext cx="4461137" cy="2085975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latinLnBrk="0">
              <a:defRPr sz="150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우석장학문화재단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홈페이지를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방문해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주신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여러분을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환영합니다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latinLnBrk="0"/>
            <a:endParaRPr sz="1200" b="0" dirty="0">
              <a:solidFill>
                <a:srgbClr val="161616"/>
              </a:solidFill>
              <a:latin typeface="맑은 고딕"/>
              <a:ea typeface="맑은 고딕"/>
              <a:cs typeface="맑은 고딕"/>
            </a:endParaRPr>
          </a:p>
          <a:p>
            <a:pPr latinLnBrk="0">
              <a:defRPr sz="150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한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사람의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배움과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도전은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더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나은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내일을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만드는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소중한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출발점입니다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재단은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장학과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문화의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기회를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통해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청년들의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가능성을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응원하고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함께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성장하는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사회에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힘을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보태고자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합니다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latinLnBrk="0"/>
            <a:endParaRPr sz="1200" b="0" dirty="0">
              <a:solidFill>
                <a:srgbClr val="161616"/>
              </a:solidFill>
              <a:latin typeface="맑은 고딕"/>
              <a:ea typeface="맑은 고딕"/>
              <a:cs typeface="맑은 고딕"/>
            </a:endParaRPr>
          </a:p>
          <a:p>
            <a:pPr latinLnBrk="0">
              <a:defRPr sz="1500" b="0">
                <a:solidFill>
                  <a:srgbClr val="161616"/>
                </a:solidFill>
                <a:latin typeface="맑은 고딕"/>
                <a:ea typeface="맑은 고딕"/>
                <a:cs typeface="맑은 고딕"/>
              </a:defRPr>
            </a:pP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앞으로도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학생들이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자신의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꿈을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꾸준히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키워갈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수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있도록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곁을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지키겠습니다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따뜻한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나눔이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다음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세대의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희망으로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이어지도록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여러분의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관심과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응원을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200" b="0" dirty="0" err="1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부탁드립니다</a:t>
            </a:r>
            <a:r>
              <a:rPr sz="1200" b="0" dirty="0">
                <a:solidFill>
                  <a:srgbClr val="161616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6A1CCC87-A906-4761-A8F5-DB512C8D67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6149" y="2648930"/>
            <a:ext cx="5758964" cy="3704736"/>
          </a:xfrm>
          <a:prstGeom prst="rect">
            <a:avLst/>
          </a:prstGeom>
        </p:spPr>
      </p:pic>
      <p:sp>
        <p:nvSpPr>
          <p:cNvPr id="18" name="검토추가_9_0">
            <a:extLst>
              <a:ext uri="{FF2B5EF4-FFF2-40B4-BE49-F238E27FC236}">
                <a16:creationId xmlns:a16="http://schemas.microsoft.com/office/drawing/2014/main" id="{B4AF4D80-C7F9-4A47-9738-5CA9885956DD}"/>
              </a:ext>
            </a:extLst>
          </p:cNvPr>
          <p:cNvSpPr>
            <a:spLocks noGrp="1"/>
          </p:cNvSpPr>
          <p:nvPr/>
        </p:nvSpPr>
        <p:spPr>
          <a:xfrm>
            <a:off x="9610725" y="1781175"/>
            <a:ext cx="23717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인사말 세부 기획: 34p</a:t>
            </a:r>
          </a:p>
        </p:txBody>
      </p:sp>
      <p:sp>
        <p:nvSpPr>
          <p:cNvPr id="19" name="검토추가_9_1">
            <a:extLst>
              <a:ext uri="{FF2B5EF4-FFF2-40B4-BE49-F238E27FC236}">
                <a16:creationId xmlns:a16="http://schemas.microsoft.com/office/drawing/2014/main" id="{6D5C9FA7-5CD7-4794-AC5E-8E9F8E07F3D5}"/>
              </a:ext>
            </a:extLst>
          </p:cNvPr>
          <p:cNvSpPr>
            <a:spLocks noGrp="1"/>
          </p:cNvSpPr>
          <p:nvPr/>
        </p:nvSpPr>
        <p:spPr>
          <a:xfrm>
            <a:off x="9610725" y="2124075"/>
            <a:ext cx="23717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초안·사진 배치 수정 지침: 34p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4082</TotalTime>
  <Words>6554</Words>
  <Application>Microsoft Office PowerPoint</Application>
  <PresentationFormat>와이드스크린</PresentationFormat>
  <Paragraphs>1065</Paragraphs>
  <Slides>37</Slides>
  <Notes>37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43" baseType="lpstr">
      <vt:lpstr>나눔스퀘어</vt:lpstr>
      <vt:lpstr>나눔스퀘어 Bold</vt:lpstr>
      <vt:lpstr>맑은 고딕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구미화</cp:lastModifiedBy>
  <cp:revision>1348</cp:revision>
  <cp:lastPrinted>2026-09-09T13:59:25Z</cp:lastPrinted>
  <dcterms:created xsi:type="dcterms:W3CDTF">2022-11-17T07:48:03Z</dcterms:created>
  <dcterms:modified xsi:type="dcterms:W3CDTF">2026-09-09T14:00:18Z</dcterms:modified>
</cp:coreProperties>
</file>