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sldIdLst>
    <p:sldId id="256" r:id="rId2"/>
    <p:sldId id="350" r:id="rId3"/>
    <p:sldId id="351" r:id="rId4"/>
    <p:sldId id="380" r:id="rId5"/>
    <p:sldId id="450" r:id="rId6"/>
    <p:sldId id="451" r:id="rId7"/>
    <p:sldId id="349" r:id="rId8"/>
    <p:sldId id="353" r:id="rId9"/>
    <p:sldId id="354" r:id="rId10"/>
    <p:sldId id="355" r:id="rId11"/>
    <p:sldId id="361" r:id="rId12"/>
    <p:sldId id="362" r:id="rId13"/>
    <p:sldId id="420" r:id="rId14"/>
    <p:sldId id="421" r:id="rId15"/>
    <p:sldId id="467" r:id="rId16"/>
    <p:sldId id="452" r:id="rId17"/>
    <p:sldId id="363" r:id="rId18"/>
    <p:sldId id="364" r:id="rId19"/>
    <p:sldId id="454" r:id="rId20"/>
    <p:sldId id="456" r:id="rId21"/>
    <p:sldId id="460" r:id="rId22"/>
    <p:sldId id="461" r:id="rId23"/>
    <p:sldId id="462" r:id="rId24"/>
    <p:sldId id="464" r:id="rId25"/>
    <p:sldId id="466" r:id="rId26"/>
    <p:sldId id="472" r:id="rId27"/>
    <p:sldId id="473" r:id="rId28"/>
    <p:sldId id="474" r:id="rId29"/>
    <p:sldId id="475" r:id="rId30"/>
    <p:sldId id="476" r:id="rId31"/>
    <p:sldId id="478" r:id="rId32"/>
    <p:sldId id="479" r:id="rId33"/>
    <p:sldId id="480" r:id="rId34"/>
    <p:sldId id="481" r:id="rId35"/>
    <p:sldId id="482" r:id="rId36"/>
    <p:sldId id="483" r:id="rId37"/>
    <p:sldId id="484" r:id="rId38"/>
    <p:sldId id="488" r:id="rId39"/>
    <p:sldId id="489" r:id="rId40"/>
    <p:sldId id="490" r:id="rId41"/>
    <p:sldId id="491" r:id="rId42"/>
    <p:sldId id="492" r:id="rId43"/>
    <p:sldId id="493" r:id="rId44"/>
    <p:sldId id="494" r:id="rId45"/>
    <p:sldId id="495" r:id="rId46"/>
    <p:sldId id="496" r:id="rId47"/>
    <p:sldId id="497" r:id="rId48"/>
    <p:sldId id="499" r:id="rId49"/>
    <p:sldId id="501" r:id="rId50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AD615115-C943-4F21-BBFA-AAC70B1FE40A}">
          <p14:sldIdLst>
            <p14:sldId id="256"/>
          </p14:sldIdLst>
        </p14:section>
        <p14:section name="IA" id="{3C2689EA-B2A9-42F4-A097-AA24C4340D90}">
          <p14:sldIdLst>
            <p14:sldId id="350"/>
            <p14:sldId id="351"/>
            <p14:sldId id="380"/>
            <p14:sldId id="450"/>
          </p14:sldIdLst>
        </p14:section>
        <p14:section name="1. 회사소개" id="{705D0489-34D3-40C3-9ED3-A56376A1D8C8}">
          <p14:sldIdLst>
            <p14:sldId id="451"/>
            <p14:sldId id="349"/>
            <p14:sldId id="353"/>
            <p14:sldId id="354"/>
            <p14:sldId id="355"/>
            <p14:sldId id="361"/>
            <p14:sldId id="362"/>
            <p14:sldId id="420"/>
            <p14:sldId id="421"/>
            <p14:sldId id="467"/>
          </p14:sldIdLst>
        </p14:section>
        <p14:section name="2. 기술혁신" id="{1CF46B36-42C3-4321-89AF-B365C2608B80}">
          <p14:sldIdLst>
            <p14:sldId id="452"/>
            <p14:sldId id="363"/>
            <p14:sldId id="364"/>
          </p14:sldIdLst>
        </p14:section>
        <p14:section name="4. ESG" id="{8349B163-DFD8-4CD3-82F8-CD485778D047}">
          <p14:sldIdLst>
            <p14:sldId id="454"/>
            <p14:sldId id="456"/>
            <p14:sldId id="460"/>
            <p14:sldId id="461"/>
            <p14:sldId id="462"/>
            <p14:sldId id="464"/>
            <p14:sldId id="466"/>
            <p14:sldId id="472"/>
            <p14:sldId id="473"/>
            <p14:sldId id="474"/>
            <p14:sldId id="475"/>
            <p14:sldId id="476"/>
            <p14:sldId id="478"/>
            <p14:sldId id="479"/>
            <p14:sldId id="480"/>
            <p14:sldId id="481"/>
            <p14:sldId id="482"/>
            <p14:sldId id="483"/>
            <p14:sldId id="484"/>
          </p14:sldIdLst>
        </p14:section>
        <p14:section name="기타" id="{F130821C-D919-467C-99CD-3F21B367CCCB}">
          <p14:sldIdLst>
            <p14:sldId id="488"/>
            <p14:sldId id="489"/>
            <p14:sldId id="490"/>
            <p14:sldId id="491"/>
            <p14:sldId id="492"/>
            <p14:sldId id="493"/>
            <p14:sldId id="494"/>
            <p14:sldId id="495"/>
            <p14:sldId id="496"/>
            <p14:sldId id="497"/>
            <p14:sldId id="499"/>
            <p14:sldId id="501"/>
          </p14:sldIdLst>
        </p14:section>
      </p14:sectionLst>
    </p:ext>
    <p:ext uri="{EFAFB233-063F-42B5-8137-9DF3F51BA10A}">
      <p15:sldGuideLst xmlns:p15="http://schemas.microsoft.com/office/powerpoint/2012/main"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구미화" initials="구" lastIdx="2" clrIdx="0">
    <p:extLst>
      <p:ext uri="{19B8F6BF-5375-455C-9EA6-DF929625EA0E}">
        <p15:presenceInfo xmlns:p15="http://schemas.microsoft.com/office/powerpoint/2012/main" userId="구미화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C7"/>
    <a:srgbClr val="005BAC"/>
    <a:srgbClr val="FF704D"/>
    <a:srgbClr val="0000FF"/>
    <a:srgbClr val="0B3155"/>
    <a:srgbClr val="292F70"/>
    <a:srgbClr val="19A788"/>
    <a:srgbClr val="6600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87" autoAdjust="0"/>
    <p:restoredTop sz="96256" autoAdjust="0"/>
  </p:normalViewPr>
  <p:slideViewPr>
    <p:cSldViewPr snapToGrid="0" showGuides="1">
      <p:cViewPr varScale="1">
        <p:scale>
          <a:sx n="85" d="100"/>
          <a:sy n="85" d="100"/>
        </p:scale>
        <p:origin x="102" y="660"/>
      </p:cViewPr>
      <p:guideLst>
        <p:guide pos="438"/>
        <p:guide pos="7242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34567-6755-49B0-B39B-F456483A2051}" type="datetimeFigureOut">
              <a:rPr lang="ko-KR" altLang="en-US" smtClean="0"/>
              <a:t>2026-09-09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1BAE9-E2A0-4AB9-815E-CF01347A93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336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1BAE9-E2A0-4AB9-815E-CF01347A93E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825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연도·월·내용·정렬순서를 관리하고 최근 연도부터 표시합니다.</a:t>
            </a:r>
          </a:p>
          <a:p>
            <a:r>
              <a:t>기존 연혁과 추가 연혁은 같은 서식을 사용합니다.</a:t>
            </a:r>
          </a:p>
          <a:p>
            <a:r>
              <a:t>[수정 지침]</a:t>
            </a:r>
          </a:p>
          <a:p>
            <a:r>
              <a:t>현재 원고와 공식 연혁은 2013년에서 끝납니다. 이후 이력을 요청합니다.</a:t>
            </a:r>
          </a:p>
          <a:p>
            <a:r>
              <a:t>7p의 경산2공장 신축 2012년과 이 페이지의 준공 2011.12를 구분합니다. 수상내역의 무재해 5배수는 2013.08로 이 페이지 06월과 다릅니다.</a:t>
            </a:r>
          </a:p>
          <a:p>
            <a:r>
              <a:t>대조 자료: http://hsp.hwashin.co.kr/kr/group/precision_history.do?fcode=2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11~12p CI 상세 지침은 42p에 이어집니다.</a:t>
            </a:r>
          </a:p>
          <a:p>
            <a:r>
              <a:t>[수정 지침]</a:t>
            </a:r>
          </a:p>
          <a:p>
            <a:r>
              <a:t>CI 로고·컬러·법인 표기는 공식 원본과 대조합니다.</a:t>
            </a:r>
          </a:p>
          <a:p>
            <a:r>
              <a:t>대조 자료: http://hsmobis.com/HSprec/Company/ci.html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수상명·기관·수상일·사진·본문·첨부를 등록합니다. 최신순 목록과 상세 보기를 연결합니다.</a:t>
            </a:r>
          </a:p>
          <a:p>
            <a:r>
              <a:t>[수정 지침]</a:t>
            </a:r>
          </a:p>
          <a:p>
            <a:r>
              <a:t>공식 수상내역은 2013년까지입니다. 최신 실적과 사진을 요청합니다. SL 사진·상장은 참고자료입니다. 2013년 무재해 5배수의 06월/08월 표기를 확인합니다.</a:t>
            </a:r>
          </a:p>
          <a:p>
            <a:r>
              <a:t>대조 자료: http://hsp.hwashin.co.kr/kr/group/precision_certificate.do?fcode=2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인증명·기관·대상 법인/사업장·최초 취득일·유효기간·원본 파일을 관리합니다. 확대와 다운로드를 구분합니다.</a:t>
            </a:r>
          </a:p>
          <a:p>
            <a:r>
              <a:t>[수정 지침]</a:t>
            </a:r>
          </a:p>
          <a:p>
            <a:r>
              <a:t>화신 이미지의 인증을 정공 인증으로 게시하지 않습니다. 현행 인증서와 과거 이력을 구분합니다. 원본 하단 이미지 넘침은 승인 후 조정할 지침입니다.</a:t>
            </a:r>
          </a:p>
          <a:p>
            <a:r>
              <a:t>대조 자료: http://hsmobis.com/HSprec/Company/certificates.html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주소·지도·연락처의 상세 기획은 41p에 이어집니다.</a:t>
            </a:r>
          </a:p>
          <a:p>
            <a:r>
              <a:t>[수정 지침]</a:t>
            </a:r>
          </a:p>
          <a:p>
            <a:r>
              <a:t>지도는 언하공단1길 14, 등록증은 도남공단3길 96입니다. 정공 주소·좌표로 일치시킬 지침입니다.</a:t>
            </a:r>
          </a:p>
          <a:p>
            <a:r>
              <a:t>대조 자료: http://hsp.hwashin.co.kr/kr/group/precision_summary.do?fcode=2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1866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17~18p 제품 이미지와 순서를 유지합니다.</a:t>
            </a:r>
          </a:p>
          <a:p>
            <a:r>
              <a:t>제품명·유형·기능·적용부위·대표이미지·상세설명·공개 여부를 등록합니다. 제품 선택 시 같은 제품의 상세로 연결합니다.</a:t>
            </a:r>
          </a:p>
          <a:p>
            <a:r>
              <a:t>[수정 지침]</a:t>
            </a:r>
          </a:p>
          <a:p>
            <a:r>
              <a:t>4p의 자동차 부품(3)과 17p 총 7종?의 분류 기준을 확인합니다. 18p에는 7개 제품 이미지가 있습니다.</a:t>
            </a:r>
          </a:p>
          <a:p>
            <a:r>
              <a:t>메인의 Chassis·Body·Eco Car와 정공의 샤시·보수용·정밀가공 품목을 대조합니다. 상세 기준은 43p입니다.</a:t>
            </a:r>
          </a:p>
          <a:p>
            <a:r>
              <a:t>대조 자료: http://hsp.hwashin.co.kr/kr/group/precision_product.do?fcode=2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68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ESG 전략·방침과 환경·사회·지배구조를 연결합니다.</a:t>
            </a:r>
          </a:p>
          <a:p>
            <a:r>
              <a:t>담당 부서·적용 법인·승인일·자료 파일을 함께 관리합니다.</a:t>
            </a:r>
          </a:p>
          <a:p>
            <a:r>
              <a:t>[수정 지침]</a:t>
            </a:r>
          </a:p>
          <a:p>
            <a:r>
              <a:t>20~35p의 HWASHIN GROUP·화신 도메인과 본문의 화신 표기는 정공 대상 여부를 확인합니다.</a:t>
            </a:r>
          </a:p>
          <a:p>
            <a:r>
              <a:t>지속가능경영·기업지배구조 보고서의 발행 주체와 정공 적용 범위를 구분합니다. 공통 수정 목록은 38p입니다.</a:t>
            </a:r>
          </a:p>
          <a:p>
            <a:r>
              <a:t>대조 자료: http://hsmobis.com/HSprec/ESG/index.html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발행연도·보고기간·발행 법인·언어·표지·원본 PDF를 관리합니다.</a:t>
            </a:r>
          </a:p>
          <a:p>
            <a:r>
              <a:t>보기와 다운로드를 구분하고 최신 자료부터 표시합니다.</a:t>
            </a:r>
          </a:p>
          <a:p>
            <a:r>
              <a:t>[수정 지침]</a:t>
            </a:r>
          </a:p>
          <a:p>
            <a:r>
              <a:t>2024·2025 표지의 실제 발행 법인을 원문으로 확인합니다. 공식 정공 경로도 페이지 제목에 화신그룹을 표시하므로 경로만으로 법인을 단정하지 않습니다.</a:t>
            </a:r>
          </a:p>
          <a:p>
            <a:r>
              <a:t>대조 자료: http://hsp.hwashin.co.kr/kr/esg/precision_esg_continue_report.do?fcode=2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평가기관·평가연도·기업명/코드·종합 및 E/S/G 등급·출처를 관리합니다.</a:t>
            </a:r>
          </a:p>
          <a:p>
            <a:r>
              <a:t>확인된 평가연도만 게시합니다.</a:t>
            </a:r>
          </a:p>
          <a:p>
            <a:r>
              <a:t>[수정 지침]</a:t>
            </a:r>
          </a:p>
          <a:p>
            <a:r>
              <a:t>현재 표는 010690 화신의 등급입니다. 화신정공 등급으로 사용할 수 없습니다. 정공 대상 원자료를 요청합니다.</a:t>
            </a:r>
          </a:p>
          <a:p>
            <a:r>
              <a:t>SL 표는 표시 방식 참고용이며 등급 수치를 옮기지 않습니다.</a:t>
            </a:r>
          </a:p>
          <a:p>
            <a:r>
              <a:t>대조 자료: http://hsmobis.com/HSprec/ESG/rating.html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환경 방침과 실천체계를 현재 순서로 구성합니다.</a:t>
            </a:r>
          </a:p>
          <a:p>
            <a:r>
              <a:t>방침의 적용 법인·사업장·제정/개정일·승인본을 연결합니다.</a:t>
            </a:r>
          </a:p>
          <a:p>
            <a:r>
              <a:t>[수정 지침]</a:t>
            </a:r>
          </a:p>
          <a:p>
            <a:r>
              <a:t>본문의 Chassis 및 Body 생산과 화신 명칭은 정공의 실제 사업과 대조합니다. 그룹 방침 공동 적용 여부는 담당 부서 확인이 필요합니다.</a:t>
            </a:r>
          </a:p>
          <a:p>
            <a:r>
              <a:t>환경과 안전보건의 자료 연결 범위를 구분합니다.</a:t>
            </a:r>
          </a:p>
          <a:p>
            <a:r>
              <a:t>대조 자료: http://hsmobis.com/HSprec/ESG/environment.html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에너지 효율화와 재생에너지 항목을 유지합니다.</a:t>
            </a:r>
          </a:p>
          <a:p>
            <a:r>
              <a:t>실적을 추가할 때 대상 연도·사업장·단위·산정 범위·출처를 함께 표시합니다.</a:t>
            </a:r>
          </a:p>
          <a:p>
            <a:r>
              <a:t>[수정 지침]</a:t>
            </a:r>
          </a:p>
          <a:p>
            <a:r>
              <a:t>화신의 추진 실적을 정공의 실적으로 단정하지 않습니다. 태양광 도입·재생에너지 비중은 승인 자료로 확인합니다.</a:t>
            </a:r>
          </a:p>
          <a:p>
            <a:r>
              <a:t>페이지 아래에 벗어난 기존 개체는 원본을 유지하고 배치 조정 여부를 별도 확인합니다.</a:t>
            </a:r>
          </a:p>
          <a:p>
            <a:r>
              <a:t>대조 자료: http://hsmobis.com/HSprec/ESG/environment.html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공정 효율화·자원 절감·폐기물 저감·유해물질 관리·친환경 제품 항목을 유지합니다.</a:t>
            </a:r>
          </a:p>
          <a:p>
            <a:r>
              <a:t>항목별 설명과 정공 사업장 사진을 연결합니다.</a:t>
            </a:r>
          </a:p>
          <a:p>
            <a:r>
              <a:t>[수정 지침]</a:t>
            </a:r>
          </a:p>
          <a:p>
            <a:r>
              <a:t>현재 내용은 설명 원고입니다. 실제 적용 공정·실적·사진의 대상 사업장을 확인합니다. 환경부하 감축 수치에는 기간·단위·산정 범위를 명시합니다.</a:t>
            </a:r>
          </a:p>
          <a:p>
            <a:r>
              <a:t>대조 자료: http://hsmobis.com/HSprec/ESG/environment.html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안전보건 원칙과 예방·교육·현장 점검을 안내합니다. 27p 활동과 방침·인증 다운로드로 이어집니다.</a:t>
            </a:r>
          </a:p>
          <a:p>
            <a:r>
              <a:t>[수정 지침]</a:t>
            </a:r>
          </a:p>
          <a:p>
            <a:r>
              <a:t>27p의 화신 행사·시설 사진은 정공 사업장 자료로 확인합니다. RTO는 환경관리 활동 분류를 검토합니다. “최소하하기”는 “최소화하기”로 정리할 지침입니다.</a:t>
            </a:r>
          </a:p>
          <a:p>
            <a:r>
              <a:t>대조 자료: http://hsmobis.com/HSprec/ESG/social.html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인권 원칙과 실천 방향을 유지하고 29p의 상담·신고 안내로 연결합니다.</a:t>
            </a:r>
          </a:p>
          <a:p>
            <a:r>
              <a:t>접수 대상과 처리 담당, 공개할 연락처를 승인본으로 관리합니다.</a:t>
            </a:r>
          </a:p>
          <a:p>
            <a:r>
              <a:t>[수정 지침]</a:t>
            </a:r>
          </a:p>
          <a:p>
            <a:r>
              <a:t>29p에는 ㈜화신 내부회계감사팀의 연락처가 있습니다. 정공도 같은 창구를 쓰는지 확인해야 합니다.</a:t>
            </a:r>
          </a:p>
          <a:p>
            <a:r>
              <a:t>담당자·전화·이메일을 검증한 뒤 연결하며 상세 기능은 50p에 정의합니다.</a:t>
            </a:r>
          </a:p>
          <a:p>
            <a:r>
              <a:t>대조 자료: http://hsmobis.com/HSprec/ESG/social.html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협력사 동반성장과 지역사회 공헌을 상생협력에서 구분합니다.</a:t>
            </a:r>
          </a:p>
          <a:p>
            <a:r>
              <a:t>관련 뉴스·승인 정책·공정거래 자료를 연결합니다.</a:t>
            </a:r>
          </a:p>
          <a:p>
            <a:r>
              <a:t>[수정 지침]</a:t>
            </a:r>
          </a:p>
          <a:p>
            <a:r>
              <a:t>4p의 사회 세부항목과 상생협력의 메뉴명을 일치시킵니다. 협력사 실적과 사회공헌 사례는 화신정공 자료를 사용합니다.</a:t>
            </a:r>
          </a:p>
          <a:p>
            <a:r>
              <a:t>비어 있는 참고 URL은 승인 원문 확보 후 연결합니다.</a:t>
            </a:r>
          </a:p>
          <a:p>
            <a:r>
              <a:t>대조 자료: http://hsmobis.com/HSprec/ESG/social.html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이사 구분·성명·직책·임기·선임일·주요경력과 위원회 정보를 기준일과 함께 관리합니다.</a:t>
            </a:r>
          </a:p>
          <a:p>
            <a:r>
              <a:t>32p 규정·보고서 자료를 연결합니다.</a:t>
            </a:r>
          </a:p>
          <a:p>
            <a:r>
              <a:t>[수정 지침]</a:t>
            </a:r>
          </a:p>
          <a:p>
            <a:r>
              <a:t>현재 이사회 이미지의 대상 법인과 최신 임기를 확인합니다. 정공의 공식 지배구조 자료와 대조합니다.</a:t>
            </a:r>
          </a:p>
          <a:p>
            <a:r>
              <a:t>32p의 화신 보고서·SL 예시를 정공 원문으로 교체할 지침입니다.</a:t>
            </a:r>
          </a:p>
          <a:p>
            <a:r>
              <a:t>대조 자료: http://hsp.hwashin.co.kr/kr/esg/precision_esg_governance_report_5.do?fcode=2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주주총회·의결권·배당자료를 사업연도·기수·출처와 함께 관리합니다.</a:t>
            </a:r>
          </a:p>
          <a:p>
            <a:r>
              <a:t>[수정 지침]</a:t>
            </a:r>
          </a:p>
          <a:p>
            <a:r>
              <a:t>제51기 화신 표와 SL 표는 정공 자료가 아닙니다. 정공 주주환원 원문으로 대조하고 4p에 주주권익을 반영할 지침입니다.</a:t>
            </a:r>
          </a:p>
          <a:p>
            <a:r>
              <a:t>대조 자료: http://hsp.hwashin.co.kr/kr/esg/precision_esg_shareHolder_report.do?fcode=2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윤리·준법 원칙과 35p 규범·지침 PDF를 연결합니다.</a:t>
            </a:r>
          </a:p>
          <a:p>
            <a:r>
              <a:t>인권 고충과 윤리 제보의 유형을 구분하며 접수 기능은 50p에 정의합니다.</a:t>
            </a:r>
          </a:p>
          <a:p>
            <a:r>
              <a:t>[수정 지침]</a:t>
            </a:r>
          </a:p>
          <a:p>
            <a:r>
              <a:t>본문 화신 임직원·화신 규정의 적용 대상과 공동 규정 여부를 확인합니다.</a:t>
            </a:r>
          </a:p>
          <a:p>
            <a:r>
              <a:t>4p의 윤리경영·준법경영 분리와 본문의 통합 구성을 일치시키고 두 기존 경로의 연결 방식을 정합니다.</a:t>
            </a:r>
          </a:p>
          <a:p>
            <a:r>
              <a:t>대조 자료: http://hsmobis.com/HSprec/ESG/ethics.html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05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제목·대표이미지·등록일·분류·본문·첨부를 등록합니다.</a:t>
            </a:r>
          </a:p>
          <a:p>
            <a:r>
              <a:t>제목 검색, 상세 이동, 이전/다음 글, 목록 복귀 시 검색조건 유지를 제공합니다.</a:t>
            </a:r>
          </a:p>
          <a:p>
            <a:r>
              <a:t>[수정 지침]</a:t>
            </a:r>
          </a:p>
          <a:p>
            <a:r>
              <a:t>36p의 화신그룹/HWASHIN GROUP과 이 페이지의 그룹 경로를 정공 기준으로 정리할 지침입니다.</a:t>
            </a:r>
          </a:p>
          <a:p>
            <a:r>
              <a:t>현재 정공 뉴스 경로는 /HSprec/News/입니다. 그룹의 /Newsroom/과 구분합니다. 홍보·미디어 정의는 48~49p입니다.</a:t>
            </a:r>
          </a:p>
          <a:p>
            <a:r>
              <a:t>대조 자료: http://hsmobis.com/HSprec/News/index.html</a:t>
            </a:r>
          </a:p>
          <a:p>
            <a:r>
              <a:t>법인명 및 경로 혼용: 추가 38p 참조.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http://hsp.hwashin.co.kr/kr/group/precision_summary.do?fcode=2</a:t>
            </a:r>
          </a:p>
          <a:p>
            <a:r>
              <a:t>http://hsp.hwashin.co.kr/kr/group/precision_overview.do?fcode=2</a:t>
            </a:r>
          </a:p>
          <a:p>
            <a:r>
              <a:t>http://hsmobis.com/HSprec/Company/directions.html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http://hsmobis.com/HSprec/Company/ci.html</a:t>
            </a:r>
          </a:p>
          <a:p>
            <a:r>
              <a:t>http://hsp.hwashin.co.kr/kr/group/group_ci.do?fcode=2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05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http://hsp.hwashin.co.kr/kr/group/precision_product.do?fcode=2</a:t>
            </a:r>
          </a:p>
          <a:p>
            <a:r>
              <a:t>http://hsmobis.com/HSprec/Technology/index.html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http://hsmobis.com/HSprec/Technology/rnd.html</a:t>
            </a:r>
          </a:p>
          <a:p>
            <a:r>
              <a:t>http://hsp.hwashin.co.kr/kr/group/precision_history.do?fcode=2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http://hsmobis.com/HSprec/Technology/quality.html</a:t>
            </a:r>
          </a:p>
          <a:p>
            <a:r>
              <a:t>http://hsp.hwashin.co.kr/kr/group/precision_history.do?fcode=2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http://hsp.hwashin.co.kr/kr/esg/precision_esg_shareHolder_report.do?fcode=2</a:t>
            </a:r>
          </a:p>
          <a:p>
            <a:r>
              <a:t>http://hsp.hwashin.co.kr/kr/esg/precision_esg_governance_report_2.do?fcode=2</a:t>
            </a:r>
          </a:p>
          <a:p>
            <a:r>
              <a:t>http://hsp.hwashin.co.kr/kr/esg/precision_esg_continue_report.do?fcode=2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http://hsmobis.com/HSprec/News/index.html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http://hsmobis.com/HSprec/News/publicity.html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http://hsmobis.com/HSprec/News/media.html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http://hsmobis.com/HSprec/ESG/social.html</a:t>
            </a:r>
          </a:p>
          <a:p>
            <a:r>
              <a:t>http://hsp.hwashin.co.kr/kr/group/visit_inform.do?fcode=2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추가 기획 페이지 / 검토 기준일: 2026-09-09</a:t>
            </a:r>
          </a:p>
          <a:p>
            <a:r>
              <a:t>기본 틀과 기존 페이지는 보존하였습니다.</a:t>
            </a:r>
          </a:p>
          <a:p>
            <a:r>
              <a:t>대조 자료:</a:t>
            </a:r>
          </a:p>
          <a:p>
            <a:r>
              <a:t>http://hsmobis.com/HSprec/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32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회사개요와 기업정보를 유지하며 8p 비전·핵심가치로 이어집니다.</a:t>
            </a:r>
          </a:p>
          <a:p>
            <a:r>
              <a:t>법인명·대표자·인원·설립일·주소·주요품목을 기준일과 함께 관리합니다.</a:t>
            </a:r>
          </a:p>
          <a:p>
            <a:r>
              <a:t>[수정 지침]</a:t>
            </a:r>
          </a:p>
          <a:p>
            <a:r>
              <a:t>공식 소개와 본문은 1991년, 9p는 2010년이며 15p 등록증은 2010.04.28 개업입니다. 창업·현 법인 기준을 구분합니다.</a:t>
            </a:r>
          </a:p>
          <a:p>
            <a:r>
              <a:t>160명·15년 연속 흑자·2020년 목표·거래처명은 최신 승인 자료로 확인합니다.</a:t>
            </a:r>
          </a:p>
          <a:p>
            <a:r>
              <a:t>대조 자료: http://hsp.hwashin.co.kr/kr/group/precision_summary.do?fcode=2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원본 관련 지침. 기존 개체는 보존합니다.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검토 기준일: 2026-09-09</a:t>
            </a:r>
          </a:p>
          <a:p>
            <a:r>
              <a:t>원문은 보존하고 Description 세부사항과 붉은 수정 지침을 추가했습니다.</a:t>
            </a:r>
          </a:p>
          <a:p>
            <a:r>
              <a:t>[세부 기획]</a:t>
            </a:r>
          </a:p>
          <a:p>
            <a:r>
              <a:t>인사말·대표자 사진·서명·직함을 함께 관리합니다.</a:t>
            </a:r>
          </a:p>
          <a:p>
            <a:r>
              <a:t>문단·사진 위치와 크기는 그대로 적용합니다. 게시 원고는 대표자 승인을 받습니다.</a:t>
            </a:r>
          </a:p>
          <a:p>
            <a:r>
              <a:t>[수정 지침]</a:t>
            </a:r>
          </a:p>
          <a:p>
            <a:r>
              <a:t>2010년 설립 문구를 7p·15p와 대조합니다. 1991년 사업 연혁과 현 법인의 개업 기준을 구분한 승인 문구를 사용합니다.</a:t>
            </a:r>
          </a:p>
          <a:p>
            <a:r>
              <a:t>사진 속 인물과 대표자 정서진의 일치, 최신 직함, 서명 원본을 확인합니다.</a:t>
            </a:r>
          </a:p>
          <a:p>
            <a:r>
              <a:t>대조 자료: http://hsp.hwashin.co.kr/kr/group/precision_summary.do?fcode=2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 userDrawn="1"/>
        </p:nvSpPr>
        <p:spPr>
          <a:xfrm>
            <a:off x="0" y="3443545"/>
            <a:ext cx="12192000" cy="34144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4191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79020E03-2D15-B469-5380-7AD4CA4339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1136"/>
          <a:stretch/>
        </p:blipFill>
        <p:spPr>
          <a:xfrm>
            <a:off x="0" y="-3109"/>
            <a:ext cx="12192000" cy="421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6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53C4C8B-CD80-31D9-E091-63311A3F386B}"/>
              </a:ext>
            </a:extLst>
          </p:cNvPr>
          <p:cNvSpPr/>
          <p:nvPr userDrawn="1"/>
        </p:nvSpPr>
        <p:spPr>
          <a:xfrm>
            <a:off x="0" y="0"/>
            <a:ext cx="310896" cy="6858000"/>
          </a:xfrm>
          <a:prstGeom prst="rect">
            <a:avLst/>
          </a:prstGeom>
          <a:solidFill>
            <a:srgbClr val="00A6C7"/>
          </a:solidFill>
          <a:ln w="12700">
            <a:noFill/>
            <a:prstDash val="solid"/>
          </a:ln>
        </p:spPr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842E7CC9-F448-CBEA-66C5-C016FC381108}"/>
              </a:ext>
            </a:extLst>
          </p:cNvPr>
          <p:cNvSpPr/>
          <p:nvPr userDrawn="1"/>
        </p:nvSpPr>
        <p:spPr>
          <a:xfrm>
            <a:off x="310896" y="0"/>
            <a:ext cx="54864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>
            <a:solidFill>
              <a:srgbClr val="005BAC"/>
            </a:solidFill>
            <a:prstDash val="solid"/>
          </a:ln>
        </p:spPr>
      </p:sp>
      <p:sp>
        <p:nvSpPr>
          <p:cNvPr id="22" name="Shape 3">
            <a:extLst>
              <a:ext uri="{FF2B5EF4-FFF2-40B4-BE49-F238E27FC236}">
                <a16:creationId xmlns:a16="http://schemas.microsoft.com/office/drawing/2014/main" id="{D0EC3237-4EC8-9493-B7C4-70F1640AB1A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23" name="슬라이드 번호 개체 틀 1">
            <a:extLst>
              <a:ext uri="{FF2B5EF4-FFF2-40B4-BE49-F238E27FC236}">
                <a16:creationId xmlns:a16="http://schemas.microsoft.com/office/drawing/2014/main" id="{2987DE14-3C21-40CD-9B94-B19CDA8C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810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00A6C7"/>
          </a:solidFill>
          <a:ln w="0">
            <a:noFill/>
            <a:prstDash val="solid"/>
          </a:ln>
        </p:spPr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12C6B25-1D82-4C88-8CFE-1952E863B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97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14DBC0D3-70B6-CA7A-E625-D182F810E234}"/>
              </a:ext>
            </a:extLst>
          </p:cNvPr>
          <p:cNvSpPr/>
          <p:nvPr userDrawn="1"/>
        </p:nvSpPr>
        <p:spPr>
          <a:xfrm>
            <a:off x="0" y="0"/>
            <a:ext cx="12191695" cy="438912"/>
          </a:xfrm>
          <a:prstGeom prst="rect">
            <a:avLst/>
          </a:prstGeom>
          <a:solidFill>
            <a:srgbClr val="00A6C7"/>
          </a:solidFill>
          <a:ln w="12700">
            <a:noFill/>
            <a:prstDash val="solid"/>
          </a:ln>
        </p:spPr>
      </p:sp>
      <p:sp>
        <p:nvSpPr>
          <p:cNvPr id="7" name="슬라이드 번호 개체 틀 1">
            <a:extLst>
              <a:ext uri="{FF2B5EF4-FFF2-40B4-BE49-F238E27FC236}">
                <a16:creationId xmlns:a16="http://schemas.microsoft.com/office/drawing/2014/main" id="{A272810E-89AD-3319-8C3B-DAE6CDD7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3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51F2E6D-256E-447C-B329-C08CC0283EF5}"/>
              </a:ext>
            </a:extLst>
          </p:cNvPr>
          <p:cNvSpPr>
            <a:spLocks noGrp="1"/>
          </p:cNvSpPr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</a:ln>
        </p:spPr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16CAD1C-D072-B3F0-EB63-EF5508E31953}"/>
              </a:ext>
            </a:extLst>
          </p:cNvPr>
          <p:cNvSpPr>
            <a:spLocks noGrp="1"/>
          </p:cNvSpPr>
          <p:nvPr userDrawn="1"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PRECISION</a:t>
            </a:r>
            <a:endParaRPr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12D438B-B287-1EAF-F247-534BE18D158F}"/>
              </a:ext>
            </a:extLst>
          </p:cNvPr>
          <p:cNvSpPr>
            <a:spLocks noGrp="1"/>
          </p:cNvSpPr>
          <p:nvPr userDrawn="1"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Information Architecture (IA)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EC5E4AE-60EF-EB5F-79E4-5782050C6102}"/>
              </a:ext>
            </a:extLst>
          </p:cNvPr>
          <p:cNvSpPr>
            <a:spLocks noGrp="1"/>
          </p:cNvSpPr>
          <p:nvPr userDrawn="1"/>
        </p:nvSpPr>
        <p:spPr>
          <a:xfrm>
            <a:off x="685800" y="628650"/>
            <a:ext cx="10820400" cy="9525"/>
          </a:xfrm>
          <a:prstGeom prst="rect">
            <a:avLst/>
          </a:prstGeom>
          <a:solidFill>
            <a:srgbClr val="CFD6D8"/>
          </a:solidFill>
          <a:ln w="0">
            <a:noFill/>
            <a:prstDash val="solid"/>
          </a:ln>
        </p:spPr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396E6EC-777B-7328-9F5A-ED120FDB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15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F5DC15E-CCE0-7AE9-9EFE-24F728638CBC}"/>
              </a:ext>
            </a:extLst>
          </p:cNvPr>
          <p:cNvSpPr/>
          <p:nvPr userDrawn="1"/>
        </p:nvSpPr>
        <p:spPr>
          <a:xfrm>
            <a:off x="20651" y="19476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B1E8B70-236E-3583-6D5D-556CA9360EF2}"/>
              </a:ext>
            </a:extLst>
          </p:cNvPr>
          <p:cNvSpPr/>
          <p:nvPr userDrawn="1"/>
        </p:nvSpPr>
        <p:spPr>
          <a:xfrm>
            <a:off x="22160" y="313202"/>
            <a:ext cx="12131771" cy="260647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EF787AC-B6C9-EEF3-F4F0-789CDB10B53B}"/>
              </a:ext>
            </a:extLst>
          </p:cNvPr>
          <p:cNvSpPr/>
          <p:nvPr userDrawn="1"/>
        </p:nvSpPr>
        <p:spPr>
          <a:xfrm>
            <a:off x="22159" y="14580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Subject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C89377E-034B-6295-C2D5-F4F65BA4F830}"/>
              </a:ext>
            </a:extLst>
          </p:cNvPr>
          <p:cNvSpPr/>
          <p:nvPr userDrawn="1"/>
        </p:nvSpPr>
        <p:spPr>
          <a:xfrm>
            <a:off x="9552384" y="19476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updated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B1E95D7-5048-887B-9589-7DBE9B0E426A}"/>
              </a:ext>
            </a:extLst>
          </p:cNvPr>
          <p:cNvSpPr/>
          <p:nvPr userDrawn="1"/>
        </p:nvSpPr>
        <p:spPr>
          <a:xfrm>
            <a:off x="22159" y="309709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5DBA2FF-F633-E5D9-5207-516557AD54DF}"/>
              </a:ext>
            </a:extLst>
          </p:cNvPr>
          <p:cNvSpPr/>
          <p:nvPr userDrawn="1"/>
        </p:nvSpPr>
        <p:spPr>
          <a:xfrm>
            <a:off x="9552384" y="612396"/>
            <a:ext cx="259724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E870D0F-6CC9-59CD-D322-7675115F913F}"/>
              </a:ext>
            </a:extLst>
          </p:cNvPr>
          <p:cNvSpPr/>
          <p:nvPr userDrawn="1"/>
        </p:nvSpPr>
        <p:spPr>
          <a:xfrm>
            <a:off x="9552384" y="313202"/>
            <a:ext cx="1152000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ID 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4EC8E33-3EDA-9261-02E7-96FBF7D2115E}"/>
              </a:ext>
            </a:extLst>
          </p:cNvPr>
          <p:cNvSpPr/>
          <p:nvPr userDrawn="1"/>
        </p:nvSpPr>
        <p:spPr>
          <a:xfrm>
            <a:off x="22163" y="612299"/>
            <a:ext cx="9487086" cy="62280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endParaRPr lang="ko-KR" altLang="en-US" sz="18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AB169E4-3903-129A-FB59-3FF9373A4F55}"/>
              </a:ext>
            </a:extLst>
          </p:cNvPr>
          <p:cNvSpPr/>
          <p:nvPr userDrawn="1"/>
        </p:nvSpPr>
        <p:spPr>
          <a:xfrm>
            <a:off x="9552384" y="614536"/>
            <a:ext cx="2600037" cy="26064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9" tIns="42574" rIns="85149" bIns="42574" rtlCol="0" anchor="ctr"/>
          <a:lstStyle/>
          <a:p>
            <a:pPr algn="ctr"/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6FE7A5-ED17-8708-B0EA-15FB9AE0A63B}"/>
              </a:ext>
            </a:extLst>
          </p:cNvPr>
          <p:cNvSpPr txBox="1"/>
          <p:nvPr userDrawn="1"/>
        </p:nvSpPr>
        <p:spPr>
          <a:xfrm>
            <a:off x="10704710" y="23238"/>
            <a:ext cx="1417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2026/09/01</a:t>
            </a:r>
            <a:endParaRPr lang="ko-KR" altLang="en-US" sz="10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7D6A4AD1-3F84-4800-C085-84D01BFD8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9079" y="6412795"/>
            <a:ext cx="2424956" cy="365125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17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>
            <a:extLst>
              <a:ext uri="{FF2B5EF4-FFF2-40B4-BE49-F238E27FC236}">
                <a16:creationId xmlns:a16="http://schemas.microsoft.com/office/drawing/2014/main" id="{5A4AF412-D30A-7EAE-9515-51666EBE854D}"/>
              </a:ext>
            </a:extLst>
          </p:cNvPr>
          <p:cNvSpPr/>
          <p:nvPr userDrawn="1"/>
        </p:nvSpPr>
        <p:spPr>
          <a:xfrm>
            <a:off x="695325" y="1268413"/>
            <a:ext cx="10801350" cy="0"/>
          </a:xfrm>
          <a:prstGeom prst="line">
            <a:avLst/>
          </a:prstGeom>
          <a:noFill/>
          <a:ln w="8890">
            <a:solidFill>
              <a:schemeClr val="tx2"/>
            </a:solidFill>
            <a:prstDash val="solid"/>
          </a:ln>
        </p:spPr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C008C66C-1BE4-06A9-7DCB-D9E09F509E0B}"/>
              </a:ext>
            </a:extLst>
          </p:cNvPr>
          <p:cNvSpPr/>
          <p:nvPr userDrawn="1"/>
        </p:nvSpPr>
        <p:spPr>
          <a:xfrm>
            <a:off x="695325" y="6464762"/>
            <a:ext cx="10801350" cy="0"/>
          </a:xfrm>
          <a:prstGeom prst="line">
            <a:avLst/>
          </a:prstGeom>
          <a:noFill/>
          <a:ln w="8890">
            <a:solidFill>
              <a:schemeClr val="bg2"/>
            </a:solidFill>
            <a:prstDash val="solid"/>
          </a:ln>
        </p:spPr>
      </p:sp>
      <p:sp>
        <p:nvSpPr>
          <p:cNvPr id="10" name="슬라이드 번호 개체 틀 1">
            <a:extLst>
              <a:ext uri="{FF2B5EF4-FFF2-40B4-BE49-F238E27FC236}">
                <a16:creationId xmlns:a16="http://schemas.microsoft.com/office/drawing/2014/main" id="{71BE2FE7-018D-91FD-1AE5-2CD759DF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06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14659884-1430-FC09-E3EB-569C2763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>
            <a:lvl1pPr>
              <a:defRPr sz="1000"/>
            </a:lvl1pPr>
          </a:lstStyle>
          <a:p>
            <a:fld id="{2CA98773-29E8-4C5B-94B7-99CF88C2A2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8968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98773-29E8-4C5B-94B7-99CF88C2A21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01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1" r:id="rId4"/>
    <p:sldLayoutId id="2147483656" r:id="rId5"/>
    <p:sldLayoutId id="2147483650" r:id="rId6"/>
    <p:sldLayoutId id="2147483658" r:id="rId7"/>
    <p:sldLayoutId id="2147483654" r:id="rId8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hwashin.co.kr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hyperlink" Target="https://www.hwashin.co.kr/kr/esg/esg_esg.do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hyperlink" Target="https://www.hwashin.co.kr/kr/esg/esg_esg.do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hyperlink" Target="http://www.hwashin.co.kr/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4FCE7DC-1825-76A3-63F8-2432A340C86C}"/>
              </a:ext>
            </a:extLst>
          </p:cNvPr>
          <p:cNvSpPr/>
          <p:nvPr/>
        </p:nvSpPr>
        <p:spPr>
          <a:xfrm>
            <a:off x="0" y="2192694"/>
            <a:ext cx="7893698" cy="2491273"/>
          </a:xfrm>
          <a:prstGeom prst="rect">
            <a:avLst/>
          </a:prstGeom>
          <a:solidFill>
            <a:srgbClr val="00A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59633" y="2990670"/>
            <a:ext cx="6465875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미래 </a:t>
            </a:r>
            <a:r>
              <a:rPr lang="ko-KR" altLang="en-US" sz="3200" b="1" dirty="0" err="1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모빌리티</a:t>
            </a:r>
            <a:r>
              <a:rPr lang="ko-KR" altLang="en-US" sz="32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" panose="020B0600000101010101" pitchFamily="50" charset="-127"/>
              </a:rPr>
              <a:t> 기업을 위한 </a:t>
            </a:r>
            <a:endParaRPr lang="en-US" altLang="ko-KR" sz="32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주</a:t>
            </a:r>
            <a:r>
              <a:rPr lang="en-US" altLang="ko-KR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)</a:t>
            </a:r>
            <a:r>
              <a:rPr lang="ko-KR" altLang="en-US" sz="3600" b="1" dirty="0">
                <a:solidFill>
                  <a:srgbClr val="FFFFFF"/>
                </a:solidFill>
                <a:latin typeface="맑은 고딕" panose="020B0600000101010101" pitchFamily="50" charset="-127"/>
                <a:ea typeface="나눔스퀘어 ExtraBold" panose="020B0600000101010101" pitchFamily="50" charset="-127"/>
              </a:rPr>
              <a:t>화신정공 홈페이지 리뉴얼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308" y="6276503"/>
            <a:ext cx="752842" cy="37393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371599" y="2695561"/>
            <a:ext cx="35083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latin typeface="맑은 고딕" panose="020B0600000101010101" pitchFamily="50" charset="-127"/>
                <a:ea typeface="나눔스퀘어 Bold" panose="020B0600000101010101" pitchFamily="50" charset="-127"/>
              </a:rPr>
              <a:t>Story Board</a:t>
            </a:r>
            <a:endParaRPr lang="ko-KR" altLang="en-US" sz="1600" dirty="0">
              <a:solidFill>
                <a:schemeClr val="bg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7A2E18B1-968B-47BF-5EF1-90D962BEDB22}"/>
              </a:ext>
            </a:extLst>
          </p:cNvPr>
          <p:cNvCxnSpPr/>
          <p:nvPr/>
        </p:nvCxnSpPr>
        <p:spPr>
          <a:xfrm>
            <a:off x="1371599" y="5309118"/>
            <a:ext cx="4581332" cy="0"/>
          </a:xfrm>
          <a:prstGeom prst="line">
            <a:avLst/>
          </a:prstGeom>
          <a:ln w="19050">
            <a:solidFill>
              <a:srgbClr val="66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57A8F6E-7BE0-DBC6-2D16-82546F260A74}"/>
              </a:ext>
            </a:extLst>
          </p:cNvPr>
          <p:cNvSpPr txBox="1"/>
          <p:nvPr/>
        </p:nvSpPr>
        <p:spPr>
          <a:xfrm>
            <a:off x="6096000" y="5109697"/>
            <a:ext cx="4264091" cy="79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작성일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2026.  09.  09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작성자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 </a:t>
            </a:r>
            <a:r>
              <a:rPr lang="ko-KR" altLang="en-US" sz="1600" b="1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디에프</a:t>
            </a:r>
            <a:r>
              <a:rPr lang="en-US" altLang="ko-KR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DF</a:t>
            </a:r>
            <a:endParaRPr lang="ko-KR" alt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70A56C-5568-3692-6034-9FAC5596BD22}"/>
              </a:ext>
            </a:extLst>
          </p:cNvPr>
          <p:cNvSpPr txBox="1"/>
          <p:nvPr/>
        </p:nvSpPr>
        <p:spPr>
          <a:xfrm>
            <a:off x="1371598" y="5481943"/>
            <a:ext cx="44196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1400" b="1" dirty="0">
              <a:solidFill>
                <a:srgbClr val="0563C1"/>
              </a:solidFill>
              <a:latin typeface="나눔스퀘어" panose="020B0600000101010101" pitchFamily="50" charset="-127"/>
              <a:ea typeface="나눔스퀘어" panose="020B0600000101010101" pitchFamily="50" charset="-127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www.hwashin.co.kr</a:t>
            </a:r>
            <a:endParaRPr lang="en-US" altLang="ko-KR" sz="1400" b="1" dirty="0">
              <a:latin typeface="나눔스퀘어" panose="020B0600000101010101" pitchFamily="50" charset="-127"/>
              <a:ea typeface="나눔스퀘어" panose="020B0600000101010101" pitchFamily="50" charset="-127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altLang="ko-KR" sz="1400" b="1" dirty="0">
                <a:solidFill>
                  <a:srgbClr val="0563C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www.hwashinprec.co.kr</a:t>
            </a:r>
            <a:endParaRPr lang="en-US" altLang="ko-KR" sz="1400" b="1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www.hswooseok.or.kr</a:t>
            </a:r>
            <a:endParaRPr lang="ko-KR" altLang="en-US" sz="1400" b="1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visit.hwashinprec.co.kr</a:t>
            </a:r>
          </a:p>
        </p:txBody>
      </p:sp>
    </p:spTree>
    <p:extLst>
      <p:ext uri="{BB962C8B-B14F-4D97-AF65-F5344CB8AC3E}">
        <p14:creationId xmlns:p14="http://schemas.microsoft.com/office/powerpoint/2010/main" val="3926273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연혁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5E43D-C865-E749-A342-7851CF671FFD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http://hsp.hwashin.co.kr/kr/group/precision_history.do?fcode=2</a:t>
            </a:r>
            <a:endParaRPr lang="ko-KR" altLang="en-US" sz="10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716DABA-5DAE-6246-AC70-18AD70EE6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0EC3F5-C557-1F5C-EB83-BCCBD7592DFA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1858F1EF-8788-7509-1C23-43F8D54A0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0179" y="1421225"/>
            <a:ext cx="5994399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44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2013. 10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OHSAS18001 인증획득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06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무재해 5배수 달성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                  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경상북도 신성장 기업 표창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2012. 12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현대모비스 최우수 협력사 수상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03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일체형 RR AXLE HOUSING 개발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2011. 12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2공장 준공(경산 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진량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08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코스닥 상장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02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국제회계기준, 내부회계통제시스템 도입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2010. 10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QMS(품질관리시스템) 도입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2008. 08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GM KOREA 거래 개시, 부설 기술연구소 설립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2007. 03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제41회 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납세의날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성실납세자 표창(대구지방국세청)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2005. 03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대표이사 정서진 취임(공동)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2004. 11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ISO/TS16949, ISO14001 인증획득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03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DYMOS㈜와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거래 개시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2002. 07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현대모비스 우수 협력사 수상(이후 매년 수상)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       </a:t>
            </a: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01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QS9000인증획득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2001. 06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CROSS MEMBER 및 RR SUSPENSION 생산공급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1999. 09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본사 및 공장이전 (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언하동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→ 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도남동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)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                 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"RR AXLE HOUS'G 생산공급(PORTER/ GALLOPER/ STAREX/ LIBERO)"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1996. 03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㈜현대모비스와 거래개시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1995. 12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㈜화신정공으로 상호변경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1991. 12</a:t>
            </a:r>
            <a:r>
              <a:rPr kumimoji="0" lang="en-US" altLang="ko-KR" sz="1600" b="1" i="0" u="none" strike="noStrike" cap="none" normalizeH="0" baseline="0" dirty="0">
                <a:ln>
                  <a:noFill/>
                </a:ln>
                <a:solidFill>
                  <a:srgbClr val="484848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   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㈜</a:t>
            </a:r>
            <a:r>
              <a:rPr kumimoji="0" lang="ko-KR" altLang="ko-KR" sz="1100" b="0" i="0" u="none" strike="noStrike" cap="none" normalizeH="0" baseline="0" dirty="0" err="1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화신클러치</a:t>
            </a:r>
            <a:r>
              <a:rPr kumimoji="0" lang="ko-KR" altLang="ko-KR" sz="1100" b="0" i="0" u="none" strike="noStrike" cap="none" normalizeH="0" baseline="0" dirty="0">
                <a:ln>
                  <a:noFill/>
                </a:ln>
                <a:solidFill>
                  <a:srgbClr val="676767"/>
                </a:solidFill>
                <a:effectLst/>
                <a:latin typeface="Arial" panose="020B0604020202020204" pitchFamily="34" charset="0"/>
                <a:ea typeface="Nanum Gothic"/>
              </a:rPr>
              <a:t> 법인설립</a:t>
            </a: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B929BEC1-AB23-1342-D0CD-ED0277D24D8E}"/>
              </a:ext>
            </a:extLst>
          </p:cNvPr>
          <p:cNvSpPr/>
          <p:nvPr/>
        </p:nvSpPr>
        <p:spPr>
          <a:xfrm>
            <a:off x="9064978" y="1738490"/>
            <a:ext cx="2314222" cy="697089"/>
          </a:xfrm>
          <a:prstGeom prst="wedgeRoundRectCallout">
            <a:avLst>
              <a:gd name="adj1" fmla="val -45120"/>
              <a:gd name="adj2" fmla="val 1008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/>
              <a:t>연혁 최신 자료</a:t>
            </a:r>
            <a:endParaRPr lang="ko-KR" altLang="en-US" dirty="0"/>
          </a:p>
        </p:txBody>
      </p:sp>
      <p:sp>
        <p:nvSpPr>
          <p:cNvPr id="18" name="검토추가_10_0">
            <a:extLst>
              <a:ext uri="{FF2B5EF4-FFF2-40B4-BE49-F238E27FC236}">
                <a16:creationId xmlns:a16="http://schemas.microsoft.com/office/drawing/2014/main" id="{09D8135A-52A1-42B0-8C6F-24EA26F8A67D}"/>
              </a:ext>
            </a:extLst>
          </p:cNvPr>
          <p:cNvSpPr>
            <a:spLocks noGrp="1"/>
          </p:cNvSpPr>
          <p:nvPr/>
        </p:nvSpPr>
        <p:spPr>
          <a:xfrm>
            <a:off x="9610725" y="2835629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연도·월·내용·정렬순서를 관리하고 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근 연도부터 표시합니다.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연혁과 추가 연혁은 같은 서식을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사용합니다.</a:t>
            </a:r>
          </a:p>
        </p:txBody>
      </p:sp>
      <p:sp>
        <p:nvSpPr>
          <p:cNvPr id="19" name="검토추가_10_1">
            <a:extLst>
              <a:ext uri="{FF2B5EF4-FFF2-40B4-BE49-F238E27FC236}">
                <a16:creationId xmlns:a16="http://schemas.microsoft.com/office/drawing/2014/main" id="{4089CFFC-E259-45A6-A73E-2A119D0DB2E4}"/>
              </a:ext>
            </a:extLst>
          </p:cNvPr>
          <p:cNvSpPr>
            <a:spLocks noGrp="1"/>
          </p:cNvSpPr>
          <p:nvPr/>
        </p:nvSpPr>
        <p:spPr>
          <a:xfrm>
            <a:off x="9610725" y="3940529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원고와 공식 연혁은 2013년에서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끝납니다. 이후 이력을 요청합니다.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7p의 경산2공장 신축 2012년과 이 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이지의 준공 2011.12를 구분합니다. 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상내역의 무재해 5배수는 2013.08로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 페이지 06월과 다릅니다.</a:t>
            </a:r>
          </a:p>
        </p:txBody>
      </p:sp>
    </p:spTree>
    <p:extLst>
      <p:ext uri="{BB962C8B-B14F-4D97-AF65-F5344CB8AC3E}">
        <p14:creationId xmlns:p14="http://schemas.microsoft.com/office/powerpoint/2010/main" val="352796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CI 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소개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ko-KR" altLang="en-US" sz="1000" dirty="0"/>
              <a:t>https://www.</a:t>
            </a:r>
            <a:r>
              <a:rPr lang="en-US" altLang="ko-KR" sz="1000" dirty="0"/>
              <a:t>hwashinprec.co.kr</a:t>
            </a:r>
            <a:r>
              <a:rPr lang="ko-KR" altLang="en-US" sz="1000" dirty="0"/>
              <a:t>/kr/group/group_ci.do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64B38D9-C09A-0C7F-AA22-33DC05AA9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86" y="1617784"/>
            <a:ext cx="6207893" cy="434552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8067EAF-C49B-6C38-D37F-884D4001D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593" y="2179637"/>
            <a:ext cx="4811295" cy="11280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DEEAC832-1A05-4877-E7D7-F47723AF4B05}"/>
              </a:ext>
            </a:extLst>
          </p:cNvPr>
          <p:cNvSpPr/>
          <p:nvPr/>
        </p:nvSpPr>
        <p:spPr>
          <a:xfrm>
            <a:off x="9064978" y="1738490"/>
            <a:ext cx="2314222" cy="697089"/>
          </a:xfrm>
          <a:prstGeom prst="wedgeRoundRectCallout">
            <a:avLst>
              <a:gd name="adj1" fmla="val -45120"/>
              <a:gd name="adj2" fmla="val 1008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화신정공 로고 확인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FAC611-76CE-6278-2BE5-DF49D6E6A913}"/>
              </a:ext>
            </a:extLst>
          </p:cNvPr>
          <p:cNvSpPr txBox="1"/>
          <p:nvPr/>
        </p:nvSpPr>
        <p:spPr>
          <a:xfrm>
            <a:off x="5892800" y="2912535"/>
            <a:ext cx="6096000" cy="38164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1100" b="1" dirty="0"/>
              <a:t>화신의 가치를 이어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정밀한 기술로 미래를 만들어갑니다</a:t>
            </a:r>
            <a:r>
              <a:rPr lang="en-US" altLang="ko-KR" sz="1100" b="1" dirty="0"/>
              <a:t>.</a:t>
            </a:r>
            <a:endParaRPr lang="ko-KR" altLang="en-US" sz="1100" dirty="0"/>
          </a:p>
          <a:p>
            <a:r>
              <a:rPr lang="ko-KR" altLang="en-US" sz="1100" dirty="0"/>
              <a:t>화신정공의 </a:t>
            </a:r>
            <a:r>
              <a:rPr lang="en-US" altLang="ko-KR" sz="1100" dirty="0"/>
              <a:t>CI</a:t>
            </a:r>
            <a:r>
              <a:rPr lang="ko-KR" altLang="en-US" sz="1100" dirty="0"/>
              <a:t>는 화신그룹의 정체성을 계승하며</a:t>
            </a:r>
            <a:r>
              <a:rPr lang="en-US" altLang="ko-KR" sz="1100" dirty="0"/>
              <a:t>, </a:t>
            </a:r>
            <a:r>
              <a:rPr lang="ko-KR" altLang="en-US" sz="1100" dirty="0"/>
              <a:t>자동차부품 </a:t>
            </a:r>
            <a:r>
              <a:rPr lang="ko-KR" altLang="en-US" sz="1100" dirty="0" err="1"/>
              <a:t>전문기업으로서의</a:t>
            </a:r>
            <a:r>
              <a:rPr lang="ko-KR" altLang="en-US" sz="1100" dirty="0"/>
              <a:t> 기술과 신뢰를 표현합니다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ko-KR" altLang="en-US" sz="1100" b="1" dirty="0"/>
              <a:t>심볼마크</a:t>
            </a:r>
            <a:endParaRPr lang="ko-KR" altLang="en-US" sz="1100" dirty="0"/>
          </a:p>
          <a:p>
            <a:r>
              <a:rPr lang="ko-KR" altLang="en-US" sz="1100" dirty="0"/>
              <a:t>화신의 영문명 ‘</a:t>
            </a:r>
            <a:r>
              <a:rPr lang="en-US" altLang="ko-KR" sz="1100" dirty="0"/>
              <a:t>H’</a:t>
            </a:r>
            <a:r>
              <a:rPr lang="ko-KR" altLang="en-US" sz="1100" dirty="0"/>
              <a:t>와 ‘</a:t>
            </a:r>
            <a:r>
              <a:rPr lang="en-US" altLang="ko-KR" sz="1100" dirty="0"/>
              <a:t>S’</a:t>
            </a:r>
            <a:r>
              <a:rPr lang="ko-KR" altLang="en-US" sz="1100" dirty="0"/>
              <a:t>를 형상화한 심볼마크는 기계산업의 특성과 끊임없이 전진하는 기업정신을 담고 있습니다</a:t>
            </a:r>
            <a:r>
              <a:rPr lang="en-US" altLang="ko-KR" sz="1100" dirty="0"/>
              <a:t>. </a:t>
            </a:r>
            <a:r>
              <a:rPr lang="ko-KR" altLang="en-US" sz="1100" dirty="0"/>
              <a:t>화신정공은 그룹의 심볼을 함께 사용하며 화신이 쌓아온 가치와 도전정신을 이어갑니다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ko-KR" altLang="en-US" sz="1100" b="1" dirty="0"/>
              <a:t>로고타입</a:t>
            </a:r>
            <a:endParaRPr lang="ko-KR" altLang="en-US" sz="1100" b="1" dirty="0">
              <a:solidFill>
                <a:srgbClr val="FF0000"/>
              </a:solidFill>
            </a:endParaRPr>
          </a:p>
          <a:p>
            <a:r>
              <a:rPr lang="ko-KR" altLang="en-US" sz="1100" b="1" dirty="0">
                <a:solidFill>
                  <a:srgbClr val="FF0000"/>
                </a:solidFill>
              </a:rPr>
              <a:t>‘</a:t>
            </a:r>
            <a:r>
              <a:rPr lang="en-US" altLang="ko-KR" sz="1100" b="1" dirty="0">
                <a:solidFill>
                  <a:srgbClr val="FF0000"/>
                </a:solidFill>
              </a:rPr>
              <a:t>HWASHIN’</a:t>
            </a:r>
            <a:r>
              <a:rPr lang="ko-KR" altLang="en-US" sz="1100" b="1" dirty="0">
                <a:solidFill>
                  <a:srgbClr val="FF0000"/>
                </a:solidFill>
              </a:rPr>
              <a:t>과 ‘</a:t>
            </a:r>
            <a:r>
              <a:rPr lang="en-US" altLang="ko-KR" sz="1100" b="1" dirty="0">
                <a:solidFill>
                  <a:srgbClr val="FF0000"/>
                </a:solidFill>
              </a:rPr>
              <a:t>PRECISION CO., LTD’</a:t>
            </a:r>
            <a:r>
              <a:rPr lang="ko-KR" altLang="en-US" sz="1100" b="1" dirty="0">
                <a:solidFill>
                  <a:srgbClr val="FF0000"/>
                </a:solidFill>
              </a:rPr>
              <a:t>를 조합</a:t>
            </a:r>
            <a:r>
              <a:rPr lang="ko-KR" altLang="en-US" sz="1100" dirty="0"/>
              <a:t>한 영문 로고타입은 화신그룹과의 일체감과 화신정공의 기업명을 명확하게 전달합니다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심볼마크와 조화를 이루는 구성으로 일관된 기업 이미지를 형성합니다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ko-KR" altLang="en-US" sz="1100" b="1" dirty="0"/>
              <a:t>컬러시스템</a:t>
            </a:r>
            <a:endParaRPr lang="ko-KR" altLang="en-US" sz="1100" dirty="0"/>
          </a:p>
          <a:p>
            <a:r>
              <a:rPr lang="ko-KR" altLang="en-US" sz="1100" dirty="0"/>
              <a:t>화신정공은 화신그룹의 전용 청색을 중심으로 통일된 브랜드 이미지를 전달합니다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다양한 매체에서도 고유의 색상이 일관되게 표현될 수 있도록 표준 색상을 준수합니다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ko-KR" altLang="en-US" sz="1100" b="1" dirty="0" err="1"/>
              <a:t>시그니처</a:t>
            </a:r>
            <a:r>
              <a:rPr lang="ko-KR" altLang="en-US" sz="1100" b="1" dirty="0"/>
              <a:t> 및 사용 원칙</a:t>
            </a:r>
            <a:endParaRPr lang="ko-KR" altLang="en-US" sz="1100" dirty="0"/>
          </a:p>
          <a:p>
            <a:r>
              <a:rPr lang="ko-KR" altLang="en-US" sz="1100" dirty="0" err="1"/>
              <a:t>시그니처는</a:t>
            </a:r>
            <a:r>
              <a:rPr lang="ko-KR" altLang="en-US" sz="1100" dirty="0"/>
              <a:t> 심볼마크와 로고타입을 일정한 규칙에 따라 조합한 형태입니다</a:t>
            </a:r>
            <a:r>
              <a:rPr lang="en-US" altLang="ko-KR" sz="1100" dirty="0"/>
              <a:t>. </a:t>
            </a:r>
            <a:r>
              <a:rPr lang="ko-KR" altLang="en-US" sz="1100" dirty="0"/>
              <a:t>일관된 기업 이미지 유지를 위해 각 요소의 비율</a:t>
            </a:r>
            <a:r>
              <a:rPr lang="en-US" altLang="ko-KR" sz="1100" dirty="0"/>
              <a:t>, </a:t>
            </a:r>
            <a:r>
              <a:rPr lang="ko-KR" altLang="en-US" sz="1100" dirty="0"/>
              <a:t>간격</a:t>
            </a:r>
            <a:r>
              <a:rPr lang="en-US" altLang="ko-KR" sz="1100" dirty="0"/>
              <a:t>, </a:t>
            </a:r>
            <a:r>
              <a:rPr lang="ko-KR" altLang="en-US" sz="1100" dirty="0"/>
              <a:t>색상 및 배치를 임의로 변경하지 않으며</a:t>
            </a:r>
            <a:r>
              <a:rPr lang="en-US" altLang="ko-KR" sz="1100" dirty="0"/>
              <a:t>, </a:t>
            </a:r>
            <a:r>
              <a:rPr lang="ko-KR" altLang="en-US" sz="1100" dirty="0"/>
              <a:t>적용 매체에 적합한 공식 원본을 사용합니다</a:t>
            </a:r>
            <a:r>
              <a:rPr lang="en-US" altLang="ko-KR" sz="1100" dirty="0"/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42967F5-BDE1-C300-EA77-9215486080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640FDA1-31E0-7FC7-80C9-EB77F0803D75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6" name="검토추가_11_0">
            <a:extLst>
              <a:ext uri="{FF2B5EF4-FFF2-40B4-BE49-F238E27FC236}">
                <a16:creationId xmlns:a16="http://schemas.microsoft.com/office/drawing/2014/main" id="{2B48448F-CCF2-4EB1-B663-833DDB8AB3FA}"/>
              </a:ext>
            </a:extLst>
          </p:cNvPr>
          <p:cNvSpPr>
            <a:spLocks noGrp="1"/>
          </p:cNvSpPr>
          <p:nvPr/>
        </p:nvSpPr>
        <p:spPr>
          <a:xfrm>
            <a:off x="9610725" y="2647950"/>
            <a:ext cx="2371725" cy="21907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CI 세부 기획·수정 지침: 42p</a:t>
            </a:r>
          </a:p>
        </p:txBody>
      </p:sp>
    </p:spTree>
    <p:extLst>
      <p:ext uri="{BB962C8B-B14F-4D97-AF65-F5344CB8AC3E}">
        <p14:creationId xmlns:p14="http://schemas.microsoft.com/office/powerpoint/2010/main" val="3474580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3593FB2-83DD-37B7-2840-80445985F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2CDF0A00-D49F-37A6-71B6-260B2AE278D7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A7FC85E-B202-AECE-0310-6F1EBAC0C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3335"/>
          <a:stretch/>
        </p:blipFill>
        <p:spPr>
          <a:xfrm>
            <a:off x="695325" y="1304925"/>
            <a:ext cx="5557025" cy="169953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63ECF31B-2ECF-824B-1B16-FB7669F4A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04925"/>
            <a:ext cx="5217982" cy="4111137"/>
          </a:xfrm>
          <a:prstGeom prst="rect">
            <a:avLst/>
          </a:prstGeom>
        </p:spPr>
      </p:pic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DAE5425-71F3-4DF9-B6E5-C90A844AE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163487"/>
              </p:ext>
            </p:extLst>
          </p:nvPr>
        </p:nvGraphicFramePr>
        <p:xfrm>
          <a:off x="424392" y="3057543"/>
          <a:ext cx="5513564" cy="100584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78391">
                  <a:extLst>
                    <a:ext uri="{9D8B030D-6E8A-4147-A177-3AD203B41FA5}">
                      <a16:colId xmlns:a16="http://schemas.microsoft.com/office/drawing/2014/main" val="593920745"/>
                    </a:ext>
                  </a:extLst>
                </a:gridCol>
                <a:gridCol w="1055245">
                  <a:extLst>
                    <a:ext uri="{9D8B030D-6E8A-4147-A177-3AD203B41FA5}">
                      <a16:colId xmlns:a16="http://schemas.microsoft.com/office/drawing/2014/main" val="95049309"/>
                    </a:ext>
                  </a:extLst>
                </a:gridCol>
                <a:gridCol w="1521409">
                  <a:extLst>
                    <a:ext uri="{9D8B030D-6E8A-4147-A177-3AD203B41FA5}">
                      <a16:colId xmlns:a16="http://schemas.microsoft.com/office/drawing/2014/main" val="2310599742"/>
                    </a:ext>
                  </a:extLst>
                </a:gridCol>
                <a:gridCol w="1558519">
                  <a:extLst>
                    <a:ext uri="{9D8B030D-6E8A-4147-A177-3AD203B41FA5}">
                      <a16:colId xmlns:a16="http://schemas.microsoft.com/office/drawing/2014/main" val="39532328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ko-KR" altLang="en-US" sz="1200"/>
                        <a:t>구분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HEX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RGB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CMYK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1382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o-KR" altLang="en-US" sz="1200"/>
                        <a:t>주색상 </a:t>
                      </a:r>
                      <a:r>
                        <a:rPr lang="en-US" altLang="ko-KR" sz="1200"/>
                        <a:t>· </a:t>
                      </a:r>
                      <a:r>
                        <a:rPr lang="ko-KR" altLang="en-US" sz="1200"/>
                        <a:t>청색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#004098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0 / 64 / 152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100 / 86 / 8 /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9268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o-KR" altLang="en-US" sz="1200"/>
                        <a:t>보조색상 </a:t>
                      </a:r>
                      <a:r>
                        <a:rPr lang="en-US" altLang="ko-KR" sz="1200"/>
                        <a:t>· </a:t>
                      </a:r>
                      <a:r>
                        <a:rPr lang="ko-KR" altLang="en-US" sz="1200"/>
                        <a:t>흑색 계열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#231816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35 / 24 / 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64 / 70 / 68 / 79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6512827"/>
                  </a:ext>
                </a:extLst>
              </a:tr>
            </a:tbl>
          </a:graphicData>
        </a:graphic>
      </p:graphicFrame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9B2DD12F-33C6-04EC-2423-9D9D1782613D}"/>
              </a:ext>
            </a:extLst>
          </p:cNvPr>
          <p:cNvSpPr/>
          <p:nvPr/>
        </p:nvSpPr>
        <p:spPr>
          <a:xfrm>
            <a:off x="8613423" y="1919112"/>
            <a:ext cx="2314222" cy="697089"/>
          </a:xfrm>
          <a:prstGeom prst="wedgeRoundRectCallout">
            <a:avLst>
              <a:gd name="adj1" fmla="val -45120"/>
              <a:gd name="adj2" fmla="val 1008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화신정공 로고 확인</a:t>
            </a:r>
          </a:p>
        </p:txBody>
      </p:sp>
      <p:sp>
        <p:nvSpPr>
          <p:cNvPr id="9" name="검토추가_12_0">
            <a:extLst>
              <a:ext uri="{FF2B5EF4-FFF2-40B4-BE49-F238E27FC236}">
                <a16:creationId xmlns:a16="http://schemas.microsoft.com/office/drawing/2014/main" id="{29465E8B-F1BF-49DE-8C52-883177034260}"/>
              </a:ext>
            </a:extLst>
          </p:cNvPr>
          <p:cNvSpPr>
            <a:spLocks noGrp="1"/>
          </p:cNvSpPr>
          <p:nvPr/>
        </p:nvSpPr>
        <p:spPr>
          <a:xfrm>
            <a:off x="695325" y="6200775"/>
            <a:ext cx="65722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정공용 로고·시그니처·색상 확인: 42p</a:t>
            </a:r>
          </a:p>
        </p:txBody>
      </p:sp>
    </p:spTree>
    <p:extLst>
      <p:ext uri="{BB962C8B-B14F-4D97-AF65-F5344CB8AC3E}">
        <p14:creationId xmlns:p14="http://schemas.microsoft.com/office/powerpoint/2010/main" val="89750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수상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인증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http://hsp.hwashin.co.kr/kr/group/precision_certificate.do?fcode=2</a:t>
            </a:r>
          </a:p>
          <a:p>
            <a:endParaRPr lang="en-US" altLang="ko-KR" sz="1000" dirty="0"/>
          </a:p>
          <a:p>
            <a:r>
              <a:rPr lang="en-US" altLang="ko-KR" sz="1000" dirty="0"/>
              <a:t>&lt;</a:t>
            </a:r>
            <a:r>
              <a:rPr lang="ko-KR" altLang="en-US" sz="1000" dirty="0" err="1"/>
              <a:t>에스엘</a:t>
            </a:r>
            <a:r>
              <a:rPr lang="ko-KR" altLang="en-US" sz="1000" dirty="0"/>
              <a:t> 어워드</a:t>
            </a:r>
            <a:r>
              <a:rPr lang="en-US" altLang="ko-KR" sz="1000" dirty="0"/>
              <a:t>&gt;</a:t>
            </a:r>
          </a:p>
          <a:p>
            <a:r>
              <a:rPr lang="en-US" altLang="ko-KR" sz="1000" dirty="0"/>
              <a:t>https://slworld.com/bbs/board.php?bo_table=pr_award</a:t>
            </a:r>
            <a:endParaRPr lang="ko-KR" altLang="en-US" sz="1000" dirty="0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F051157-3035-D140-93A5-1697D0100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17683"/>
              </p:ext>
            </p:extLst>
          </p:nvPr>
        </p:nvGraphicFramePr>
        <p:xfrm>
          <a:off x="1567307" y="1441466"/>
          <a:ext cx="3251200" cy="330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수상실적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704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인증현황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F7D5FC11-5CA7-A04B-2657-438BAF532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922" y="2049137"/>
            <a:ext cx="5860640" cy="322335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1E42606-0076-504C-0A85-08F85FEC7B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674" y="5446979"/>
            <a:ext cx="2228850" cy="65722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DE8D92D2-5F03-89B2-D7D7-BFD9DBCB8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5494" y="2607733"/>
            <a:ext cx="6476543" cy="3230032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745FDE2C-E78F-8443-B5EB-2FEBFF7C831E}"/>
              </a:ext>
            </a:extLst>
          </p:cNvPr>
          <p:cNvSpPr/>
          <p:nvPr/>
        </p:nvSpPr>
        <p:spPr>
          <a:xfrm>
            <a:off x="9008534" y="2551288"/>
            <a:ext cx="2314222" cy="1035757"/>
          </a:xfrm>
          <a:prstGeom prst="wedgeRoundRectCallout">
            <a:avLst>
              <a:gd name="adj1" fmla="val -57803"/>
              <a:gd name="adj2" fmla="val 8228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b="1" u="sng" dirty="0"/>
              <a:t>화신정공 수상실적</a:t>
            </a:r>
            <a:endParaRPr lang="en-US" altLang="ko-KR" b="1" u="sng" dirty="0"/>
          </a:p>
          <a:p>
            <a:pPr algn="ctr"/>
            <a:r>
              <a:rPr lang="ko-KR" altLang="en-US" dirty="0"/>
              <a:t>최신자료</a:t>
            </a:r>
            <a:endParaRPr lang="en-US" altLang="ko-KR" dirty="0"/>
          </a:p>
          <a:p>
            <a:pPr algn="ctr"/>
            <a:r>
              <a:rPr lang="ko-KR" altLang="en-US" dirty="0"/>
              <a:t>사진자료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2CD5E1A-5419-D145-3892-3215E07D28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009DCE5-666F-D84C-A776-BACDEBBACE49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7" name="검토추가_13_0">
            <a:extLst>
              <a:ext uri="{FF2B5EF4-FFF2-40B4-BE49-F238E27FC236}">
                <a16:creationId xmlns:a16="http://schemas.microsoft.com/office/drawing/2014/main" id="{2B071D58-0AAD-4674-ABFA-CA362B16C20B}"/>
              </a:ext>
            </a:extLst>
          </p:cNvPr>
          <p:cNvSpPr>
            <a:spLocks noGrp="1"/>
          </p:cNvSpPr>
          <p:nvPr/>
        </p:nvSpPr>
        <p:spPr>
          <a:xfrm>
            <a:off x="9610725" y="3891845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수상명·기관·수상일·사진·본문·첨부를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등록합니다. 최신순 목록과 상세 보기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연결합니다.</a:t>
            </a:r>
          </a:p>
        </p:txBody>
      </p:sp>
      <p:sp>
        <p:nvSpPr>
          <p:cNvPr id="18" name="검토추가_13_1">
            <a:extLst>
              <a:ext uri="{FF2B5EF4-FFF2-40B4-BE49-F238E27FC236}">
                <a16:creationId xmlns:a16="http://schemas.microsoft.com/office/drawing/2014/main" id="{E282665A-B381-4951-A0C4-B41459F0FF01}"/>
              </a:ext>
            </a:extLst>
          </p:cNvPr>
          <p:cNvSpPr>
            <a:spLocks noGrp="1"/>
          </p:cNvSpPr>
          <p:nvPr/>
        </p:nvSpPr>
        <p:spPr>
          <a:xfrm>
            <a:off x="9610725" y="4806245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공식 수상내역은 2013년까지입니다.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최신 실적과 사진을 요청합니다. SL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진·상장은 참고자료입니다. 2013년 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재해 5배수의 06월/08월 표기를 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</p:spTree>
    <p:extLst>
      <p:ext uri="{BB962C8B-B14F-4D97-AF65-F5344CB8AC3E}">
        <p14:creationId xmlns:p14="http://schemas.microsoft.com/office/powerpoint/2010/main" val="4038717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https://www.hwashinprec.co.kr/kr/product/product_quality.do</a:t>
            </a:r>
          </a:p>
          <a:p>
            <a:endParaRPr lang="en-US" altLang="ko-KR" sz="1000" dirty="0"/>
          </a:p>
          <a:p>
            <a:r>
              <a:rPr lang="en-US" altLang="ko-KR" sz="1000" b="1" dirty="0">
                <a:solidFill>
                  <a:srgbClr val="0000FF"/>
                </a:solidFill>
              </a:rPr>
              <a:t>&lt;</a:t>
            </a:r>
            <a:r>
              <a:rPr lang="ko-KR" altLang="en-US" sz="1000" b="1" dirty="0">
                <a:solidFill>
                  <a:srgbClr val="0000FF"/>
                </a:solidFill>
              </a:rPr>
              <a:t>개발지침</a:t>
            </a:r>
            <a:r>
              <a:rPr lang="en-US" altLang="ko-KR" sz="1000" b="1" dirty="0">
                <a:solidFill>
                  <a:srgbClr val="0000FF"/>
                </a:solidFill>
              </a:rPr>
              <a:t>&gt;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0000FF"/>
                </a:solidFill>
              </a:rPr>
              <a:t>관리자 모드</a:t>
            </a:r>
            <a:r>
              <a:rPr lang="en-US" altLang="ko-KR" sz="1000" dirty="0">
                <a:solidFill>
                  <a:srgbClr val="0000FF"/>
                </a:solidFill>
              </a:rPr>
              <a:t>:</a:t>
            </a:r>
            <a:r>
              <a:rPr lang="ko-KR" altLang="en-US" sz="1000" dirty="0">
                <a:solidFill>
                  <a:srgbClr val="0000FF"/>
                </a:solidFill>
              </a:rPr>
              <a:t> 수정</a:t>
            </a:r>
            <a:r>
              <a:rPr lang="en-US" altLang="ko-KR" sz="1000" dirty="0">
                <a:solidFill>
                  <a:srgbClr val="0000FF"/>
                </a:solidFill>
              </a:rPr>
              <a:t>/</a:t>
            </a:r>
            <a:r>
              <a:rPr lang="ko-KR" altLang="en-US" sz="1000" dirty="0">
                <a:solidFill>
                  <a:srgbClr val="0000FF"/>
                </a:solidFill>
              </a:rPr>
              <a:t>삭제</a:t>
            </a:r>
            <a:endParaRPr lang="en-US" altLang="ko-KR" sz="1000" dirty="0">
              <a:solidFill>
                <a:srgbClr val="0000FF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rgbClr val="0000FF"/>
              </a:solidFill>
            </a:endParaRPr>
          </a:p>
          <a:p>
            <a:endParaRPr lang="en-US" altLang="ko-KR" sz="1000" dirty="0"/>
          </a:p>
          <a:p>
            <a:r>
              <a:rPr lang="ko-KR" altLang="en-US" sz="1000" b="1" u="sng" dirty="0"/>
              <a:t>인증현황</a:t>
            </a:r>
            <a:endParaRPr lang="en-US" altLang="ko-KR" sz="1000" b="1" u="sng" dirty="0"/>
          </a:p>
          <a:p>
            <a:pPr marL="228600" indent="-228600">
              <a:buAutoNum type="arabicPeriod"/>
            </a:pPr>
            <a:r>
              <a:rPr lang="ko-KR" altLang="en-US" sz="1000" dirty="0"/>
              <a:t>품질인증</a:t>
            </a:r>
            <a:endParaRPr lang="en-US" altLang="ko-KR" sz="1000" dirty="0"/>
          </a:p>
          <a:p>
            <a:pPr marL="228600" indent="-228600">
              <a:buAutoNum type="arabicPeriod"/>
            </a:pPr>
            <a:r>
              <a:rPr lang="ko-KR" altLang="en-US" sz="1000" dirty="0"/>
              <a:t>환경인증</a:t>
            </a:r>
            <a:endParaRPr lang="en-US" altLang="ko-KR" sz="1000" dirty="0"/>
          </a:p>
          <a:p>
            <a:pPr marL="228600" indent="-228600">
              <a:buAutoNum type="arabicPeriod"/>
            </a:pPr>
            <a:r>
              <a:rPr lang="ko-KR" altLang="en-US" sz="1000" dirty="0"/>
              <a:t>안전</a:t>
            </a:r>
            <a:r>
              <a:rPr lang="en-US" altLang="ko-KR" sz="1000" dirty="0"/>
              <a:t>·</a:t>
            </a:r>
            <a:r>
              <a:rPr lang="ko-KR" altLang="en-US" sz="1000" dirty="0"/>
              <a:t>보건 인증</a:t>
            </a:r>
          </a:p>
          <a:p>
            <a:pPr marL="228600" indent="-228600">
              <a:buAutoNum type="arabicPeriod"/>
            </a:pPr>
            <a:r>
              <a:rPr lang="ko-KR" altLang="en-US" sz="1000" dirty="0"/>
              <a:t>기타 경영시스템 인증</a:t>
            </a:r>
            <a:endParaRPr lang="en-US" altLang="ko-KR" sz="1000" dirty="0"/>
          </a:p>
          <a:p>
            <a:pPr marL="228600" indent="-228600">
              <a:buAutoNum type="arabicPeriod"/>
            </a:pPr>
            <a:endParaRPr lang="en-US" altLang="ko-KR" sz="1000" dirty="0"/>
          </a:p>
          <a:p>
            <a:endParaRPr lang="en-US" altLang="ko-KR" sz="1000" dirty="0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수상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인증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F051157-3035-D140-93A5-1697D0100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573805"/>
              </p:ext>
            </p:extLst>
          </p:nvPr>
        </p:nvGraphicFramePr>
        <p:xfrm>
          <a:off x="1567307" y="1441466"/>
          <a:ext cx="3251200" cy="330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457557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86482873"/>
                    </a:ext>
                  </a:extLst>
                </a:gridCol>
              </a:tblGrid>
              <a:tr h="3302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수상실적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i="0" kern="12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인증현황</a:t>
                      </a:r>
                      <a:endParaRPr lang="ko-KR" altLang="en-US" sz="9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7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398637"/>
                  </a:ext>
                </a:extLst>
              </a:tr>
            </a:tbl>
          </a:graphicData>
        </a:graphic>
      </p:graphicFrame>
      <p:pic>
        <p:nvPicPr>
          <p:cNvPr id="15" name="그림 14">
            <a:extLst>
              <a:ext uri="{FF2B5EF4-FFF2-40B4-BE49-F238E27FC236}">
                <a16:creationId xmlns:a16="http://schemas.microsoft.com/office/drawing/2014/main" id="{AA0D3F16-815B-5996-2956-7A940AC69E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835"/>
          <a:stretch/>
        </p:blipFill>
        <p:spPr>
          <a:xfrm>
            <a:off x="1025970" y="1875081"/>
            <a:ext cx="5539596" cy="4062876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AB972DE8-2651-40F8-525E-6574ECE27BDE}"/>
              </a:ext>
            </a:extLst>
          </p:cNvPr>
          <p:cNvSpPr/>
          <p:nvPr/>
        </p:nvSpPr>
        <p:spPr>
          <a:xfrm>
            <a:off x="9008534" y="2551288"/>
            <a:ext cx="2314222" cy="1035757"/>
          </a:xfrm>
          <a:prstGeom prst="wedgeRoundRectCallout">
            <a:avLst>
              <a:gd name="adj1" fmla="val -57803"/>
              <a:gd name="adj2" fmla="val 8228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b="1" u="sng" dirty="0"/>
              <a:t>화신정공 인증현황</a:t>
            </a:r>
            <a:endParaRPr lang="en-US" altLang="ko-KR" b="1" u="sng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C63F384-65E0-A0BF-E631-AA953D1B9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9F944C-A66C-EB8C-D46F-74D6B47B82B9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6" name="검토추가_14_0">
            <a:extLst>
              <a:ext uri="{FF2B5EF4-FFF2-40B4-BE49-F238E27FC236}">
                <a16:creationId xmlns:a16="http://schemas.microsoft.com/office/drawing/2014/main" id="{0017E816-D471-4B59-A730-4E43E92948B4}"/>
              </a:ext>
            </a:extLst>
          </p:cNvPr>
          <p:cNvSpPr>
            <a:spLocks noGrp="1"/>
          </p:cNvSpPr>
          <p:nvPr/>
        </p:nvSpPr>
        <p:spPr>
          <a:xfrm>
            <a:off x="9610725" y="3891845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인증명·기관·대상 법인/사업장·최초 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득일·유효기간·원본 파일을 관리합니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 확대와 다운로드를 구분합니다.</a:t>
            </a:r>
          </a:p>
        </p:txBody>
      </p:sp>
      <p:sp>
        <p:nvSpPr>
          <p:cNvPr id="17" name="검토추가_14_1">
            <a:extLst>
              <a:ext uri="{FF2B5EF4-FFF2-40B4-BE49-F238E27FC236}">
                <a16:creationId xmlns:a16="http://schemas.microsoft.com/office/drawing/2014/main" id="{D08F958E-1A26-4051-8655-4C9B7574E09D}"/>
              </a:ext>
            </a:extLst>
          </p:cNvPr>
          <p:cNvSpPr>
            <a:spLocks noGrp="1"/>
          </p:cNvSpPr>
          <p:nvPr/>
        </p:nvSpPr>
        <p:spPr>
          <a:xfrm>
            <a:off x="9610725" y="4806245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수정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이미지의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인증을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인증으로</a:t>
            </a:r>
            <a:endParaRPr sz="1000" b="0" dirty="0">
              <a:solidFill>
                <a:srgbClr val="FF0000"/>
              </a:solidFill>
              <a:latin typeface="맑은 고딕"/>
              <a:ea typeface="맑은 고딕"/>
              <a:cs typeface="맑은 고딕"/>
            </a:endParaRP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게시하지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않습니다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현행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인증서와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거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이력을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 </a:t>
            </a:r>
            <a:r>
              <a:rPr sz="1000" b="0" dirty="0" err="1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구분합니다</a:t>
            </a:r>
            <a:r>
              <a:rPr sz="1000" b="0" dirty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0623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endParaRPr lang="en-US" altLang="ko-KR" sz="1000" dirty="0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오시는 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C63F384-65E0-A0BF-E631-AA953D1B9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9F944C-A66C-EB8C-D46F-74D6B47B82B9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E4A2B2E-E37D-26A3-61BF-5F7B16CFE7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1616481"/>
            <a:ext cx="6226509" cy="502649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D7D959F-FFBD-A2D2-D832-26F1CDF13E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106" y="2462390"/>
            <a:ext cx="5095875" cy="2971800"/>
          </a:xfrm>
          <a:prstGeom prst="rect">
            <a:avLst/>
          </a:prstGeom>
        </p:spPr>
      </p:pic>
      <p:sp>
        <p:nvSpPr>
          <p:cNvPr id="14" name="검토추가_15_0">
            <a:extLst>
              <a:ext uri="{FF2B5EF4-FFF2-40B4-BE49-F238E27FC236}">
                <a16:creationId xmlns:a16="http://schemas.microsoft.com/office/drawing/2014/main" id="{98E7ACE5-745C-45CB-888B-79D74A88D866}"/>
              </a:ext>
            </a:extLst>
          </p:cNvPr>
          <p:cNvSpPr>
            <a:spLocks noGrp="1"/>
          </p:cNvSpPr>
          <p:nvPr/>
        </p:nvSpPr>
        <p:spPr>
          <a:xfrm>
            <a:off x="9610725" y="1628775"/>
            <a:ext cx="2371725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회사정보·지도 대조: 41p</a:t>
            </a:r>
          </a:p>
        </p:txBody>
      </p:sp>
      <p:sp>
        <p:nvSpPr>
          <p:cNvPr id="15" name="검토추가_15_1">
            <a:extLst>
              <a:ext uri="{FF2B5EF4-FFF2-40B4-BE49-F238E27FC236}">
                <a16:creationId xmlns:a16="http://schemas.microsoft.com/office/drawing/2014/main" id="{34BA36F8-88FE-41BC-BEEB-827F41435686}"/>
              </a:ext>
            </a:extLst>
          </p:cNvPr>
          <p:cNvSpPr>
            <a:spLocks noGrp="1"/>
          </p:cNvSpPr>
          <p:nvPr/>
        </p:nvSpPr>
        <p:spPr>
          <a:xfrm>
            <a:off x="9610725" y="5657850"/>
            <a:ext cx="2371725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주소·좌표 확인: 41p</a:t>
            </a:r>
          </a:p>
        </p:txBody>
      </p:sp>
    </p:spTree>
    <p:extLst>
      <p:ext uri="{BB962C8B-B14F-4D97-AF65-F5344CB8AC3E}">
        <p14:creationId xmlns:p14="http://schemas.microsoft.com/office/powerpoint/2010/main" val="3819210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ko-KR" altLang="en-US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</a:t>
            </a:r>
            <a:endParaRPr lang="en-US" sz="1000" dirty="0">
              <a:solidFill>
                <a:srgbClr val="005B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081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technology</a:t>
            </a: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제품소개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8F0A5-F94E-F6BF-5997-76723844F26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https://www.hwashinprec.co.kr/kr/product/product_chassis.do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2F46FF-2667-C56A-1AAB-82CAF0DDBB62}"/>
              </a:ext>
            </a:extLst>
          </p:cNvPr>
          <p:cNvSpPr txBox="1"/>
          <p:nvPr/>
        </p:nvSpPr>
        <p:spPr>
          <a:xfrm>
            <a:off x="954593" y="974690"/>
            <a:ext cx="1286189" cy="230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900" b="1">
                <a:solidFill>
                  <a:schemeClr val="bg1"/>
                </a:solidFill>
              </a:rPr>
              <a:t>기술혁신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4DFDE-57FE-74B3-4B31-EEE56DF6CCC4}"/>
              </a:ext>
            </a:extLst>
          </p:cNvPr>
          <p:cNvSpPr txBox="1"/>
          <p:nvPr/>
        </p:nvSpPr>
        <p:spPr>
          <a:xfrm>
            <a:off x="705958" y="1530555"/>
            <a:ext cx="8168463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400" b="1" i="0" dirty="0">
                <a:effectLst/>
                <a:highlight>
                  <a:srgbClr val="FFFFFF"/>
                </a:highlight>
                <a:latin typeface="+mn-ea"/>
              </a:rPr>
              <a:t>정밀한 기술로 완성하는 자동차의 기본</a:t>
            </a:r>
          </a:p>
          <a:p>
            <a:pPr algn="l" latinLnBrk="0"/>
            <a:r>
              <a:rPr lang="ko-KR" altLang="en-US" sz="1200" i="0" dirty="0">
                <a:effectLst/>
                <a:highlight>
                  <a:srgbClr val="FFFFFF"/>
                </a:highlight>
                <a:latin typeface="+mn-ea"/>
              </a:rPr>
              <a:t>화신정공은 자동차의 안전과 주행 성능을 뒷받침하는 부품을 생산합니다</a:t>
            </a:r>
            <a:r>
              <a:rPr lang="en-US" altLang="ko-KR" sz="120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200" i="0" dirty="0">
                <a:effectLst/>
                <a:highlight>
                  <a:srgbClr val="FFFFFF"/>
                </a:highlight>
                <a:latin typeface="+mn-ea"/>
              </a:rPr>
              <a:t>정밀한 가공 기술과 철저한 품질관리로 고객이 신뢰할 수 있는 제품을 제공합니다</a:t>
            </a:r>
            <a:r>
              <a:rPr lang="en-US" altLang="ko-KR" sz="120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973ED-8768-7724-5FE7-234FD34692D6}"/>
              </a:ext>
            </a:extLst>
          </p:cNvPr>
          <p:cNvSpPr txBox="1"/>
          <p:nvPr/>
        </p:nvSpPr>
        <p:spPr>
          <a:xfrm>
            <a:off x="9606224" y="1992981"/>
            <a:ext cx="2469382" cy="567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u="sng" dirty="0">
                <a:solidFill>
                  <a:srgbClr val="C00000"/>
                </a:solidFill>
              </a:rPr>
              <a:t>제품등록</a:t>
            </a:r>
            <a:endParaRPr lang="en-US" altLang="ko-KR" sz="1100" b="1" u="sng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b="1" dirty="0">
                <a:solidFill>
                  <a:srgbClr val="C00000"/>
                </a:solidFill>
              </a:rPr>
              <a:t>1. </a:t>
            </a:r>
            <a:r>
              <a:rPr lang="ko-KR" altLang="en-US" sz="1100" b="1" dirty="0">
                <a:solidFill>
                  <a:srgbClr val="C00000"/>
                </a:solidFill>
              </a:rPr>
              <a:t>총 </a:t>
            </a:r>
            <a:r>
              <a:rPr lang="en-US" altLang="ko-KR" sz="1100" b="1" dirty="0">
                <a:solidFill>
                  <a:srgbClr val="C00000"/>
                </a:solidFill>
              </a:rPr>
              <a:t>7</a:t>
            </a:r>
            <a:r>
              <a:rPr lang="ko-KR" altLang="en-US" sz="1100" b="1" dirty="0">
                <a:solidFill>
                  <a:srgbClr val="C00000"/>
                </a:solidFill>
              </a:rPr>
              <a:t>종</a:t>
            </a:r>
            <a:r>
              <a:rPr lang="en-US" altLang="ko-KR" sz="1100" b="1" dirty="0">
                <a:solidFill>
                  <a:srgbClr val="C00000"/>
                </a:solidFill>
              </a:rPr>
              <a:t>?</a:t>
            </a:r>
            <a:endParaRPr lang="ko-KR" altLang="en-US" sz="1100" dirty="0">
              <a:solidFill>
                <a:srgbClr val="C00000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5104EE6-7AAA-3E15-9E6A-2459E7447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0679F2A-5E51-2FAE-0CF0-345FFDE2C169}"/>
              </a:ext>
            </a:extLst>
          </p:cNvPr>
          <p:cNvSpPr txBox="1"/>
          <p:nvPr/>
        </p:nvSpPr>
        <p:spPr>
          <a:xfrm>
            <a:off x="695325" y="936977"/>
            <a:ext cx="216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TECHNOLOGY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7580598C-13DF-B966-F47D-11437AE0D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477" y="2228850"/>
            <a:ext cx="6958190" cy="4357835"/>
          </a:xfrm>
          <a:prstGeom prst="rect">
            <a:avLst/>
          </a:prstGeom>
        </p:spPr>
      </p:pic>
      <p:sp>
        <p:nvSpPr>
          <p:cNvPr id="16" name="검토추가_17_0">
            <a:extLst>
              <a:ext uri="{FF2B5EF4-FFF2-40B4-BE49-F238E27FC236}">
                <a16:creationId xmlns:a16="http://schemas.microsoft.com/office/drawing/2014/main" id="{A7E5C498-2C40-4E5F-80C2-A477B70987B1}"/>
              </a:ext>
            </a:extLst>
          </p:cNvPr>
          <p:cNvSpPr>
            <a:spLocks noGrp="1"/>
          </p:cNvSpPr>
          <p:nvPr/>
        </p:nvSpPr>
        <p:spPr>
          <a:xfrm>
            <a:off x="9610725" y="2674744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17~18p 제품 이미지와 순서를 유지합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제품명·유형·기능·적용부위·대표이미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지·상세설명·공개 여부를 등록합니다.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선택 시 같은 제품의 상세로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17" name="검토추가_17_1">
            <a:extLst>
              <a:ext uri="{FF2B5EF4-FFF2-40B4-BE49-F238E27FC236}">
                <a16:creationId xmlns:a16="http://schemas.microsoft.com/office/drawing/2014/main" id="{FC2F933E-9372-4F99-85DD-D90DA45E042E}"/>
              </a:ext>
            </a:extLst>
          </p:cNvPr>
          <p:cNvSpPr>
            <a:spLocks noGrp="1"/>
          </p:cNvSpPr>
          <p:nvPr/>
        </p:nvSpPr>
        <p:spPr>
          <a:xfrm>
            <a:off x="9610725" y="4160644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4p의 자동차 부품(3)과 17p 총 7종?의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분류 기준을 확인합니다. 18p에는 7개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제품 이미지가 있습니다.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메인의 Chassis·Body·Eco Car와 정공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의 샤시·보수용·정밀가공 품목을 대조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 상세 기준은 43p입니다.</a:t>
            </a:r>
          </a:p>
        </p:txBody>
      </p:sp>
    </p:spTree>
    <p:extLst>
      <p:ext uri="{BB962C8B-B14F-4D97-AF65-F5344CB8AC3E}">
        <p14:creationId xmlns:p14="http://schemas.microsoft.com/office/powerpoint/2010/main" val="3665825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6686D81-BE10-E19A-2EE1-E4FADA89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CA70FFD5-F2CF-96F2-E037-F7F8D17338D2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604D2C7-5CBA-A74F-6A2A-838FC490F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029" y="931156"/>
            <a:ext cx="6696075" cy="185737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1F74312A-9C6A-435B-4444-8FA6F8438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6336" y="3180467"/>
            <a:ext cx="6000750" cy="2009775"/>
          </a:xfrm>
          <a:prstGeom prst="rect">
            <a:avLst/>
          </a:prstGeom>
        </p:spPr>
      </p:pic>
      <p:sp>
        <p:nvSpPr>
          <p:cNvPr id="17" name="검토추가_18_0">
            <a:extLst>
              <a:ext uri="{FF2B5EF4-FFF2-40B4-BE49-F238E27FC236}">
                <a16:creationId xmlns:a16="http://schemas.microsoft.com/office/drawing/2014/main" id="{C11CF96E-58CE-4666-8C09-83B42BB121D0}"/>
              </a:ext>
            </a:extLst>
          </p:cNvPr>
          <p:cNvSpPr>
            <a:spLocks noGrp="1"/>
          </p:cNvSpPr>
          <p:nvPr/>
        </p:nvSpPr>
        <p:spPr>
          <a:xfrm>
            <a:off x="695325" y="6124575"/>
            <a:ext cx="65722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제품 7품목·분류 대조 및 상세 기능: 43p</a:t>
            </a:r>
          </a:p>
        </p:txBody>
      </p:sp>
    </p:spTree>
    <p:extLst>
      <p:ext uri="{BB962C8B-B14F-4D97-AF65-F5344CB8AC3E}">
        <p14:creationId xmlns:p14="http://schemas.microsoft.com/office/powerpoint/2010/main" val="1585263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 Sustainability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</a:t>
            </a:r>
            <a:endParaRPr lang="en-US" sz="1000" dirty="0">
              <a:solidFill>
                <a:srgbClr val="005B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76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</a:t>
            </a: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</a:t>
            </a:r>
            <a:endParaRPr lang="en-US" altLang="ko-KR" sz="3200" dirty="0"/>
          </a:p>
          <a:p>
            <a:pPr marL="0" indent="0">
              <a:buNone/>
            </a:pP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</a:t>
            </a:r>
            <a:r>
              <a:rPr lang="en-US" altLang="ko-KR" sz="3200" b="1" dirty="0" err="1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구조표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Information Architecture Plan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909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Company</a:t>
            </a:r>
            <a:endParaRPr lang="en-US" sz="750" dirty="0"/>
          </a:p>
        </p:txBody>
      </p:sp>
      <p:sp>
        <p:nvSpPr>
          <p:cNvPr id="10" name="Text 8"/>
          <p:cNvSpPr/>
          <p:nvPr/>
        </p:nvSpPr>
        <p:spPr>
          <a:xfrm>
            <a:off x="9052560" y="107899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Business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10195560" y="107899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Technology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7909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9052560" y="190195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IR</a:t>
            </a:r>
            <a:endParaRPr lang="en-US" sz="750" dirty="0"/>
          </a:p>
        </p:txBody>
      </p:sp>
      <p:sp>
        <p:nvSpPr>
          <p:cNvPr id="14" name="Text 12"/>
          <p:cNvSpPr/>
          <p:nvPr/>
        </p:nvSpPr>
        <p:spPr>
          <a:xfrm>
            <a:off x="10195560" y="1901952"/>
            <a:ext cx="9144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005BAC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</a:t>
            </a:r>
            <a:endParaRPr lang="en-US" sz="750" dirty="0"/>
          </a:p>
        </p:txBody>
      </p:sp>
      <p:sp>
        <p:nvSpPr>
          <p:cNvPr id="15" name="Text 13"/>
          <p:cNvSpPr/>
          <p:nvPr/>
        </p:nvSpPr>
        <p:spPr>
          <a:xfrm>
            <a:off x="7909560" y="2724912"/>
            <a:ext cx="9144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0B1F3A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Career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7934141" y="1641987"/>
            <a:ext cx="173736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7" name="Shape 15"/>
          <p:cNvSpPr/>
          <p:nvPr/>
        </p:nvSpPr>
        <p:spPr>
          <a:xfrm>
            <a:off x="7928241" y="2474780"/>
            <a:ext cx="1325880" cy="0"/>
          </a:xfrm>
          <a:prstGeom prst="line">
            <a:avLst/>
          </a:prstGeom>
          <a:noFill/>
          <a:ln w="12700">
            <a:solidFill>
              <a:srgbClr val="A7A7A7"/>
            </a:solidFill>
            <a:prstDash val="solid"/>
            <a:tailEnd type="triangle"/>
          </a:ln>
        </p:spPr>
      </p:sp>
      <p:sp>
        <p:nvSpPr>
          <p:cNvPr id="18" name="Text 16"/>
          <p:cNvSpPr/>
          <p:nvPr/>
        </p:nvSpPr>
        <p:spPr>
          <a:xfrm>
            <a:off x="7406640" y="5166360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Brand Website</a:t>
            </a:r>
            <a:endParaRPr lang="en-US" sz="1600" dirty="0"/>
          </a:p>
          <a:p>
            <a:pPr marL="0" indent="0" algn="r">
              <a:buNone/>
            </a:pPr>
            <a:r>
              <a:rPr lang="en-US" sz="16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IA Framework</a:t>
            </a:r>
            <a:endParaRPr lang="en-US" sz="1600" dirty="0"/>
          </a:p>
        </p:txBody>
      </p:sp>
      <p:sp>
        <p:nvSpPr>
          <p:cNvPr id="22" name="Text 31">
            <a:extLst>
              <a:ext uri="{FF2B5EF4-FFF2-40B4-BE49-F238E27FC236}">
                <a16:creationId xmlns:a16="http://schemas.microsoft.com/office/drawing/2014/main" id="{0D79B0DF-4123-D078-E4BF-2DE34A06B370}"/>
              </a:ext>
            </a:extLst>
          </p:cNvPr>
          <p:cNvSpPr/>
          <p:nvPr/>
        </p:nvSpPr>
        <p:spPr>
          <a:xfrm>
            <a:off x="719230" y="6537960"/>
            <a:ext cx="4937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75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</a:t>
            </a:r>
            <a:r>
              <a:rPr lang="en-US" sz="75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홈페이지 리뉴얼 IA 구조표</a:t>
            </a:r>
            <a:endParaRPr lang="en-US" sz="75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</a:t>
            </a:r>
            <a:endParaRPr lang="en-US" sz="1000" dirty="0">
              <a:solidFill>
                <a:srgbClr val="005BAC"/>
              </a:solidFill>
            </a:endParaRPr>
          </a:p>
        </p:txBody>
      </p:sp>
      <p:sp>
        <p:nvSpPr>
          <p:cNvPr id="25" name="검토추가_2_0">
            <a:extLst>
              <a:ext uri="{FF2B5EF4-FFF2-40B4-BE49-F238E27FC236}">
                <a16:creationId xmlns:a16="http://schemas.microsoft.com/office/drawing/2014/main" id="{4D0517A6-2A78-40EE-8390-47F21CE14AC0}"/>
              </a:ext>
            </a:extLst>
          </p:cNvPr>
          <p:cNvSpPr>
            <a:spLocks noGrp="1"/>
          </p:cNvSpPr>
          <p:nvPr/>
        </p:nvSpPr>
        <p:spPr>
          <a:xfrm>
            <a:off x="695325" y="5048250"/>
            <a:ext cx="3810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분류 정합성 확인: 38p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ESG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전략 및 방침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 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https://www.hwashin.co.kr/kr/esg/esg_esg.do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78A56F-DA6E-F2A4-0F7B-6F3EFB4B8227}"/>
              </a:ext>
            </a:extLst>
          </p:cNvPr>
          <p:cNvSpPr txBox="1"/>
          <p:nvPr/>
        </p:nvSpPr>
        <p:spPr>
          <a:xfrm>
            <a:off x="695325" y="16486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EXON Lv2 Gothic"/>
              </a:rPr>
              <a:t>지속가능경영 전략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A1C7B5-ECE3-9325-EB75-837AA2C7E78F}"/>
              </a:ext>
            </a:extLst>
          </p:cNvPr>
          <p:cNvSpPr txBox="1"/>
          <p:nvPr/>
        </p:nvSpPr>
        <p:spPr>
          <a:xfrm>
            <a:off x="695325" y="1969821"/>
            <a:ext cx="84486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/>
              <a:t>화신정공은 재무적 </a:t>
            </a:r>
            <a:r>
              <a:rPr lang="ko-KR" altLang="en-US" sz="1100" dirty="0" err="1"/>
              <a:t>성과뿐만</a:t>
            </a:r>
            <a:r>
              <a:rPr lang="ko-KR" altLang="en-US" sz="1100" dirty="0"/>
              <a:t> 아니라 환경</a:t>
            </a:r>
            <a:r>
              <a:rPr lang="en-US" altLang="ko-KR" sz="1100" dirty="0"/>
              <a:t>(Environment), </a:t>
            </a:r>
            <a:r>
              <a:rPr lang="ko-KR" altLang="en-US" sz="1100" dirty="0"/>
              <a:t>사회</a:t>
            </a:r>
            <a:r>
              <a:rPr lang="en-US" altLang="ko-KR" sz="1100" dirty="0"/>
              <a:t>(Social), </a:t>
            </a:r>
            <a:r>
              <a:rPr lang="ko-KR" altLang="en-US" sz="1100" dirty="0"/>
              <a:t>지배구조</a:t>
            </a:r>
            <a:r>
              <a:rPr lang="en-US" altLang="ko-KR" sz="1100" dirty="0"/>
              <a:t>(Governance) </a:t>
            </a:r>
            <a:r>
              <a:rPr lang="ko-KR" altLang="en-US" sz="1100" dirty="0"/>
              <a:t>등 비재무적 가치까지 균형 있게 고려하는 지속가능경영을 실천하고 있습니다</a:t>
            </a:r>
            <a:r>
              <a:rPr lang="en-US" altLang="ko-KR" sz="1100" dirty="0"/>
              <a:t>. </a:t>
            </a:r>
            <a:r>
              <a:rPr lang="ko-KR" altLang="en-US" sz="1100" b="1" u="sng" dirty="0"/>
              <a:t>지속가능경영보고서</a:t>
            </a:r>
            <a:r>
              <a:rPr lang="ko-KR" altLang="en-US" sz="1100" dirty="0"/>
              <a:t>와 </a:t>
            </a:r>
            <a:r>
              <a:rPr lang="ko-KR" altLang="en-US" sz="1100" b="1" u="sng" dirty="0"/>
              <a:t>기업지배구조보고서</a:t>
            </a:r>
            <a:r>
              <a:rPr lang="ko-KR" altLang="en-US" sz="1100" dirty="0"/>
              <a:t>를 통해 </a:t>
            </a:r>
            <a:r>
              <a:rPr lang="en-US" altLang="ko-KR" sz="1100" dirty="0"/>
              <a:t>ESG </a:t>
            </a:r>
            <a:r>
              <a:rPr lang="ko-KR" altLang="en-US" sz="1100" dirty="0"/>
              <a:t>경영 현황을 투명하게 공개하고</a:t>
            </a:r>
            <a:r>
              <a:rPr lang="en-US" altLang="ko-KR" sz="1100" dirty="0"/>
              <a:t>, </a:t>
            </a:r>
            <a:r>
              <a:rPr lang="ko-KR" altLang="en-US" sz="1100" dirty="0"/>
              <a:t>다양한 이해관계자와의 신뢰를 바탕으로 장기적인 기업가치와 사회적 책임을 함께 실현해 나가겠습니다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B24D9A-244A-1677-F0D6-F7EE6BC1A1BD}"/>
              </a:ext>
            </a:extLst>
          </p:cNvPr>
          <p:cNvSpPr txBox="1"/>
          <p:nvPr/>
        </p:nvSpPr>
        <p:spPr>
          <a:xfrm>
            <a:off x="695325" y="53324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EXON Lv2 Gothic"/>
              </a:rPr>
              <a:t>지속가능경영 필요성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B86236-038A-4EBF-AC38-70CD7D0DB3DD}"/>
              </a:ext>
            </a:extLst>
          </p:cNvPr>
          <p:cNvSpPr txBox="1"/>
          <p:nvPr/>
        </p:nvSpPr>
        <p:spPr>
          <a:xfrm>
            <a:off x="695325" y="5653696"/>
            <a:ext cx="8448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b="1" dirty="0"/>
              <a:t>SUSTAINABLE STRATEGY</a:t>
            </a:r>
            <a:br>
              <a:rPr lang="ko-KR" altLang="en-US" sz="1100" dirty="0"/>
            </a:br>
            <a:r>
              <a:rPr lang="ko-KR" altLang="en-US" sz="1100" dirty="0"/>
              <a:t>재무적 성과와 </a:t>
            </a:r>
            <a:r>
              <a:rPr lang="en-US" altLang="ko-KR" sz="1100" dirty="0"/>
              <a:t>ESG </a:t>
            </a:r>
            <a:r>
              <a:rPr lang="ko-KR" altLang="en-US" sz="1100" dirty="0"/>
              <a:t>가치를 균형 있게 고려하며</a:t>
            </a:r>
            <a:r>
              <a:rPr lang="en-US" altLang="ko-KR" sz="1100" dirty="0"/>
              <a:t>, </a:t>
            </a:r>
            <a:r>
              <a:rPr lang="ko-KR" altLang="en-US" sz="1100" dirty="0"/>
              <a:t>투명한 정보공개와 책임 있는 경영을 통해 지속가능한 기업가치를 만들어갑니다</a:t>
            </a:r>
            <a:r>
              <a:rPr lang="en-US" altLang="ko-KR" sz="1100" dirty="0"/>
              <a:t>.</a:t>
            </a:r>
          </a:p>
          <a:p>
            <a:endParaRPr lang="en-US" altLang="ko-KR" sz="1100" b="1" dirty="0"/>
          </a:p>
          <a:p>
            <a:r>
              <a:rPr lang="en-US" altLang="ko-KR" sz="1100" b="1" dirty="0"/>
              <a:t>WHY SUSTAINABILITY</a:t>
            </a:r>
            <a:br>
              <a:rPr lang="ko-KR" altLang="en-US" sz="1100" dirty="0"/>
            </a:br>
            <a:r>
              <a:rPr lang="ko-KR" altLang="en-US" sz="1100" dirty="0"/>
              <a:t>이해관계자의 신뢰를 바탕으로 경제적</a:t>
            </a:r>
            <a:r>
              <a:rPr lang="en-US" altLang="ko-KR" sz="1100" dirty="0"/>
              <a:t>·</a:t>
            </a:r>
            <a:r>
              <a:rPr lang="ko-KR" altLang="en-US" sz="1100" dirty="0"/>
              <a:t>사회적 가치를 함께 창출하고</a:t>
            </a:r>
            <a:r>
              <a:rPr lang="en-US" altLang="ko-KR" sz="1100" dirty="0"/>
              <a:t>, </a:t>
            </a:r>
            <a:r>
              <a:rPr lang="ko-KR" altLang="en-US" sz="1100" dirty="0"/>
              <a:t>미래의 변화와 불확실성에 대응하는 지속가능한 성장 기반을 구축합니다</a:t>
            </a:r>
            <a:r>
              <a:rPr lang="en-US" altLang="ko-KR" sz="1100" dirty="0"/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E4D028BD-BAEF-54E6-EAC5-21FDD6545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108" y="2742761"/>
            <a:ext cx="5583784" cy="2682055"/>
          </a:xfrm>
          <a:prstGeom prst="rect">
            <a:avLst/>
          </a:prstGeom>
        </p:spPr>
      </p:pic>
      <p:sp>
        <p:nvSpPr>
          <p:cNvPr id="19" name="검토추가_20_0">
            <a:extLst>
              <a:ext uri="{FF2B5EF4-FFF2-40B4-BE49-F238E27FC236}">
                <a16:creationId xmlns:a16="http://schemas.microsoft.com/office/drawing/2014/main" id="{A4D4407A-E3E2-4176-8FB2-ED5FA68AF6D0}"/>
              </a:ext>
            </a:extLst>
          </p:cNvPr>
          <p:cNvSpPr>
            <a:spLocks noGrp="1"/>
          </p:cNvSpPr>
          <p:nvPr/>
        </p:nvSpPr>
        <p:spPr>
          <a:xfrm>
            <a:off x="9610725" y="2218417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ESG 전략·방침과 환경·사회·지배구조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담당 부서·적용 법인·승인일·자료 파일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함께 관리합니다.</a:t>
            </a:r>
          </a:p>
        </p:txBody>
      </p:sp>
      <p:sp>
        <p:nvSpPr>
          <p:cNvPr id="20" name="검토추가_20_1">
            <a:extLst>
              <a:ext uri="{FF2B5EF4-FFF2-40B4-BE49-F238E27FC236}">
                <a16:creationId xmlns:a16="http://schemas.microsoft.com/office/drawing/2014/main" id="{AB1FA6A1-FACE-40D9-ACB4-9517856862C3}"/>
              </a:ext>
            </a:extLst>
          </p:cNvPr>
          <p:cNvSpPr>
            <a:spLocks noGrp="1"/>
          </p:cNvSpPr>
          <p:nvPr/>
        </p:nvSpPr>
        <p:spPr>
          <a:xfrm>
            <a:off x="9610725" y="3323317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20~35p의 HWASHIN GROUP·화신 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메인과 본문의 화신 표기는 정공 대상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여부를 확인합니다.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지속가능경영·기업지배구조 보고서의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발행 주체와 정공 적용 범위를 구분합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공통 수정 목록은 38p입니다.</a:t>
            </a:r>
          </a:p>
        </p:txBody>
      </p:sp>
      <p:sp>
        <p:nvSpPr>
          <p:cNvPr id="21" name="검토추가_20_0">
            <a:extLst>
              <a:ext uri="{FF2B5EF4-FFF2-40B4-BE49-F238E27FC236}">
                <a16:creationId xmlns:a16="http://schemas.microsoft.com/office/drawing/2014/main" id="{8D7A99A1-6463-421E-958C-08CC9A29567E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2084104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지속가능경영보고서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http://hsp.hwashin.co.kr/kr/esg/precision_esg_continue_report.do?fcode=2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5737981-B0E8-3AFA-9671-EF01072634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719" y="1832151"/>
            <a:ext cx="7486650" cy="4029075"/>
          </a:xfrm>
          <a:prstGeom prst="rect">
            <a:avLst/>
          </a:prstGeom>
        </p:spPr>
      </p:pic>
      <p:sp>
        <p:nvSpPr>
          <p:cNvPr id="11" name="검토추가_21_0">
            <a:extLst>
              <a:ext uri="{FF2B5EF4-FFF2-40B4-BE49-F238E27FC236}">
                <a16:creationId xmlns:a16="http://schemas.microsoft.com/office/drawing/2014/main" id="{C46A56FE-A23C-4F73-BFCA-845F05E4D8F6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발행연도·보고기간·발행 법인·언어·표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지·원본 PDF를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보기와 다운로드를 구분하고 최신 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료부터 표시합니다.</a:t>
            </a:r>
          </a:p>
        </p:txBody>
      </p:sp>
      <p:sp>
        <p:nvSpPr>
          <p:cNvPr id="12" name="검토추가_21_1">
            <a:extLst>
              <a:ext uri="{FF2B5EF4-FFF2-40B4-BE49-F238E27FC236}">
                <a16:creationId xmlns:a16="http://schemas.microsoft.com/office/drawing/2014/main" id="{91B320D3-1BB6-4CF1-8D3F-745D83A9FECB}"/>
              </a:ext>
            </a:extLst>
          </p:cNvPr>
          <p:cNvSpPr>
            <a:spLocks noGrp="1"/>
          </p:cNvSpPr>
          <p:nvPr/>
        </p:nvSpPr>
        <p:spPr>
          <a:xfrm>
            <a:off x="9610725" y="28616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2024·2025 표지의 실제 발행 법인을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원문으로 확인합니다. 공식 정공 경로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도 페이지 제목에 화신그룹을 표시하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므로 경로만으로 법인을 단정하지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습니다.</a:t>
            </a:r>
          </a:p>
        </p:txBody>
      </p:sp>
      <p:sp>
        <p:nvSpPr>
          <p:cNvPr id="13" name="검토추가_21_0">
            <a:extLst>
              <a:ext uri="{FF2B5EF4-FFF2-40B4-BE49-F238E27FC236}">
                <a16:creationId xmlns:a16="http://schemas.microsoft.com/office/drawing/2014/main" id="{C2CC4C65-F877-4145-ABBA-25263EDB0F7C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4255006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지속가능경영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ESG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등급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>
                <a:hlinkClick r:id="rId4"/>
              </a:rPr>
              <a:t>https://www.hwashin.co.kr/kr/esg/esg_esg.do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&lt;SL </a:t>
            </a:r>
            <a:r>
              <a:rPr lang="ko-KR" altLang="en-US" sz="1000" dirty="0" err="1"/>
              <a:t>등급표</a:t>
            </a:r>
            <a:r>
              <a:rPr lang="ko-KR" altLang="en-US" sz="1000" dirty="0"/>
              <a:t> 참고</a:t>
            </a:r>
            <a:r>
              <a:rPr lang="en-US" altLang="ko-KR" sz="1000" dirty="0"/>
              <a:t>&gt;</a:t>
            </a:r>
          </a:p>
          <a:p>
            <a:r>
              <a:rPr lang="en-US" altLang="ko-KR" sz="1000" dirty="0"/>
              <a:t>https://slworld.com/esg/esg_grade.php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18D8382-0525-26E9-35FB-C7A3EF7D4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822" y="1763438"/>
            <a:ext cx="7667625" cy="3562350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D345C626-DABA-89E9-FD1D-C5A3621F05B8}"/>
              </a:ext>
            </a:extLst>
          </p:cNvPr>
          <p:cNvSpPr/>
          <p:nvPr/>
        </p:nvSpPr>
        <p:spPr>
          <a:xfrm>
            <a:off x="4615223" y="2691804"/>
            <a:ext cx="2326105" cy="920333"/>
          </a:xfrm>
          <a:prstGeom prst="wedgeRoundRectCallout">
            <a:avLst>
              <a:gd name="adj1" fmla="val -46549"/>
              <a:gd name="adj2" fmla="val 8341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화신정공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ESG </a:t>
            </a:r>
            <a:r>
              <a:rPr lang="ko-KR" altLang="en-US" b="1" dirty="0">
                <a:solidFill>
                  <a:schemeClr val="tx1"/>
                </a:solidFill>
              </a:rPr>
              <a:t>등급 확인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검토추가_22_0">
            <a:extLst>
              <a:ext uri="{FF2B5EF4-FFF2-40B4-BE49-F238E27FC236}">
                <a16:creationId xmlns:a16="http://schemas.microsoft.com/office/drawing/2014/main" id="{A728B897-9979-43BD-96A0-4D43A6A1FC29}"/>
              </a:ext>
            </a:extLst>
          </p:cNvPr>
          <p:cNvSpPr>
            <a:spLocks noGrp="1"/>
          </p:cNvSpPr>
          <p:nvPr/>
        </p:nvSpPr>
        <p:spPr>
          <a:xfrm>
            <a:off x="9610725" y="2372305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평가기관·평가연도·기업명/코드·종합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및 E/S/G 등급·출처를 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확인된 평가연도만 게시합니다.</a:t>
            </a:r>
          </a:p>
        </p:txBody>
      </p:sp>
      <p:sp>
        <p:nvSpPr>
          <p:cNvPr id="12" name="검토추가_22_1">
            <a:extLst>
              <a:ext uri="{FF2B5EF4-FFF2-40B4-BE49-F238E27FC236}">
                <a16:creationId xmlns:a16="http://schemas.microsoft.com/office/drawing/2014/main" id="{47C465EB-A9D5-43BC-B870-C234DD75882F}"/>
              </a:ext>
            </a:extLst>
          </p:cNvPr>
          <p:cNvSpPr>
            <a:spLocks noGrp="1"/>
          </p:cNvSpPr>
          <p:nvPr/>
        </p:nvSpPr>
        <p:spPr>
          <a:xfrm>
            <a:off x="9610725" y="3286705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표는 010690 화신의 등급입니다.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화신정공 등급으로 사용할 수 없습니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정공 대상 원자료를 요청합니다.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SL 표는 표시 방식 참고용이며 등급 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치를 옮기지 않습니다.</a:t>
            </a:r>
          </a:p>
        </p:txBody>
      </p:sp>
      <p:sp>
        <p:nvSpPr>
          <p:cNvPr id="13" name="검토추가_22_0">
            <a:extLst>
              <a:ext uri="{FF2B5EF4-FFF2-40B4-BE49-F238E27FC236}">
                <a16:creationId xmlns:a16="http://schemas.microsoft.com/office/drawing/2014/main" id="{69FD45FC-2EF3-4294-A367-B557F3645739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38442560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환경경영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9C424D3-66EA-8411-9DC9-466FE24C4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249213"/>
            <a:ext cx="4913078" cy="13876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3628382"/>
            <a:ext cx="84503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당사는 자동차용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Chassis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및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Body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를 생산하는 자동차 부품 생산 전문 기업으로 제품의 설계 및 개발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생산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사용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폐기에 따른 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ESH </a:t>
            </a: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리스크 평가 결과를 통한 환경 및 안전보건에 미치는 영향을 최소화 하기 위하여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다음과 같은 방침을 개발하고 이행한다</a:t>
            </a:r>
            <a:r>
              <a:rPr lang="en-US" altLang="ko-KR" sz="120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7F187C-2AD8-233E-58E6-687568FB1E8D}"/>
              </a:ext>
            </a:extLst>
          </p:cNvPr>
          <p:cNvSpPr txBox="1"/>
          <p:nvPr/>
        </p:nvSpPr>
        <p:spPr>
          <a:xfrm>
            <a:off x="840828" y="4320027"/>
            <a:ext cx="8534400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50" b="1" dirty="0">
                <a:effectLst/>
                <a:latin typeface="+mn-ea"/>
              </a:rPr>
              <a:t>1. </a:t>
            </a:r>
            <a:r>
              <a:rPr lang="ko-KR" altLang="en-US" sz="1050" b="1" dirty="0">
                <a:effectLst/>
                <a:latin typeface="+mn-ea"/>
              </a:rPr>
              <a:t>환경</a:t>
            </a:r>
            <a:r>
              <a:rPr lang="en-US" altLang="ko-KR" sz="1050" b="1" dirty="0">
                <a:effectLst/>
                <a:latin typeface="+mn-ea"/>
              </a:rPr>
              <a:t>/</a:t>
            </a:r>
            <a:r>
              <a:rPr lang="ko-KR" altLang="en-US" sz="1050" b="1" dirty="0">
                <a:effectLst/>
                <a:latin typeface="+mn-ea"/>
              </a:rPr>
              <a:t>안전보건 관련 법규를 비롯한 제반 준수의무 사항을 철저히 준수한다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2. </a:t>
            </a:r>
            <a:r>
              <a:rPr lang="ko-KR" altLang="en-US" sz="1050" b="1" dirty="0">
                <a:effectLst/>
                <a:latin typeface="+mn-ea"/>
              </a:rPr>
              <a:t>모든 활동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제품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서비스 분야에 대한 조직상황 분석 및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영향을 파악하여 관련된 </a:t>
            </a:r>
            <a:r>
              <a:rPr lang="en-US" altLang="ko-KR" sz="1050" b="1" dirty="0">
                <a:effectLst/>
                <a:latin typeface="+mn-ea"/>
              </a:rPr>
              <a:t>RISK</a:t>
            </a:r>
            <a:r>
              <a:rPr lang="ko-KR" altLang="en-US" sz="1050" b="1" dirty="0">
                <a:effectLst/>
                <a:latin typeface="+mn-ea"/>
              </a:rPr>
              <a:t>를 최소화하기 위한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경영목표를 수립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지속적 개선활동을 실시한다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3. </a:t>
            </a:r>
            <a:r>
              <a:rPr lang="ko-KR" altLang="en-US" sz="1050" b="1" dirty="0">
                <a:effectLst/>
                <a:latin typeface="+mn-ea"/>
              </a:rPr>
              <a:t>원부자재 </a:t>
            </a:r>
            <a:r>
              <a:rPr lang="en-US" altLang="ko-KR" sz="1050" b="1" dirty="0">
                <a:effectLst/>
                <a:latin typeface="+mn-ea"/>
              </a:rPr>
              <a:t>LOSS</a:t>
            </a:r>
            <a:r>
              <a:rPr lang="ko-KR" altLang="en-US" sz="1050" b="1" dirty="0">
                <a:effectLst/>
                <a:latin typeface="+mn-ea"/>
              </a:rPr>
              <a:t>의 최소화 및 재활용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재사용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폐기물 감량화 등을 추진하여 환경개선과 오염방지 활동을 지속적으로 전개한다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4. ESH</a:t>
            </a:r>
            <a:r>
              <a:rPr lang="ko-KR" altLang="en-US" sz="1050" b="1" dirty="0">
                <a:effectLst/>
                <a:latin typeface="+mn-ea"/>
              </a:rPr>
              <a:t>경영에 관한 의식을 높이기 위하여 노사 간의 협력과 참여를 보장하고 임직원에 대해 교육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훈련을 실시하고 당사의 </a:t>
            </a:r>
            <a:r>
              <a:rPr lang="en-US" altLang="ko-KR" sz="1050" b="1" dirty="0">
                <a:effectLst/>
                <a:latin typeface="+mn-ea"/>
              </a:rPr>
              <a:t>ESH</a:t>
            </a:r>
            <a:r>
              <a:rPr lang="ko-KR" altLang="en-US" sz="1050" b="1" dirty="0">
                <a:effectLst/>
                <a:latin typeface="+mn-ea"/>
              </a:rPr>
              <a:t>방침과 개선성과를 공표한다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1" dirty="0">
                <a:effectLst/>
                <a:latin typeface="+mn-ea"/>
              </a:rPr>
              <a:t>5. </a:t>
            </a:r>
            <a:r>
              <a:rPr lang="ko-KR" altLang="en-US" sz="1050" b="1" dirty="0">
                <a:effectLst/>
                <a:latin typeface="+mn-ea"/>
              </a:rPr>
              <a:t>안전보건 사건사고의 예방과 환경영향을 최소화하는 지속적 개선 활동을 수립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실행</a:t>
            </a:r>
            <a:r>
              <a:rPr lang="en-US" altLang="ko-KR" sz="1050" b="1" dirty="0">
                <a:effectLst/>
                <a:latin typeface="+mn-ea"/>
              </a:rPr>
              <a:t>, </a:t>
            </a:r>
            <a:r>
              <a:rPr lang="ko-KR" altLang="en-US" sz="1050" b="1" dirty="0">
                <a:effectLst/>
                <a:latin typeface="+mn-ea"/>
              </a:rPr>
              <a:t>유지한다</a:t>
            </a:r>
            <a:r>
              <a:rPr lang="en-US" altLang="ko-KR" sz="1050" b="1" dirty="0">
                <a:effectLst/>
                <a:latin typeface="+mn-ea"/>
              </a:rPr>
              <a:t>.</a:t>
            </a:r>
            <a:br>
              <a:rPr lang="ko-KR" altLang="en-US" sz="1050" dirty="0">
                <a:latin typeface="+mn-ea"/>
              </a:rPr>
            </a:br>
            <a:br>
              <a:rPr lang="ko-KR" altLang="en-US" sz="1050" dirty="0">
                <a:latin typeface="+mn-ea"/>
              </a:rPr>
            </a:b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ESH</a:t>
            </a:r>
            <a:r>
              <a:rPr lang="ko-KR" altLang="en-US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방침은 회사 내의 전 직원에게 전달되고 수행되어야 하며 계속적으로 효과가 있는지 검증되기 위해 정기적인 검토를 지속적으로 실행한다</a:t>
            </a: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 ESH </a:t>
            </a:r>
            <a:r>
              <a:rPr lang="ko-KR" altLang="en-US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방침을 이해관계자에게 공개함으로써 개선 의지에 대한 우리의 결의를 밝힌다</a:t>
            </a:r>
            <a:r>
              <a:rPr lang="en-US" altLang="ko-KR" sz="1050" b="0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99B363-1E2D-29A8-BAB7-7EE18FC00D5F}"/>
              </a:ext>
            </a:extLst>
          </p:cNvPr>
          <p:cNvSpPr txBox="1"/>
          <p:nvPr/>
        </p:nvSpPr>
        <p:spPr>
          <a:xfrm>
            <a:off x="695325" y="1603617"/>
            <a:ext cx="82910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사람과 환경을 생각하는 실천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지속가능한 미래를 만드는 화신</a:t>
            </a:r>
            <a:endParaRPr lang="ko-KR" altLang="en-US" sz="1200" dirty="0"/>
          </a:p>
          <a:p>
            <a:pPr latinLnBrk="0"/>
            <a:r>
              <a:rPr lang="ko-KR" altLang="en-US" sz="1200" dirty="0"/>
              <a:t>화신정공은 환경과 사회에 대한 책임을 다하고</a:t>
            </a:r>
            <a:r>
              <a:rPr lang="en-US" altLang="ko-KR" sz="1200" dirty="0"/>
              <a:t>, </a:t>
            </a:r>
            <a:r>
              <a:rPr lang="ko-KR" altLang="en-US" sz="1200" dirty="0"/>
              <a:t>다양한 이해관계자와 함께 성장하는 지속가능경영을 추구합니다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경영활동과 성과를 투명하게 공유하며</a:t>
            </a:r>
            <a:r>
              <a:rPr lang="en-US" altLang="ko-KR" sz="1200" dirty="0"/>
              <a:t>, </a:t>
            </a:r>
            <a:r>
              <a:rPr lang="ko-KR" altLang="en-US" sz="1200" dirty="0"/>
              <a:t>오늘의 실천이 더 나은 내일로 이어지도록 노력하겠습니다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sp>
        <p:nvSpPr>
          <p:cNvPr id="18" name="검토추가_23_0">
            <a:extLst>
              <a:ext uri="{FF2B5EF4-FFF2-40B4-BE49-F238E27FC236}">
                <a16:creationId xmlns:a16="http://schemas.microsoft.com/office/drawing/2014/main" id="{035ED22A-C97B-4FF4-95BA-029F8C7EF5F2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환경 방침과 실천체계를 현재 순서로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구성합니다.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방침의 적용 법인·사업장·제정/개정일·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승인본을 연결합니다.</a:t>
            </a:r>
          </a:p>
        </p:txBody>
      </p:sp>
      <p:sp>
        <p:nvSpPr>
          <p:cNvPr id="19" name="검토추가_23_1">
            <a:extLst>
              <a:ext uri="{FF2B5EF4-FFF2-40B4-BE49-F238E27FC236}">
                <a16:creationId xmlns:a16="http://schemas.microsoft.com/office/drawing/2014/main" id="{4DD5E92C-1B84-4FF9-B99E-FDFFE8C56015}"/>
              </a:ext>
            </a:extLst>
          </p:cNvPr>
          <p:cNvSpPr>
            <a:spLocks noGrp="1"/>
          </p:cNvSpPr>
          <p:nvPr/>
        </p:nvSpPr>
        <p:spPr>
          <a:xfrm>
            <a:off x="9610725" y="2861652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본문의 Chassis 및 Body 생산과 화신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명칭은 정공의 실제 사업과 대조합니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그룹 방침 공동 적용 여부는 담당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부서 확인이 필요합니다.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환경과 안전보건의 자료 연결 범위를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구분합니다.</a:t>
            </a:r>
          </a:p>
        </p:txBody>
      </p:sp>
      <p:sp>
        <p:nvSpPr>
          <p:cNvPr id="20" name="검토추가_23_0">
            <a:extLst>
              <a:ext uri="{FF2B5EF4-FFF2-40B4-BE49-F238E27FC236}">
                <a16:creationId xmlns:a16="http://schemas.microsoft.com/office/drawing/2014/main" id="{273A6FF2-C456-4AE0-8C99-B84113DC488B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58752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9079" y="7619851"/>
            <a:ext cx="2424956" cy="365125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탄소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에너지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4330942"/>
            <a:ext cx="84503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dirty="0"/>
              <a:t>에너지 효율화</a:t>
            </a:r>
            <a:br>
              <a:rPr lang="ko-KR" altLang="en-US" sz="1200" dirty="0"/>
            </a:br>
            <a:r>
              <a:rPr lang="ko-KR" altLang="en-US" sz="1200" dirty="0"/>
              <a:t>화신정공은 생산공정 전반의 에너지 사용량을 지속적으로 점검하고</a:t>
            </a:r>
            <a:r>
              <a:rPr lang="en-US" altLang="ko-KR" sz="1200" dirty="0"/>
              <a:t>, </a:t>
            </a:r>
            <a:r>
              <a:rPr lang="ko-KR" altLang="en-US" sz="1200" dirty="0"/>
              <a:t>설비 효율 개선과 공정 최적화를 통해 에너지 소비를 줄이기 위해 노력하고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고효율 설비 도입과 불필요한 에너지 사용 저감 활동을 지속적으로 추진하며</a:t>
            </a:r>
            <a:r>
              <a:rPr lang="en-US" altLang="ko-KR" sz="1200" dirty="0"/>
              <a:t>, </a:t>
            </a:r>
            <a:r>
              <a:rPr lang="ko-KR" altLang="en-US" sz="1200" dirty="0"/>
              <a:t>사업장별 에너지 사용 현황을 체계적으로 관리하여 에너지 효율 향상과 온실가스 배출 저감을 함께 실현하고자 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ko-KR" altLang="en-US" sz="1200" b="1" dirty="0"/>
              <a:t>재생에너지 확대</a:t>
            </a:r>
            <a:br>
              <a:rPr lang="ko-KR" altLang="en-US" sz="1200" dirty="0"/>
            </a:br>
            <a:r>
              <a:rPr lang="ko-KR" altLang="en-US" sz="1200" dirty="0"/>
              <a:t>화신정공은 탄소중립과 지속가능한 생산체계 구축을 위해 재생에너지 사용 확대를 추진하고 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사업장의 에너지 사용 특성과 환경을 고려하여 태양광 등 재생에너지 도입 가능성을 지속적으로 검토하고</a:t>
            </a:r>
            <a:r>
              <a:rPr lang="en-US" altLang="ko-KR" sz="1200" dirty="0"/>
              <a:t>, </a:t>
            </a:r>
            <a:r>
              <a:rPr lang="ko-KR" altLang="en-US" sz="1200" dirty="0"/>
              <a:t>친환경 에너지 사용 비중을 단계적으로 확대함으로써 온실가스 감축과 기후변화 대응 역량을 강화해 나가고자 합니다</a:t>
            </a:r>
            <a:r>
              <a:rPr lang="en-US" altLang="ko-KR" sz="1200" dirty="0"/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2CEEF78-E5E9-8C89-6299-940A7FE2F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2741565"/>
            <a:ext cx="4013309" cy="137486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BAB2BE-0D81-40FE-2591-DA7CA44CADA1}"/>
              </a:ext>
            </a:extLst>
          </p:cNvPr>
          <p:cNvSpPr txBox="1"/>
          <p:nvPr/>
        </p:nvSpPr>
        <p:spPr>
          <a:xfrm>
            <a:off x="695325" y="1603617"/>
            <a:ext cx="82910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화신정공은 온실가스 배출 저감과 에너지 효율 향상을 위해 배출량과 에너지 사용량을 체계적으로 관리하고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재생에너지 확대와 탄소중립 대응을 지속적으로 추진하고 있습니다</a:t>
            </a:r>
            <a:r>
              <a:rPr lang="en-US" altLang="ko-KR" sz="1600" b="1" dirty="0"/>
              <a:t>.</a:t>
            </a:r>
            <a:endParaRPr lang="ko-KR" altLang="en-US" sz="1600" b="1" dirty="0"/>
          </a:p>
        </p:txBody>
      </p:sp>
      <p:sp>
        <p:nvSpPr>
          <p:cNvPr id="17" name="검토추가_24_0">
            <a:extLst>
              <a:ext uri="{FF2B5EF4-FFF2-40B4-BE49-F238E27FC236}">
                <a16:creationId xmlns:a16="http://schemas.microsoft.com/office/drawing/2014/main" id="{6B836180-40E3-445C-A53D-B7EBF349D5B1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에너지 효율화와 재생에너지 항목을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실적을 추가할 때 대상 연도·사업장·단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위·산정 범위·출처를 함께 표시합니다.</a:t>
            </a:r>
          </a:p>
        </p:txBody>
      </p:sp>
      <p:sp>
        <p:nvSpPr>
          <p:cNvPr id="18" name="검토추가_24_1">
            <a:extLst>
              <a:ext uri="{FF2B5EF4-FFF2-40B4-BE49-F238E27FC236}">
                <a16:creationId xmlns:a16="http://schemas.microsoft.com/office/drawing/2014/main" id="{2883CEB5-45BC-44F4-AE7D-CB4753C2A93E}"/>
              </a:ext>
            </a:extLst>
          </p:cNvPr>
          <p:cNvSpPr>
            <a:spLocks noGrp="1"/>
          </p:cNvSpPr>
          <p:nvPr/>
        </p:nvSpPr>
        <p:spPr>
          <a:xfrm>
            <a:off x="9610725" y="28616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화신의 추진 실적을 정공의 실적으로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단정하지 않습니다. 태양광 도입·재생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에너지 비중은 승인 자료로 확인합니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페이지 아래에 벗어난 기존 개체는 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본을 유지하고 배치 조정 여부를 별도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확인합니다.</a:t>
            </a:r>
          </a:p>
        </p:txBody>
      </p:sp>
      <p:sp>
        <p:nvSpPr>
          <p:cNvPr id="19" name="검토추가_24_0">
            <a:extLst>
              <a:ext uri="{FF2B5EF4-FFF2-40B4-BE49-F238E27FC236}">
                <a16:creationId xmlns:a16="http://schemas.microsoft.com/office/drawing/2014/main" id="{ADF58111-69E1-494D-9680-E44DEA98221B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601051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환경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친환경 생산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480419"/>
            <a:ext cx="845031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1" dirty="0"/>
              <a:t>01. </a:t>
            </a:r>
            <a:r>
              <a:rPr lang="ko-KR" altLang="en-US" sz="1200" b="1" dirty="0"/>
              <a:t>공정 효율화</a:t>
            </a:r>
          </a:p>
          <a:p>
            <a:r>
              <a:rPr lang="ko-KR" altLang="en-US" sz="1200" dirty="0"/>
              <a:t>생산설비와 제조공정을 지속적으로 개선하여 불필요한 에너지와 자원 사용을 줄이고</a:t>
            </a:r>
            <a:r>
              <a:rPr lang="en-US" altLang="ko-KR" sz="1200" dirty="0"/>
              <a:t>, </a:t>
            </a:r>
            <a:r>
              <a:rPr lang="ko-KR" altLang="en-US" sz="1200" dirty="0"/>
              <a:t>생산성과 환경효율을 함께 높이고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02. </a:t>
            </a:r>
            <a:r>
              <a:rPr lang="ko-KR" altLang="en-US" sz="1200" b="1" dirty="0"/>
              <a:t>자원 절감 및 재활용</a:t>
            </a:r>
          </a:p>
          <a:p>
            <a:r>
              <a:rPr lang="ko-KR" altLang="en-US" sz="1200" dirty="0"/>
              <a:t>원재료와 용수 등 자원의 효율적인 사용을 추진하고</a:t>
            </a:r>
            <a:r>
              <a:rPr lang="en-US" altLang="ko-KR" sz="1200" dirty="0"/>
              <a:t>, </a:t>
            </a:r>
            <a:r>
              <a:rPr lang="ko-KR" altLang="en-US" sz="1200" dirty="0"/>
              <a:t>공정에서 발생하는 자원의 재사용과 재활용을 확대하여 자원순환형 생산체계를 강화하고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03. </a:t>
            </a:r>
            <a:r>
              <a:rPr lang="ko-KR" altLang="en-US" sz="1200" b="1" dirty="0"/>
              <a:t>폐기물 저감</a:t>
            </a:r>
          </a:p>
          <a:p>
            <a:r>
              <a:rPr lang="ko-KR" altLang="en-US" sz="1200" dirty="0"/>
              <a:t>생산과정에서 발생하는 폐기물을 체계적으로 분류</a:t>
            </a:r>
            <a:r>
              <a:rPr lang="en-US" altLang="ko-KR" sz="1200" dirty="0"/>
              <a:t>·</a:t>
            </a:r>
            <a:r>
              <a:rPr lang="ko-KR" altLang="en-US" sz="1200" dirty="0"/>
              <a:t>관리하고</a:t>
            </a:r>
            <a:r>
              <a:rPr lang="en-US" altLang="ko-KR" sz="1200" dirty="0"/>
              <a:t>, </a:t>
            </a:r>
            <a:r>
              <a:rPr lang="ko-KR" altLang="en-US" sz="1200" dirty="0"/>
              <a:t>발생량을 줄이기 위한 개선활동과 재활용 확대를 지속적으로 추진하고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04. </a:t>
            </a:r>
            <a:r>
              <a:rPr lang="ko-KR" altLang="en-US" sz="1200" b="1" dirty="0"/>
              <a:t>오염물질 관리</a:t>
            </a:r>
          </a:p>
          <a:p>
            <a:r>
              <a:rPr lang="ko-KR" altLang="en-US" sz="1200" dirty="0"/>
              <a:t>대기</a:t>
            </a:r>
            <a:r>
              <a:rPr lang="en-US" altLang="ko-KR" sz="1200" dirty="0"/>
              <a:t>·</a:t>
            </a:r>
            <a:r>
              <a:rPr lang="ko-KR" altLang="en-US" sz="1200" dirty="0"/>
              <a:t>수질</a:t>
            </a:r>
            <a:r>
              <a:rPr lang="en-US" altLang="ko-KR" sz="1200" dirty="0"/>
              <a:t>·</a:t>
            </a:r>
            <a:r>
              <a:rPr lang="ko-KR" altLang="en-US" sz="1200" dirty="0"/>
              <a:t>화학물질 등 생산활동에서 발생할 수 있는 환경영향을 지속적으로 점검하고</a:t>
            </a:r>
            <a:r>
              <a:rPr lang="en-US" altLang="ko-KR" sz="1200" dirty="0"/>
              <a:t>, </a:t>
            </a:r>
            <a:r>
              <a:rPr lang="ko-KR" altLang="en-US" sz="1200" dirty="0"/>
              <a:t>관련 법규와 내부 관리기준에 따라 체계적으로 관리하고 있습니다</a:t>
            </a:r>
            <a:r>
              <a:rPr lang="en-US" altLang="ko-KR" sz="1200" dirty="0"/>
              <a:t>.</a:t>
            </a:r>
          </a:p>
          <a:p>
            <a:endParaRPr lang="en-US" altLang="ko-KR" sz="1200" b="1"/>
          </a:p>
          <a:p>
            <a:r>
              <a:rPr lang="en-US" altLang="ko-KR" sz="1200" b="1"/>
              <a:t>05</a:t>
            </a:r>
            <a:r>
              <a:rPr lang="en-US" altLang="ko-KR" sz="1200" b="1" dirty="0"/>
              <a:t>. </a:t>
            </a:r>
            <a:r>
              <a:rPr lang="ko-KR" altLang="en-US" sz="1200" b="1" dirty="0"/>
              <a:t>친환경 제품</a:t>
            </a:r>
            <a:r>
              <a:rPr lang="en-US" altLang="ko-KR" sz="1200" b="1" dirty="0"/>
              <a:t>·</a:t>
            </a:r>
            <a:r>
              <a:rPr lang="ko-KR" altLang="en-US" sz="1200" b="1" dirty="0"/>
              <a:t>소재 확대</a:t>
            </a:r>
          </a:p>
          <a:p>
            <a:r>
              <a:rPr lang="ko-KR" altLang="en-US" sz="1200" dirty="0"/>
              <a:t>전기차 및 친환경 </a:t>
            </a:r>
            <a:r>
              <a:rPr lang="ko-KR" altLang="en-US" sz="1200" dirty="0" err="1"/>
              <a:t>모빌리티</a:t>
            </a:r>
            <a:r>
              <a:rPr lang="ko-KR" altLang="en-US" sz="1200" dirty="0"/>
              <a:t> 시장 변화에 대응하여 경량화와 친환경 소재 적용을 확대하고</a:t>
            </a:r>
            <a:r>
              <a:rPr lang="en-US" altLang="ko-KR" sz="1200" dirty="0"/>
              <a:t>, </a:t>
            </a:r>
            <a:r>
              <a:rPr lang="ko-KR" altLang="en-US" sz="1200" dirty="0"/>
              <a:t>제품의 생산과 사용 과정에서 환경부담을 줄일 수 있는 기술개발을 지속하고 있습니다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ko-KR" altLang="en-US" sz="1600" b="1" dirty="0"/>
              <a:t>화신정공은 생산공정의 효율화와 친환경 기술 적용을 통해 자원과 에너지 사용을 줄이고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환경부담을 최소화하는 지속가능한 생산체계를 구축해 나가고 있습니다</a:t>
            </a:r>
            <a:r>
              <a:rPr lang="en-US" altLang="ko-KR" sz="1600" b="1" dirty="0"/>
              <a:t>.</a:t>
            </a:r>
            <a:endParaRPr lang="ko-KR" altLang="en-US" sz="1600" b="1" dirty="0"/>
          </a:p>
        </p:txBody>
      </p:sp>
      <p:sp>
        <p:nvSpPr>
          <p:cNvPr id="14" name="검토추가_25_0">
            <a:extLst>
              <a:ext uri="{FF2B5EF4-FFF2-40B4-BE49-F238E27FC236}">
                <a16:creationId xmlns:a16="http://schemas.microsoft.com/office/drawing/2014/main" id="{8656553E-4CF6-43C3-8E0F-B747EEE55B7A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공정 효율화·자원 절감·폐기물 저감·유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해물질 관리·친환경 제품 항목을 유지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항목별 설명과 정공 사업장 사진을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결합니다.</a:t>
            </a:r>
          </a:p>
        </p:txBody>
      </p:sp>
      <p:sp>
        <p:nvSpPr>
          <p:cNvPr id="15" name="검토추가_25_1">
            <a:extLst>
              <a:ext uri="{FF2B5EF4-FFF2-40B4-BE49-F238E27FC236}">
                <a16:creationId xmlns:a16="http://schemas.microsoft.com/office/drawing/2014/main" id="{9385E0E9-772A-452A-BFE3-AEDB263C99F6}"/>
              </a:ext>
            </a:extLst>
          </p:cNvPr>
          <p:cNvSpPr>
            <a:spLocks noGrp="1"/>
          </p:cNvSpPr>
          <p:nvPr/>
        </p:nvSpPr>
        <p:spPr>
          <a:xfrm>
            <a:off x="9610725" y="30521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내용은 설명 원고입니다. 실제 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용 공정·실적·사진의 대상 사업장을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인합니다. 환경부하 감축 수치에는 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간·단위·산정 범위를 명시합니다.</a:t>
            </a:r>
          </a:p>
        </p:txBody>
      </p:sp>
      <p:sp>
        <p:nvSpPr>
          <p:cNvPr id="16" name="검토추가_25_0">
            <a:extLst>
              <a:ext uri="{FF2B5EF4-FFF2-40B4-BE49-F238E27FC236}">
                <a16:creationId xmlns:a16="http://schemas.microsoft.com/office/drawing/2014/main" id="{98A93B5E-6BFF-447B-9BFE-070A310AC141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7363652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안전보건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u="sng" dirty="0"/>
              <a:t>안전보건 실천 방향</a:t>
            </a:r>
          </a:p>
          <a:p>
            <a:endParaRPr lang="ko-KR" altLang="en-US" sz="1200" b="1" dirty="0"/>
          </a:p>
          <a:p>
            <a:r>
              <a:rPr lang="en-US" altLang="ko-KR" sz="1200" dirty="0"/>
              <a:t>1. </a:t>
            </a:r>
            <a:r>
              <a:rPr lang="ko-KR" altLang="en-US" sz="1200" dirty="0"/>
              <a:t>사람을 지키는 원칙</a:t>
            </a:r>
            <a:r>
              <a:rPr lang="en-US" altLang="ko-KR" sz="1200" dirty="0"/>
              <a:t>, </a:t>
            </a:r>
            <a:r>
              <a:rPr lang="ko-KR" altLang="en-US" sz="1200" dirty="0"/>
              <a:t>현장에서 시작되는 실천</a:t>
            </a:r>
          </a:p>
          <a:p>
            <a:r>
              <a:rPr lang="ko-KR" altLang="en-US" sz="1200" dirty="0"/>
              <a:t>작은 위험도 세심하게 살피고 기본을 철저히 지키며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 모두가 참여하는 안전한 생산환경을 지향합니다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2. </a:t>
            </a:r>
            <a:r>
              <a:rPr lang="ko-KR" altLang="en-US" sz="1200" dirty="0"/>
              <a:t>예방 중심의 현장관리</a:t>
            </a:r>
          </a:p>
          <a:p>
            <a:r>
              <a:rPr lang="ko-KR" altLang="en-US" sz="1200" dirty="0"/>
              <a:t>작업 전 위험요인을 확인하고 설비와 작업환경을 점검하여 사고를 예방합니다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3. </a:t>
            </a:r>
            <a:r>
              <a:rPr lang="ko-KR" altLang="en-US" sz="1200" dirty="0"/>
              <a:t>기본을 지키는 작업</a:t>
            </a:r>
          </a:p>
          <a:p>
            <a:r>
              <a:rPr lang="ko-KR" altLang="en-US" sz="1200" dirty="0" err="1"/>
              <a:t>작업별</a:t>
            </a:r>
            <a:r>
              <a:rPr lang="ko-KR" altLang="en-US" sz="1200" dirty="0"/>
              <a:t> 안전수칙과 보호구 착용을 기본으로 안전한 작업문화를 만들어갑니다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4. </a:t>
            </a:r>
            <a:r>
              <a:rPr lang="ko-KR" altLang="en-US" sz="1200" dirty="0"/>
              <a:t>함께 참여하는 안전문화</a:t>
            </a:r>
          </a:p>
          <a:p>
            <a:r>
              <a:rPr lang="ko-KR" altLang="en-US" sz="1200" dirty="0"/>
              <a:t>안전교육과 현장 소통을 통해 위험을 발견하고 개선하는 역량을 높입니다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5. </a:t>
            </a:r>
            <a:r>
              <a:rPr lang="ko-KR" altLang="en-US" sz="1200" dirty="0"/>
              <a:t>건강한 근무환경</a:t>
            </a:r>
          </a:p>
          <a:p>
            <a:r>
              <a:rPr lang="ko-KR" altLang="en-US" sz="1200" dirty="0"/>
              <a:t>작업 과정의 건강 부담을 살피고 쾌적하게 일할 수 있는 환경을 지향합니다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Safety &amp; Health</a:t>
            </a:r>
          </a:p>
          <a:p>
            <a:pPr latinLnBrk="0"/>
            <a:r>
              <a:rPr lang="ko-KR" altLang="en-US" sz="1600" b="1" dirty="0"/>
              <a:t>안전을 기본으로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건강한 일터를 함께 만듭니다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200" dirty="0"/>
              <a:t>화신정공은 일하는 모든 사람의 안전과 건강을 소중히 생각합니다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생산현장의 위험을 예방하고 함께 실천하는 안전문화를 통해</a:t>
            </a:r>
            <a:r>
              <a:rPr lang="en-US" altLang="ko-KR" sz="1200" dirty="0"/>
              <a:t>, </a:t>
            </a:r>
            <a:r>
              <a:rPr lang="ko-KR" altLang="en-US" sz="1200" dirty="0"/>
              <a:t>안심하고 일할 수 있는 환경을 만들어가겠습니다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14" name="검토추가_26_0">
            <a:extLst>
              <a:ext uri="{FF2B5EF4-FFF2-40B4-BE49-F238E27FC236}">
                <a16:creationId xmlns:a16="http://schemas.microsoft.com/office/drawing/2014/main" id="{841228FD-09B8-4B07-9219-140E805A6B95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안전보건 원칙과 예방·교육·현장 점검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안내합니다. 27p 활동과 방침·인증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다운로드로 이어집니다.</a:t>
            </a:r>
          </a:p>
        </p:txBody>
      </p:sp>
      <p:sp>
        <p:nvSpPr>
          <p:cNvPr id="15" name="검토추가_26_1">
            <a:extLst>
              <a:ext uri="{FF2B5EF4-FFF2-40B4-BE49-F238E27FC236}">
                <a16:creationId xmlns:a16="http://schemas.microsoft.com/office/drawing/2014/main" id="{ACEC0C94-4E19-4DE6-B2E3-3913B1CE5A77}"/>
              </a:ext>
            </a:extLst>
          </p:cNvPr>
          <p:cNvSpPr>
            <a:spLocks noGrp="1"/>
          </p:cNvSpPr>
          <p:nvPr/>
        </p:nvSpPr>
        <p:spPr>
          <a:xfrm>
            <a:off x="9610725" y="26711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27p의 화신 행사·시설 사진은 정공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업장 자료로 확인합니다. RTO는 환경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관리 활동 분류를 검토합니다. “최소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하하기”는 “최소화하기”로 정리할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지침입니다.</a:t>
            </a:r>
          </a:p>
        </p:txBody>
      </p:sp>
      <p:sp>
        <p:nvSpPr>
          <p:cNvPr id="16" name="검토추가_26_0">
            <a:extLst>
              <a:ext uri="{FF2B5EF4-FFF2-40B4-BE49-F238E27FC236}">
                <a16:creationId xmlns:a16="http://schemas.microsoft.com/office/drawing/2014/main" id="{09A0AA0F-542A-403C-9F75-B2DA0FF04CA2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2358790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C1253F4-DB57-6526-88FE-12DDFE462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1FB73-3371-1592-B232-503BCD2771F7}"/>
              </a:ext>
            </a:extLst>
          </p:cNvPr>
          <p:cNvSpPr txBox="1"/>
          <p:nvPr/>
        </p:nvSpPr>
        <p:spPr>
          <a:xfrm>
            <a:off x="925687" y="626956"/>
            <a:ext cx="51703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u="sng" dirty="0"/>
              <a:t>주요 안전보건 활동</a:t>
            </a:r>
            <a:endParaRPr lang="ko-KR" altLang="en-US" dirty="0"/>
          </a:p>
          <a:p>
            <a:pPr latinLnBrk="0"/>
            <a:r>
              <a:rPr lang="en-US" altLang="ko-KR" sz="1400" dirty="0"/>
              <a:t>1. </a:t>
            </a:r>
            <a:r>
              <a:rPr lang="ko-KR" altLang="en-US" sz="1400" dirty="0"/>
              <a:t>산업재해예방 선포</a:t>
            </a:r>
          </a:p>
          <a:p>
            <a:pPr latinLnBrk="0"/>
            <a:r>
              <a:rPr lang="ko-KR" altLang="en-US" sz="1400" dirty="0"/>
              <a:t>직원들의 사업장 안전에 대한 경각심을 일깨우며 적극적인 안전활동에 대한 임</a:t>
            </a:r>
            <a:r>
              <a:rPr lang="en-US" altLang="ko-KR" sz="1400" dirty="0"/>
              <a:t>·</a:t>
            </a:r>
            <a:r>
              <a:rPr lang="ko-KR" altLang="en-US" sz="1400" dirty="0"/>
              <a:t>직원들의 다짐 선포</a:t>
            </a:r>
            <a:endParaRPr lang="en-US" altLang="ko-KR" sz="14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6DA43C5-0F3B-DB33-9D9E-D0A59072FED4}"/>
              </a:ext>
            </a:extLst>
          </p:cNvPr>
          <p:cNvGraphicFramePr>
            <a:graphicFrameLocks noGrp="1"/>
          </p:cNvGraphicFramePr>
          <p:nvPr/>
        </p:nvGraphicFramePr>
        <p:xfrm>
          <a:off x="5768620" y="1937684"/>
          <a:ext cx="5012270" cy="1097280"/>
        </p:xfrm>
        <a:graphic>
          <a:graphicData uri="http://schemas.openxmlformats.org/drawingml/2006/table">
            <a:tbl>
              <a:tblPr firstRow="1">
                <a:tableStyleId>{9DCAF9ED-07DC-4A11-8D7F-57B35C25682E}</a:tableStyleId>
              </a:tblPr>
              <a:tblGrid>
                <a:gridCol w="2111024">
                  <a:extLst>
                    <a:ext uri="{9D8B030D-6E8A-4147-A177-3AD203B41FA5}">
                      <a16:colId xmlns:a16="http://schemas.microsoft.com/office/drawing/2014/main" val="2050951655"/>
                    </a:ext>
                  </a:extLst>
                </a:gridCol>
                <a:gridCol w="2901246">
                  <a:extLst>
                    <a:ext uri="{9D8B030D-6E8A-4147-A177-3AD203B41FA5}">
                      <a16:colId xmlns:a16="http://schemas.microsoft.com/office/drawing/2014/main" val="17359019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자료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표시 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361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안전보건경영방침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화신정공의 승인된 방침 원본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1650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안전보건 관련 인증서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인증 대상 법인</a:t>
                      </a:r>
                      <a:r>
                        <a:rPr lang="en-US" altLang="ko-KR" sz="1200"/>
                        <a:t>·</a:t>
                      </a:r>
                      <a:r>
                        <a:rPr lang="ko-KR" altLang="en-US" sz="1200"/>
                        <a:t>사업장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유효기간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0895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/>
                        <a:t>안전보건 활동 소식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/>
                        <a:t>화신정공 </a:t>
                      </a:r>
                      <a:r>
                        <a:rPr lang="ko-KR" altLang="en-US" sz="1200" dirty="0" err="1"/>
                        <a:t>뉴스룸의</a:t>
                      </a:r>
                      <a:r>
                        <a:rPr lang="ko-KR" altLang="en-US" sz="1200" dirty="0"/>
                        <a:t> 해당 게시물 연결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64857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9ACE5FB-3A1C-ED65-FAB7-582EBF1EE9E6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36FA76A-342C-7C0E-551D-3ABF797FA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53" y="1786995"/>
            <a:ext cx="3203872" cy="211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597926-D76B-222E-B5E5-DACFDF1EF2B1}"/>
              </a:ext>
            </a:extLst>
          </p:cNvPr>
          <p:cNvSpPr txBox="1"/>
          <p:nvPr/>
        </p:nvSpPr>
        <p:spPr>
          <a:xfrm>
            <a:off x="925687" y="4039483"/>
            <a:ext cx="51703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400" dirty="0"/>
              <a:t>2. RTO </a:t>
            </a:r>
            <a:r>
              <a:rPr lang="ko-KR" altLang="en-US" sz="1400" dirty="0"/>
              <a:t>시설 운영</a:t>
            </a:r>
          </a:p>
          <a:p>
            <a:pPr latinLnBrk="0"/>
            <a:r>
              <a:rPr lang="ko-KR" altLang="en-US" sz="1400" dirty="0"/>
              <a:t>도장라인 건조로 공정에서 발생하는 악취를 제거 및 민원 발생을 대비하며 지속적으로 예방하기 위해 </a:t>
            </a:r>
            <a:r>
              <a:rPr lang="en-US" altLang="ko-KR" sz="1400" dirty="0"/>
              <a:t>RTO </a:t>
            </a:r>
            <a:r>
              <a:rPr lang="ko-KR" altLang="en-US" sz="1400" dirty="0"/>
              <a:t>시설 설치</a:t>
            </a:r>
            <a:endParaRPr lang="en-US" altLang="ko-KR" sz="14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3B91479-3942-5BC3-14B2-399EF3109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66" y="4769026"/>
            <a:ext cx="3273270" cy="197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FC5E7E-D2E0-8D82-1EFD-52D5241C1A4D}"/>
              </a:ext>
            </a:extLst>
          </p:cNvPr>
          <p:cNvSpPr txBox="1"/>
          <p:nvPr/>
        </p:nvSpPr>
        <p:spPr>
          <a:xfrm>
            <a:off x="6096000" y="3864380"/>
            <a:ext cx="51703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400" dirty="0"/>
              <a:t>3. </a:t>
            </a:r>
            <a:r>
              <a:rPr lang="ko-KR" altLang="en-US" sz="1400" dirty="0"/>
              <a:t>재난 대피 훈련</a:t>
            </a:r>
          </a:p>
          <a:p>
            <a:pPr latinLnBrk="0"/>
            <a:r>
              <a:rPr lang="ko-KR" altLang="en-US" sz="1400" dirty="0"/>
              <a:t>예기치 못한 상황에서 발생하는 재난에 대비하여 인적자원 손실을 </a:t>
            </a:r>
            <a:r>
              <a:rPr lang="ko-KR" altLang="en-US" sz="1400" dirty="0" err="1"/>
              <a:t>최소하하기</a:t>
            </a:r>
            <a:r>
              <a:rPr lang="ko-KR" altLang="en-US" sz="1400" dirty="0"/>
              <a:t> 위해 매년 훈련 진행</a:t>
            </a:r>
            <a:endParaRPr lang="en-US" altLang="ko-KR" sz="1400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5C45EB4B-35E9-97A9-93C7-5E0001F60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75745"/>
            <a:ext cx="3206044" cy="19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E7C40957-79DC-6FBD-DC04-9A601328CACE}"/>
              </a:ext>
            </a:extLst>
          </p:cNvPr>
          <p:cNvSpPr/>
          <p:nvPr/>
        </p:nvSpPr>
        <p:spPr>
          <a:xfrm>
            <a:off x="4615223" y="2691804"/>
            <a:ext cx="2326105" cy="920333"/>
          </a:xfrm>
          <a:prstGeom prst="wedgeRoundRectCallout">
            <a:avLst>
              <a:gd name="adj1" fmla="val -46549"/>
              <a:gd name="adj2" fmla="val 8341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화신정공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사진 자료 확인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79" name="검토추가_27_0">
            <a:extLst>
              <a:ext uri="{FF2B5EF4-FFF2-40B4-BE49-F238E27FC236}">
                <a16:creationId xmlns:a16="http://schemas.microsoft.com/office/drawing/2014/main" id="{73C3B1E7-40C3-4DED-AC17-A462E9D404F9}"/>
              </a:ext>
            </a:extLst>
          </p:cNvPr>
          <p:cNvSpPr>
            <a:spLocks noGrp="1"/>
          </p:cNvSpPr>
          <p:nvPr/>
        </p:nvSpPr>
        <p:spPr>
          <a:xfrm>
            <a:off x="695325" y="333375"/>
            <a:ext cx="8572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사진의 대상 법인·RTO 분류·오탈자 확인: 26, 46p</a:t>
            </a:r>
          </a:p>
        </p:txBody>
      </p:sp>
    </p:spTree>
    <p:extLst>
      <p:ext uri="{BB962C8B-B14F-4D97-AF65-F5344CB8AC3E}">
        <p14:creationId xmlns:p14="http://schemas.microsoft.com/office/powerpoint/2010/main" val="41360990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인권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https://www.hwashin.co.kr/kr/esg/esg_environment_2.do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인권 존중 원칙</a:t>
            </a:r>
          </a:p>
          <a:p>
            <a:r>
              <a:rPr lang="ko-KR" altLang="en-US" sz="1200" b="1" dirty="0"/>
              <a:t>사람을 존중하는 마음을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일하는 모든 순간에</a:t>
            </a:r>
          </a:p>
          <a:p>
            <a:r>
              <a:rPr lang="ko-KR" altLang="en-US" sz="1200" dirty="0"/>
              <a:t>화신정공은 구성원과 이해관계자의 권리를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기업 활동 전반에서 인권을 보호하기 위해 노력하겠습니다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차별금지와 다양성 존중</a:t>
            </a:r>
          </a:p>
          <a:p>
            <a:r>
              <a:rPr lang="ko-KR" altLang="en-US" sz="1200" dirty="0"/>
              <a:t>성별</a:t>
            </a:r>
            <a:r>
              <a:rPr lang="en-US" altLang="ko-KR" sz="1200" dirty="0"/>
              <a:t>, </a:t>
            </a:r>
            <a:r>
              <a:rPr lang="ko-KR" altLang="en-US" sz="1200" dirty="0"/>
              <a:t>국적</a:t>
            </a:r>
            <a:r>
              <a:rPr lang="en-US" altLang="ko-KR" sz="1200" dirty="0"/>
              <a:t>, </a:t>
            </a:r>
            <a:r>
              <a:rPr lang="ko-KR" altLang="en-US" sz="1200" dirty="0"/>
              <a:t>종교</a:t>
            </a:r>
            <a:r>
              <a:rPr lang="en-US" altLang="ko-KR" sz="1200" dirty="0"/>
              <a:t>, </a:t>
            </a:r>
            <a:r>
              <a:rPr lang="ko-KR" altLang="en-US" sz="1200" dirty="0"/>
              <a:t>장애</a:t>
            </a:r>
            <a:r>
              <a:rPr lang="en-US" altLang="ko-KR" sz="1200" dirty="0"/>
              <a:t>, </a:t>
            </a:r>
            <a:r>
              <a:rPr lang="ko-KR" altLang="en-US" sz="1200" dirty="0"/>
              <a:t>연령 등의 차이로 차별하지 않고 서로의 다양성을 존중합니다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인격 존중과 괴롭힘 금지</a:t>
            </a:r>
          </a:p>
          <a:p>
            <a:r>
              <a:rPr lang="ko-KR" altLang="en-US" sz="1200" dirty="0"/>
              <a:t>개인의 사생활과 인격을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폭력과 성희롱</a:t>
            </a:r>
            <a:r>
              <a:rPr lang="en-US" altLang="ko-KR" sz="1200" dirty="0"/>
              <a:t>, </a:t>
            </a:r>
            <a:r>
              <a:rPr lang="ko-KR" altLang="en-US" sz="1200" dirty="0"/>
              <a:t>직장 내 괴롭힘 없는 근무환경을 지향합니다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자발적인 근로와 아동노동 금지</a:t>
            </a:r>
          </a:p>
          <a:p>
            <a:r>
              <a:rPr lang="ko-KR" altLang="en-US" sz="1200" dirty="0"/>
              <a:t>개인의 자유의사에 따른 근로를 존중하고</a:t>
            </a:r>
            <a:r>
              <a:rPr lang="en-US" altLang="ko-KR" sz="1200" dirty="0"/>
              <a:t>, </a:t>
            </a:r>
            <a:r>
              <a:rPr lang="ko-KR" altLang="en-US" sz="1200" dirty="0"/>
              <a:t>강제노동과 아동노동을 금지합니다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4. </a:t>
            </a:r>
            <a:r>
              <a:rPr lang="ko-KR" altLang="en-US" sz="1200" b="1" dirty="0"/>
              <a:t>공정한 기회와 근로조건</a:t>
            </a:r>
          </a:p>
          <a:p>
            <a:r>
              <a:rPr lang="ko-KR" altLang="en-US" sz="1200" dirty="0"/>
              <a:t>채용과 교육</a:t>
            </a:r>
            <a:r>
              <a:rPr lang="en-US" altLang="ko-KR" sz="1200" dirty="0"/>
              <a:t>, </a:t>
            </a:r>
            <a:r>
              <a:rPr lang="ko-KR" altLang="en-US" sz="1200" dirty="0"/>
              <a:t>평가에서 공정한 기회를 지향하며</a:t>
            </a:r>
            <a:r>
              <a:rPr lang="en-US" altLang="ko-KR" sz="1200" dirty="0"/>
              <a:t>, </a:t>
            </a:r>
            <a:r>
              <a:rPr lang="ko-KR" altLang="en-US" sz="1200" dirty="0"/>
              <a:t>근로시간과 정당한 보상에 관한 기준을 준수합니다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5. </a:t>
            </a:r>
            <a:r>
              <a:rPr lang="ko-KR" altLang="en-US" sz="1200" b="1" dirty="0"/>
              <a:t>결사와 소통의 자유 존중</a:t>
            </a:r>
          </a:p>
          <a:p>
            <a:r>
              <a:rPr lang="ko-KR" altLang="en-US" sz="1200" dirty="0"/>
              <a:t>결사의 자유와 단체교섭의 권리를 존중하며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구성원이 자유롭게 의견을 나눌 수 있는 문화를 지향합니다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6. </a:t>
            </a:r>
            <a:r>
              <a:rPr lang="ko-KR" altLang="en-US" sz="1200" b="1" dirty="0"/>
              <a:t>이해관계자의 인권 존중</a:t>
            </a:r>
          </a:p>
          <a:p>
            <a:r>
              <a:rPr lang="ko-KR" altLang="en-US" sz="1200" dirty="0" err="1"/>
              <a:t>임직원뿐</a:t>
            </a:r>
            <a:r>
              <a:rPr lang="ko-KR" altLang="en-US" sz="1200" dirty="0"/>
              <a:t> 아니라 협력사와 지역주민 등 기업 활동과 연결된 이해관계자의 인권을 함께 생각합니다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Human Rights</a:t>
            </a:r>
          </a:p>
          <a:p>
            <a:pPr latinLnBrk="0"/>
            <a:r>
              <a:rPr lang="ko-KR" altLang="en-US" sz="1600" b="1" dirty="0"/>
              <a:t>서로의 존중이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함께 성장하는 내일을 만듭니다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100" dirty="0"/>
              <a:t>화신정공은 모든 사람의 존엄과 가치를 소중히 생각합니다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서로의 차이를 존중하고 공정한 기회를 지향하며</a:t>
            </a:r>
            <a:r>
              <a:rPr lang="en-US" altLang="ko-KR" sz="1100" dirty="0"/>
              <a:t>, </a:t>
            </a:r>
            <a:r>
              <a:rPr lang="ko-KR" altLang="en-US" sz="1100" dirty="0"/>
              <a:t>누구나 </a:t>
            </a:r>
            <a:r>
              <a:rPr lang="ko-KR" altLang="en-US" sz="1100" dirty="0" err="1"/>
              <a:t>존중받으며</a:t>
            </a:r>
            <a:r>
              <a:rPr lang="ko-KR" altLang="en-US" sz="1100" dirty="0"/>
              <a:t> 일할 수 있는 조직문화를 만들어가겠습니다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4" name="검토추가_28_0">
            <a:extLst>
              <a:ext uri="{FF2B5EF4-FFF2-40B4-BE49-F238E27FC236}">
                <a16:creationId xmlns:a16="http://schemas.microsoft.com/office/drawing/2014/main" id="{A7C0B06E-AB66-47E3-9DA3-6369294663CB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인권 원칙과 실천 방향을 유지하고 29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p의 상담·신고 안내로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접수 대상과 처리 담당, 공개할 연락처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승인본으로 관리합니다.</a:t>
            </a:r>
          </a:p>
        </p:txBody>
      </p:sp>
      <p:sp>
        <p:nvSpPr>
          <p:cNvPr id="15" name="검토추가_28_1">
            <a:extLst>
              <a:ext uri="{FF2B5EF4-FFF2-40B4-BE49-F238E27FC236}">
                <a16:creationId xmlns:a16="http://schemas.microsoft.com/office/drawing/2014/main" id="{1463F753-C61A-442B-BBD4-13C34FEAD04C}"/>
              </a:ext>
            </a:extLst>
          </p:cNvPr>
          <p:cNvSpPr>
            <a:spLocks noGrp="1"/>
          </p:cNvSpPr>
          <p:nvPr/>
        </p:nvSpPr>
        <p:spPr>
          <a:xfrm>
            <a:off x="9610725" y="2861652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29p에는 ㈜화신 내부회계감사팀의 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락처가 있습니다. 정공도 같은 창구를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쓰는지 확인해야 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담당자·전화·이메일을 검증한 뒤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하며 상세 기능은 50p에 정의합니다.</a:t>
            </a:r>
          </a:p>
        </p:txBody>
      </p:sp>
      <p:sp>
        <p:nvSpPr>
          <p:cNvPr id="16" name="검토추가_28_0">
            <a:extLst>
              <a:ext uri="{FF2B5EF4-FFF2-40B4-BE49-F238E27FC236}">
                <a16:creationId xmlns:a16="http://schemas.microsoft.com/office/drawing/2014/main" id="{4432DAD2-7A0E-4E4F-8A24-00E606B84A5D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2187346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B813B48-798F-1EEF-B156-B7F13CD6A166}"/>
              </a:ext>
            </a:extLst>
          </p:cNvPr>
          <p:cNvSpPr txBox="1"/>
          <p:nvPr/>
        </p:nvSpPr>
        <p:spPr>
          <a:xfrm>
            <a:off x="6617370" y="970365"/>
            <a:ext cx="41990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dirty="0"/>
              <a:t>https://www.hwashin.co.kr/kr/group/visit_inform_3.do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6975353-C90C-3230-DE10-76932F2D6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007B0D-D183-F41B-2B5E-C0D91331206B}"/>
              </a:ext>
            </a:extLst>
          </p:cNvPr>
          <p:cNvSpPr txBox="1"/>
          <p:nvPr/>
        </p:nvSpPr>
        <p:spPr>
          <a:xfrm>
            <a:off x="695325" y="637726"/>
            <a:ext cx="5910012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인권경영 실천 방향</a:t>
            </a:r>
            <a:endParaRPr lang="en-US" altLang="ko-KR" sz="1600" b="1" u="sng" dirty="0"/>
          </a:p>
          <a:p>
            <a:r>
              <a:rPr lang="ko-KR" altLang="en-US" sz="1200" b="1" dirty="0"/>
              <a:t>존중의 원칙이 일상의 실천으로 이어지도록</a:t>
            </a:r>
            <a:endParaRPr lang="en-US" altLang="ko-KR" sz="1200" b="1" dirty="0"/>
          </a:p>
          <a:p>
            <a:endParaRPr lang="en-US" altLang="ko-KR" sz="1200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인권의식 높이기</a:t>
            </a:r>
          </a:p>
          <a:p>
            <a:r>
              <a:rPr lang="ko-KR" altLang="en-US" sz="1200" dirty="0"/>
              <a:t>서로의 권리와 책임을 이해하고</a:t>
            </a:r>
            <a:r>
              <a:rPr lang="en-US" altLang="ko-KR" sz="1200" dirty="0"/>
              <a:t>, </a:t>
            </a:r>
            <a:r>
              <a:rPr lang="ko-KR" altLang="en-US" sz="1200" dirty="0"/>
              <a:t>일상에서 발생할 수 있는 차별과 인권침해를 예방하는 인식을 넓혀가겠습니다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존중하는 조직문화 만들기</a:t>
            </a:r>
          </a:p>
          <a:p>
            <a:r>
              <a:rPr lang="ko-KR" altLang="en-US" sz="1200" dirty="0"/>
              <a:t>직급과 업무의 차이를 넘어 서로의 의견을 경청하며</a:t>
            </a:r>
            <a:r>
              <a:rPr lang="en-US" altLang="ko-KR" sz="1200" dirty="0"/>
              <a:t>, </a:t>
            </a:r>
            <a:r>
              <a:rPr lang="ko-KR" altLang="en-US" sz="1200" dirty="0"/>
              <a:t>배려와 신뢰를 바탕으로 함께 일하는 문화를 만들어가겠습니다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인권 위험 살피고 개선하기</a:t>
            </a:r>
          </a:p>
          <a:p>
            <a:r>
              <a:rPr lang="ko-KR" altLang="en-US" sz="1200" dirty="0"/>
              <a:t>일하는 과정에서 인권을 침해할 수 있는 요소를 살피고</a:t>
            </a:r>
            <a:r>
              <a:rPr lang="en-US" altLang="ko-KR" sz="1200" dirty="0"/>
              <a:t>, </a:t>
            </a:r>
            <a:r>
              <a:rPr lang="ko-KR" altLang="en-US" sz="1200" dirty="0"/>
              <a:t>구성원의 목소리를 바탕으로 개선 방향을 찾아가겠습니다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E8ACC0-91B4-1459-F8EA-62643CABCB4C}"/>
              </a:ext>
            </a:extLst>
          </p:cNvPr>
          <p:cNvSpPr txBox="1"/>
          <p:nvPr/>
        </p:nvSpPr>
        <p:spPr>
          <a:xfrm>
            <a:off x="799599" y="3523583"/>
            <a:ext cx="56733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고충처리 안내</a:t>
            </a:r>
            <a:endParaRPr lang="en-US" altLang="ko-KR" sz="1600" b="1" u="sng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61452BE-FCEF-A9A8-83B9-D44BE8F1761C}"/>
              </a:ext>
            </a:extLst>
          </p:cNvPr>
          <p:cNvGraphicFramePr>
            <a:graphicFrameLocks noGrp="1"/>
          </p:cNvGraphicFramePr>
          <p:nvPr/>
        </p:nvGraphicFramePr>
        <p:xfrm>
          <a:off x="695325" y="3994074"/>
          <a:ext cx="5801728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998251">
                  <a:extLst>
                    <a:ext uri="{9D8B030D-6E8A-4147-A177-3AD203B41FA5}">
                      <a16:colId xmlns:a16="http://schemas.microsoft.com/office/drawing/2014/main" val="3101260626"/>
                    </a:ext>
                  </a:extLst>
                </a:gridCol>
                <a:gridCol w="4803477">
                  <a:extLst>
                    <a:ext uri="{9D8B030D-6E8A-4147-A177-3AD203B41FA5}">
                      <a16:colId xmlns:a16="http://schemas.microsoft.com/office/drawing/2014/main" val="8720997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항목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표시할 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5192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상담</a:t>
                      </a:r>
                      <a:r>
                        <a:rPr lang="en-US" altLang="ko-KR" sz="1200"/>
                        <a:t>·</a:t>
                      </a:r>
                      <a:r>
                        <a:rPr lang="ko-KR" altLang="en-US" sz="1200"/>
                        <a:t>신고 대상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/>
                        <a:t>차별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괴롭힘</a:t>
                      </a:r>
                      <a:r>
                        <a:rPr lang="en-US" altLang="ko-KR" sz="1200"/>
                        <a:t>, </a:t>
                      </a:r>
                      <a:r>
                        <a:rPr lang="ko-KR" altLang="en-US" sz="1200"/>
                        <a:t>성희롱 등 인권 관련 고충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8975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/>
                        <a:t>접수 방법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인터넷 </a:t>
                      </a:r>
                      <a:r>
                        <a:rPr lang="en-US" altLang="ko-KR" sz="1200" dirty="0"/>
                        <a:t>: </a:t>
                      </a:r>
                      <a:r>
                        <a:rPr lang="ko-KR" altLang="en-US" sz="1200" dirty="0"/>
                        <a:t>사이버 신문고 제보하기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이메일 </a:t>
                      </a:r>
                      <a:r>
                        <a:rPr lang="en-US" altLang="ko-KR" sz="1200" dirty="0"/>
                        <a:t>: sinmungo@hwashin.co.kr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전화</a:t>
                      </a:r>
                      <a:r>
                        <a:rPr lang="en-US" altLang="ko-KR" sz="1200" dirty="0"/>
                        <a:t>: 054-330-5151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팩스</a:t>
                      </a:r>
                      <a:r>
                        <a:rPr lang="en-US" altLang="ko-KR" sz="1200" dirty="0"/>
                        <a:t>: 054-335-7568</a:t>
                      </a:r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서신 </a:t>
                      </a:r>
                      <a:r>
                        <a:rPr lang="en-US" altLang="ko-KR" sz="1200" dirty="0"/>
                        <a:t>: (38828) </a:t>
                      </a:r>
                      <a:r>
                        <a:rPr lang="ko-KR" altLang="en-US" sz="1200" dirty="0"/>
                        <a:t>경상북도 영천시 </a:t>
                      </a:r>
                      <a:r>
                        <a:rPr lang="ko-KR" altLang="en-US" sz="1200" dirty="0" err="1"/>
                        <a:t>언하공단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1</a:t>
                      </a:r>
                      <a:r>
                        <a:rPr lang="ko-KR" altLang="en-US" sz="1200" dirty="0"/>
                        <a:t>길 </a:t>
                      </a:r>
                      <a:r>
                        <a:rPr lang="en-US" altLang="ko-KR" sz="1200" dirty="0"/>
                        <a:t>14 (</a:t>
                      </a:r>
                      <a:r>
                        <a:rPr lang="ko-KR" altLang="en-US" sz="1200" dirty="0" err="1"/>
                        <a:t>언하동</a:t>
                      </a:r>
                      <a:r>
                        <a:rPr lang="en-US" altLang="ko-KR" sz="1200" dirty="0"/>
                        <a:t>) ㈜</a:t>
                      </a:r>
                      <a:r>
                        <a:rPr lang="ko-KR" altLang="en-US" sz="1200" dirty="0"/>
                        <a:t>화신 내부회계감사팀</a:t>
                      </a:r>
                      <a:endParaRPr lang="en-US" altLang="ko-KR" sz="1200" dirty="0"/>
                    </a:p>
                    <a:p>
                      <a:pPr marL="285750" indent="-285750" latinLnBrk="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/>
                        <a:t>담당자</a:t>
                      </a:r>
                      <a:r>
                        <a:rPr lang="en-US" altLang="ko-KR" sz="1200" dirty="0"/>
                        <a:t>: </a:t>
                      </a:r>
                      <a:r>
                        <a:rPr lang="ko-KR" altLang="en-US" sz="1200" dirty="0"/>
                        <a:t>투명경영 </a:t>
                      </a:r>
                      <a:r>
                        <a:rPr lang="ko-KR" altLang="en-US" sz="1200" dirty="0" err="1"/>
                        <a:t>실천센타</a:t>
                      </a:r>
                      <a:r>
                        <a:rPr lang="ko-KR" altLang="en-US" sz="1200" dirty="0"/>
                        <a:t> 제보전담책임자 김종필 상무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776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dirty="0"/>
                        <a:t>연결 버튼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ko-KR" altLang="en-US" sz="1200" b="1" dirty="0"/>
                        <a:t>인권 고충 상담</a:t>
                      </a:r>
                      <a:r>
                        <a:rPr lang="en-US" altLang="ko-KR" sz="1200" b="1" dirty="0"/>
                        <a:t>·</a:t>
                      </a:r>
                      <a:r>
                        <a:rPr lang="ko-KR" altLang="en-US" sz="1200" b="1" dirty="0"/>
                        <a:t>신고</a:t>
                      </a:r>
                      <a:endParaRPr lang="ko-KR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0940253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33344515-5365-C2EB-573B-A076D5EAA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801" y="1341438"/>
            <a:ext cx="4428643" cy="506529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397184A2-94D9-7577-C965-25915458803D}"/>
              </a:ext>
            </a:extLst>
          </p:cNvPr>
          <p:cNvSpPr/>
          <p:nvPr/>
        </p:nvSpPr>
        <p:spPr>
          <a:xfrm>
            <a:off x="4355579" y="3120782"/>
            <a:ext cx="2326105" cy="920333"/>
          </a:xfrm>
          <a:prstGeom prst="wedgeRoundRectCallout">
            <a:avLst>
              <a:gd name="adj1" fmla="val -46549"/>
              <a:gd name="adj2" fmla="val 83417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제보하기</a:t>
            </a:r>
            <a:endParaRPr lang="en-US" altLang="ko-KR" b="1" dirty="0">
              <a:solidFill>
                <a:schemeClr val="tx1"/>
              </a:solidFill>
            </a:endParaRPr>
          </a:p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화신정도 별도</a:t>
            </a:r>
            <a:r>
              <a:rPr lang="en-US" altLang="ko-KR" b="1" dirty="0">
                <a:solidFill>
                  <a:schemeClr val="tx1"/>
                </a:solidFill>
              </a:rPr>
              <a:t>?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03BAB5B-FE15-43D2-0505-B590004919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646" y="4090737"/>
            <a:ext cx="4835043" cy="256423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3" name="검토추가_29_0">
            <a:extLst>
              <a:ext uri="{FF2B5EF4-FFF2-40B4-BE49-F238E27FC236}">
                <a16:creationId xmlns:a16="http://schemas.microsoft.com/office/drawing/2014/main" id="{2CB11BD9-CD07-49F0-9277-233EED10DA2C}"/>
              </a:ext>
            </a:extLst>
          </p:cNvPr>
          <p:cNvSpPr>
            <a:spLocks noGrp="1"/>
          </p:cNvSpPr>
          <p:nvPr/>
        </p:nvSpPr>
        <p:spPr>
          <a:xfrm>
            <a:off x="695325" y="285750"/>
            <a:ext cx="6858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제보 창구 적용 여부 확인: 50p</a:t>
            </a:r>
          </a:p>
        </p:txBody>
      </p:sp>
    </p:spTree>
    <p:extLst>
      <p:ext uri="{BB962C8B-B14F-4D97-AF65-F5344CB8AC3E}">
        <p14:creationId xmlns:p14="http://schemas.microsoft.com/office/powerpoint/2010/main" val="632087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메뉴 구조도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 기준 1Depth 중심 Global Navigation</a:t>
            </a:r>
            <a:endParaRPr lang="en-US" sz="1020" dirty="0"/>
          </a:p>
        </p:txBody>
      </p:sp>
      <p:sp>
        <p:nvSpPr>
          <p:cNvPr id="6" name="Text 4"/>
          <p:cNvSpPr/>
          <p:nvPr/>
        </p:nvSpPr>
        <p:spPr>
          <a:xfrm>
            <a:off x="4297680" y="1389789"/>
            <a:ext cx="3566160" cy="457200"/>
          </a:xfrm>
          <a:prstGeom prst="rect">
            <a:avLst/>
          </a:prstGeom>
          <a:solidFill>
            <a:srgbClr val="00A6C7"/>
          </a:solidFill>
          <a:ln>
            <a:noFill/>
          </a:ln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805838" y="2349909"/>
            <a:ext cx="18000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048349" y="2349909"/>
            <a:ext cx="1800000" cy="384048"/>
          </a:xfrm>
          <a:prstGeom prst="rect">
            <a:avLst/>
          </a:prstGeom>
          <a:solidFill>
            <a:srgbClr val="005BAC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기술혁신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flipH="1">
            <a:off x="2675466" y="1837157"/>
            <a:ext cx="3420533" cy="477065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4" name="Text 12"/>
          <p:cNvSpPr/>
          <p:nvPr/>
        </p:nvSpPr>
        <p:spPr>
          <a:xfrm>
            <a:off x="6393016" y="2349909"/>
            <a:ext cx="1800000" cy="384048"/>
          </a:xfrm>
          <a:prstGeom prst="rect">
            <a:avLst/>
          </a:prstGeom>
          <a:solidFill>
            <a:srgbClr val="1F6F5A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altLang="ko-KR" sz="1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 flipH="1">
            <a:off x="4888088" y="1848463"/>
            <a:ext cx="1207909" cy="499626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6" name="Text 14"/>
          <p:cNvSpPr/>
          <p:nvPr/>
        </p:nvSpPr>
        <p:spPr>
          <a:xfrm>
            <a:off x="8613327" y="2349909"/>
            <a:ext cx="1800000" cy="384048"/>
          </a:xfrm>
          <a:prstGeom prst="rect">
            <a:avLst/>
          </a:prstGeom>
          <a:solidFill>
            <a:srgbClr val="0B1F3A"/>
          </a:solidFill>
          <a:ln>
            <a:solidFill>
              <a:srgbClr val="292F70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ko-KR" altLang="en-US" sz="1200" b="1" dirty="0" err="1">
                <a:solidFill>
                  <a:schemeClr val="bg1"/>
                </a:solidFill>
              </a:rPr>
              <a:t>뉴스룸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Shape 15"/>
          <p:cNvSpPr/>
          <p:nvPr/>
        </p:nvSpPr>
        <p:spPr>
          <a:xfrm>
            <a:off x="6080759" y="1846988"/>
            <a:ext cx="1211863" cy="512389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19" name="Shape 17"/>
          <p:cNvSpPr/>
          <p:nvPr/>
        </p:nvSpPr>
        <p:spPr>
          <a:xfrm>
            <a:off x="6095999" y="1843283"/>
            <a:ext cx="3375379" cy="493517"/>
          </a:xfrm>
          <a:prstGeom prst="line">
            <a:avLst/>
          </a:prstGeom>
          <a:noFill/>
          <a:ln w="12700">
            <a:solidFill>
              <a:srgbClr val="D7DCE3"/>
            </a:solidFill>
            <a:prstDash val="solid"/>
            <a:tailEnd type="triangle"/>
          </a:ln>
        </p:spPr>
      </p:sp>
      <p:sp>
        <p:nvSpPr>
          <p:cNvPr id="21" name="Text 19"/>
          <p:cNvSpPr/>
          <p:nvPr/>
        </p:nvSpPr>
        <p:spPr>
          <a:xfrm>
            <a:off x="1802962" y="2752442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회사개요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CEO 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메시지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연혁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CI 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소개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수상</a:t>
            </a: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</a:t>
            </a: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인증</a:t>
            </a:r>
            <a:endParaRPr lang="en-US" altLang="ko-KR" sz="1100" dirty="0">
              <a:solidFill>
                <a:srgbClr val="111111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/>
              <a:t>오시는 길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85800" y="5014451"/>
            <a:ext cx="1097280" cy="292608"/>
          </a:xfrm>
          <a:prstGeom prst="rect">
            <a:avLst/>
          </a:prstGeom>
          <a:solidFill>
            <a:srgbClr val="0B1F3A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Utility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2001818" y="4977695"/>
            <a:ext cx="429768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KR / EN / CN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통합검색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Family Site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사이트맵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개인정보처리방침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6629400" y="5014451"/>
            <a:ext cx="1097280" cy="292608"/>
          </a:xfrm>
          <a:prstGeom prst="rect">
            <a:avLst/>
          </a:prstGeom>
          <a:solidFill>
            <a:srgbClr val="0B3155"/>
          </a:solidFill>
          <a:ln>
            <a:noFill/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외부 연결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7909560" y="4968730"/>
            <a:ext cx="3840480" cy="959103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en-US" sz="1050" dirty="0" err="1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</a:t>
            </a: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www.hwashin.co.kr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우석문화장학재단: www.hswooseok.or.kr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출입방문: visit.hwashinprec.co.kr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/>
              <a:t>채용</a:t>
            </a:r>
            <a:r>
              <a:rPr lang="en-US" altLang="ko-KR" sz="1050" dirty="0"/>
              <a:t>: </a:t>
            </a:r>
            <a:r>
              <a:rPr lang="ko-KR" altLang="en-US" sz="1050" dirty="0"/>
              <a:t>채용사이트 </a:t>
            </a:r>
            <a:r>
              <a:rPr lang="en-US" altLang="ko-KR" sz="1050" dirty="0"/>
              <a:t>LINK</a:t>
            </a:r>
          </a:p>
          <a:p>
            <a:pPr marL="0" indent="0">
              <a:buNone/>
            </a:pP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•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입찰공고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: </a:t>
            </a:r>
            <a:r>
              <a:rPr lang="ko-KR" altLang="en-US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관련 게시판 </a:t>
            </a:r>
            <a:r>
              <a:rPr lang="en-US" altLang="ko-KR" sz="105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LINK</a:t>
            </a:r>
            <a:endParaRPr lang="en-US" sz="1050" dirty="0"/>
          </a:p>
        </p:txBody>
      </p:sp>
      <p:sp>
        <p:nvSpPr>
          <p:cNvPr id="39" name="Text 19">
            <a:extLst>
              <a:ext uri="{FF2B5EF4-FFF2-40B4-BE49-F238E27FC236}">
                <a16:creationId xmlns:a16="http://schemas.microsoft.com/office/drawing/2014/main" id="{25C5BDE3-E237-608C-5148-40DFD97A3953}"/>
              </a:ext>
            </a:extLst>
          </p:cNvPr>
          <p:cNvSpPr/>
          <p:nvPr/>
        </p:nvSpPr>
        <p:spPr>
          <a:xfrm>
            <a:off x="4049633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제품소개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R&amp;D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품질경영</a:t>
            </a:r>
            <a:endParaRPr lang="en-US" sz="1100" dirty="0"/>
          </a:p>
        </p:txBody>
      </p:sp>
      <p:sp>
        <p:nvSpPr>
          <p:cNvPr id="41" name="Text 19">
            <a:extLst>
              <a:ext uri="{FF2B5EF4-FFF2-40B4-BE49-F238E27FC236}">
                <a16:creationId xmlns:a16="http://schemas.microsoft.com/office/drawing/2014/main" id="{EC9311F7-FB4A-E03A-5BCF-0B4C35D0B76C}"/>
              </a:ext>
            </a:extLst>
          </p:cNvPr>
          <p:cNvSpPr/>
          <p:nvPr/>
        </p:nvSpPr>
        <p:spPr>
          <a:xfrm>
            <a:off x="6380785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지속가능경영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환경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</a:p>
          <a:p>
            <a:pPr>
              <a:lnSpc>
                <a:spcPct val="150000"/>
              </a:lnSpc>
            </a:pPr>
            <a:endParaRPr lang="en-US" sz="1100" dirty="0"/>
          </a:p>
        </p:txBody>
      </p:sp>
      <p:sp>
        <p:nvSpPr>
          <p:cNvPr id="42" name="Text 19">
            <a:extLst>
              <a:ext uri="{FF2B5EF4-FFF2-40B4-BE49-F238E27FC236}">
                <a16:creationId xmlns:a16="http://schemas.microsoft.com/office/drawing/2014/main" id="{1950BBB3-A4EA-E7E8-ECFD-68A5D63CF0A6}"/>
              </a:ext>
            </a:extLst>
          </p:cNvPr>
          <p:cNvSpPr/>
          <p:nvPr/>
        </p:nvSpPr>
        <p:spPr>
          <a:xfrm>
            <a:off x="8624228" y="2754000"/>
            <a:ext cx="1800000" cy="1494031"/>
          </a:xfrm>
          <a:prstGeom prst="rect">
            <a:avLst/>
          </a:prstGeom>
          <a:solidFill>
            <a:srgbClr val="FAFBFC"/>
          </a:solidFill>
          <a:ln w="6350">
            <a:solidFill>
              <a:srgbClr val="D7DCE3"/>
            </a:solidFill>
          </a:ln>
        </p:spPr>
        <p:txBody>
          <a:bodyPr wrap="square" lIns="381" tIns="381" rIns="381" bIns="381" rtlCol="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 뉴스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홍보자료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10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5" name="검토추가_3_0">
            <a:extLst>
              <a:ext uri="{FF2B5EF4-FFF2-40B4-BE49-F238E27FC236}">
                <a16:creationId xmlns:a16="http://schemas.microsoft.com/office/drawing/2014/main" id="{8CD6D2A3-DDD8-4A9E-B552-497C90BFE500}"/>
              </a:ext>
            </a:extLst>
          </p:cNvPr>
          <p:cNvSpPr>
            <a:spLocks noGrp="1"/>
          </p:cNvSpPr>
          <p:nvPr/>
        </p:nvSpPr>
        <p:spPr>
          <a:xfrm>
            <a:off x="695325" y="6210300"/>
            <a:ext cx="63817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메뉴·언어·외부 연결 확인: 38, 51~52p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30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사회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사회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상생협력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6FC86-0360-9024-E389-F039BE8F2C2F}"/>
              </a:ext>
            </a:extLst>
          </p:cNvPr>
          <p:cNvSpPr txBox="1"/>
          <p:nvPr/>
        </p:nvSpPr>
        <p:spPr>
          <a:xfrm>
            <a:off x="695325" y="2661043"/>
            <a:ext cx="845031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u="sng" dirty="0"/>
              <a:t>협력사 동반성장</a:t>
            </a:r>
            <a:endParaRPr lang="en-US" altLang="ko-KR" sz="1600" b="1" u="sng" dirty="0"/>
          </a:p>
          <a:p>
            <a:r>
              <a:rPr lang="ko-KR" altLang="en-US" sz="1200" b="1" dirty="0"/>
              <a:t>함께 쌓은 신뢰가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더 나은 경쟁력이 됩니다</a:t>
            </a:r>
            <a:r>
              <a:rPr lang="en-US" altLang="ko-KR" sz="1200" b="1" dirty="0"/>
              <a:t>.</a:t>
            </a:r>
          </a:p>
          <a:p>
            <a:r>
              <a:rPr lang="ko-KR" altLang="en-US" sz="1200" dirty="0"/>
              <a:t>화신정공은 상호 존중과 신뢰를 바탕으로 협력사와의 동반성장을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공정한 거래와 열린 소통을 통해 협력 관계를 발전시키고</a:t>
            </a:r>
            <a:r>
              <a:rPr lang="en-US" altLang="ko-KR" sz="1200" dirty="0"/>
              <a:t>, </a:t>
            </a:r>
            <a:r>
              <a:rPr lang="ko-KR" altLang="en-US" sz="1200" dirty="0"/>
              <a:t>지속가능한 공급망을 함께 만들어가겠습니다</a:t>
            </a:r>
            <a:r>
              <a:rPr lang="en-US" altLang="ko-KR" sz="1200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1. </a:t>
            </a:r>
            <a:r>
              <a:rPr lang="ko-KR" altLang="en-US" sz="1200" b="1" dirty="0"/>
              <a:t>공정하고 투명한 거래</a:t>
            </a:r>
          </a:p>
          <a:p>
            <a:r>
              <a:rPr lang="ko-KR" altLang="en-US" sz="1200" b="1" dirty="0"/>
              <a:t>합리적인 기준과 절차를 바탕으로 거래의 공정성을 지키고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서로의 권리와 가치를 존중하는 협력 관계를 지향합니다</a:t>
            </a:r>
            <a:r>
              <a:rPr lang="en-US" altLang="ko-KR" sz="1200" b="1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2. </a:t>
            </a:r>
            <a:r>
              <a:rPr lang="ko-KR" altLang="en-US" sz="1200" b="1" dirty="0"/>
              <a:t>소통을 통한 공동의 성장</a:t>
            </a:r>
          </a:p>
          <a:p>
            <a:r>
              <a:rPr lang="ko-KR" altLang="en-US" sz="1200" b="1" dirty="0"/>
              <a:t>협력사의 의견에 귀 기울이고 현장의 과제를 함께 살피며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품질과 기술 역량을 높일 수 있는 협력 방안을 모색합니다</a:t>
            </a:r>
            <a:r>
              <a:rPr lang="en-US" altLang="ko-KR" sz="1200" b="1" dirty="0"/>
              <a:t>.</a:t>
            </a:r>
          </a:p>
          <a:p>
            <a:endParaRPr lang="en-US" altLang="ko-KR" sz="1200" b="1" dirty="0"/>
          </a:p>
          <a:p>
            <a:r>
              <a:rPr lang="en-US" altLang="ko-KR" sz="1200" b="1" dirty="0"/>
              <a:t>3. </a:t>
            </a:r>
            <a:r>
              <a:rPr lang="ko-KR" altLang="en-US" sz="1200" b="1" dirty="0"/>
              <a:t>책임 있는 공급망</a:t>
            </a:r>
          </a:p>
          <a:p>
            <a:r>
              <a:rPr lang="ko-KR" altLang="en-US" sz="1200" b="1" dirty="0"/>
              <a:t>환경과 인권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안전보건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윤리를 함께 고려하며 공급망 전반에 책임 있는 경영이 확산될 수 있도록 노력하겠습니다</a:t>
            </a:r>
            <a:r>
              <a:rPr lang="en-US" altLang="ko-KR" sz="1200" b="1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Shared Growth</a:t>
            </a:r>
          </a:p>
          <a:p>
            <a:pPr latinLnBrk="0"/>
            <a:r>
              <a:rPr lang="ko-KR" altLang="en-US" sz="1600" b="1" dirty="0"/>
              <a:t>신뢰로 함께하고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나눔으로 더 넓게 성장합니다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100" dirty="0"/>
              <a:t>화신정공은 협력사와 지역사회를 함께 성장하는 동반자로 생각합니다</a:t>
            </a:r>
            <a:r>
              <a:rPr lang="en-US" altLang="ko-KR" sz="1100" dirty="0"/>
              <a:t>. </a:t>
            </a:r>
            <a:r>
              <a:rPr lang="ko-KR" altLang="en-US" sz="1100" dirty="0"/>
              <a:t>공정한 협력과 따뜻한 나눔을 바탕으로</a:t>
            </a:r>
            <a:r>
              <a:rPr lang="en-US" altLang="ko-KR" sz="1100" dirty="0"/>
              <a:t>, </a:t>
            </a:r>
            <a:r>
              <a:rPr lang="ko-KR" altLang="en-US" sz="1100" dirty="0"/>
              <a:t>함께 만들어가는 미래의 가치를 넓혀가겠습니다</a:t>
            </a:r>
            <a:r>
              <a:rPr lang="en-US" altLang="ko-KR" sz="1100" dirty="0"/>
              <a:t>.</a:t>
            </a:r>
          </a:p>
        </p:txBody>
      </p:sp>
      <p:sp>
        <p:nvSpPr>
          <p:cNvPr id="14" name="검토추가_30_0">
            <a:extLst>
              <a:ext uri="{FF2B5EF4-FFF2-40B4-BE49-F238E27FC236}">
                <a16:creationId xmlns:a16="http://schemas.microsoft.com/office/drawing/2014/main" id="{CA0A42F1-25A0-4404-AB4C-5895CCE765A5}"/>
              </a:ext>
            </a:extLst>
          </p:cNvPr>
          <p:cNvSpPr>
            <a:spLocks noGrp="1"/>
          </p:cNvSpPr>
          <p:nvPr/>
        </p:nvSpPr>
        <p:spPr>
          <a:xfrm>
            <a:off x="9610725" y="1448975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협력사 동반성장과 지역사회 공헌을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상생협력에서 구분합니다.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뉴스·승인 정책·공정거래 자료를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연결합니다.</a:t>
            </a:r>
          </a:p>
        </p:txBody>
      </p:sp>
      <p:sp>
        <p:nvSpPr>
          <p:cNvPr id="15" name="검토추가_30_1">
            <a:extLst>
              <a:ext uri="{FF2B5EF4-FFF2-40B4-BE49-F238E27FC236}">
                <a16:creationId xmlns:a16="http://schemas.microsoft.com/office/drawing/2014/main" id="{75D41E6A-4C69-49C5-90DE-6069840C5909}"/>
              </a:ext>
            </a:extLst>
          </p:cNvPr>
          <p:cNvSpPr>
            <a:spLocks noGrp="1"/>
          </p:cNvSpPr>
          <p:nvPr/>
        </p:nvSpPr>
        <p:spPr>
          <a:xfrm>
            <a:off x="9610725" y="2553875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4p의 사회 세부항목과 상생협력의 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뉴명을 일치시킵니다. 협력사 실적과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사회공헌 사례는 화신정공 자료를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용합니다.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비어 있는 참고 URL은 승인 원문 확보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후 연결합니다.</a:t>
            </a:r>
          </a:p>
        </p:txBody>
      </p:sp>
      <p:sp>
        <p:nvSpPr>
          <p:cNvPr id="16" name="검토추가_30_0">
            <a:extLst>
              <a:ext uri="{FF2B5EF4-FFF2-40B4-BE49-F238E27FC236}">
                <a16:creationId xmlns:a16="http://schemas.microsoft.com/office/drawing/2014/main" id="{84C3DE6C-F0D8-4EEA-B739-A3F692CDEC94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1584294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이사회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http://hsp.hwashin.co.kr/kr/esg/precision_esg_governance_report_5.do?fcode=2</a:t>
            </a:r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Board of Directors</a:t>
            </a:r>
          </a:p>
          <a:p>
            <a:pPr latinLnBrk="0"/>
            <a:r>
              <a:rPr lang="ko-KR" altLang="en-US" sz="1600" b="1" dirty="0"/>
              <a:t>투명한 의사결정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책임 있는 경영</a:t>
            </a:r>
          </a:p>
          <a:p>
            <a:pPr latinLnBrk="0"/>
            <a:r>
              <a:rPr lang="ko-KR" altLang="en-US" sz="1200" dirty="0"/>
              <a:t>화신정공은 합리적인 의사결정과 책임 있는 경영을 통해 지속가능한 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기업과 주주의 가치를 함께 생각하며</a:t>
            </a:r>
            <a:r>
              <a:rPr lang="en-US" altLang="ko-KR" sz="1200" dirty="0"/>
              <a:t>, </a:t>
            </a:r>
            <a:r>
              <a:rPr lang="ko-KR" altLang="en-US" sz="1200" dirty="0"/>
              <a:t>이해관계자가 신뢰할 수 있는 경영 기반을 다져가겠습니다</a:t>
            </a:r>
            <a:r>
              <a:rPr lang="en-US" altLang="ko-KR" sz="1200" dirty="0"/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6C2E2CF-0A7D-AFD6-520F-A4824227E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5543" y="2472267"/>
            <a:ext cx="4670304" cy="4385733"/>
          </a:xfrm>
          <a:prstGeom prst="rect">
            <a:avLst/>
          </a:prstGeom>
        </p:spPr>
      </p:pic>
      <p:sp>
        <p:nvSpPr>
          <p:cNvPr id="12" name="검토추가_31_0">
            <a:extLst>
              <a:ext uri="{FF2B5EF4-FFF2-40B4-BE49-F238E27FC236}">
                <a16:creationId xmlns:a16="http://schemas.microsoft.com/office/drawing/2014/main" id="{A83E5E33-F88C-466B-92DE-21D37EC27720}"/>
              </a:ext>
            </a:extLst>
          </p:cNvPr>
          <p:cNvSpPr>
            <a:spLocks noGrp="1"/>
          </p:cNvSpPr>
          <p:nvPr/>
        </p:nvSpPr>
        <p:spPr>
          <a:xfrm>
            <a:off x="9610725" y="1972195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이사 구분·성명·직책·임기·선임일·주요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경력과 위원회 정보를 기준일과 함께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32p 규정·보고서 자료를 연결합니다.</a:t>
            </a:r>
          </a:p>
        </p:txBody>
      </p:sp>
      <p:sp>
        <p:nvSpPr>
          <p:cNvPr id="13" name="검토추가_31_1">
            <a:extLst>
              <a:ext uri="{FF2B5EF4-FFF2-40B4-BE49-F238E27FC236}">
                <a16:creationId xmlns:a16="http://schemas.microsoft.com/office/drawing/2014/main" id="{A799EFFC-7C3E-4358-BAD4-FBFA745F2960}"/>
              </a:ext>
            </a:extLst>
          </p:cNvPr>
          <p:cNvSpPr>
            <a:spLocks noGrp="1"/>
          </p:cNvSpPr>
          <p:nvPr/>
        </p:nvSpPr>
        <p:spPr>
          <a:xfrm>
            <a:off x="9610725" y="3077095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이사회 이미지의 대상 법인과 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신 임기를 확인합니다. 정공의 공식 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배구조 자료와 대조합니다.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32p의 화신 보고서·SL 예시를 정공 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문으로 교체할 지침입니다.</a:t>
            </a:r>
          </a:p>
        </p:txBody>
      </p:sp>
      <p:sp>
        <p:nvSpPr>
          <p:cNvPr id="14" name="검토추가_31_0">
            <a:extLst>
              <a:ext uri="{FF2B5EF4-FFF2-40B4-BE49-F238E27FC236}">
                <a16:creationId xmlns:a16="http://schemas.microsoft.com/office/drawing/2014/main" id="{4D7DAF1D-7716-4462-BC66-14222A789830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21504170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854AF96-EB55-34E1-B25F-739BC7377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32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7ABD880-AD9D-AE93-636B-7AC43F907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719" y="1341438"/>
            <a:ext cx="7829550" cy="48768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A1F0BA7-1208-BFEF-1C30-08E93B33E79D}"/>
              </a:ext>
            </a:extLst>
          </p:cNvPr>
          <p:cNvSpPr/>
          <p:nvPr/>
        </p:nvSpPr>
        <p:spPr>
          <a:xfrm>
            <a:off x="878305" y="1251284"/>
            <a:ext cx="6340642" cy="806116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AD16E6E2-3C04-5C44-C494-0E086163D85A}"/>
              </a:ext>
            </a:extLst>
          </p:cNvPr>
          <p:cNvSpPr/>
          <p:nvPr/>
        </p:nvSpPr>
        <p:spPr>
          <a:xfrm>
            <a:off x="5456822" y="553453"/>
            <a:ext cx="311618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>
                <a:solidFill>
                  <a:srgbClr val="FF0000"/>
                </a:solidFill>
              </a:rPr>
              <a:t>파일 다운로드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886DF38-2292-DE75-09C3-67E02C2AD8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9540" y="4632157"/>
            <a:ext cx="4557131" cy="195964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026427D9-1692-D3DF-8257-77ABF12A67E9}"/>
              </a:ext>
            </a:extLst>
          </p:cNvPr>
          <p:cNvSpPr/>
          <p:nvPr/>
        </p:nvSpPr>
        <p:spPr>
          <a:xfrm>
            <a:off x="10335126" y="4567990"/>
            <a:ext cx="161474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>
                <a:solidFill>
                  <a:srgbClr val="FF0000"/>
                </a:solidFill>
              </a:rPr>
              <a:t>SL </a:t>
            </a:r>
            <a:r>
              <a:rPr lang="ko-KR" altLang="en-US" dirty="0">
                <a:solidFill>
                  <a:srgbClr val="FF0000"/>
                </a:solidFill>
              </a:rPr>
              <a:t>참고</a:t>
            </a:r>
          </a:p>
        </p:txBody>
      </p:sp>
      <p:sp>
        <p:nvSpPr>
          <p:cNvPr id="10" name="검토추가_32_0">
            <a:extLst>
              <a:ext uri="{FF2B5EF4-FFF2-40B4-BE49-F238E27FC236}">
                <a16:creationId xmlns:a16="http://schemas.microsoft.com/office/drawing/2014/main" id="{3164302B-62D8-459A-A5F5-7C2517FC286F}"/>
              </a:ext>
            </a:extLst>
          </p:cNvPr>
          <p:cNvSpPr>
            <a:spLocks noGrp="1"/>
          </p:cNvSpPr>
          <p:nvPr/>
        </p:nvSpPr>
        <p:spPr>
          <a:xfrm>
            <a:off x="695325" y="895350"/>
            <a:ext cx="46672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정공의 규정·보고서 원문 확인: 46p</a:t>
            </a:r>
          </a:p>
        </p:txBody>
      </p:sp>
    </p:spTree>
    <p:extLst>
      <p:ext uri="{BB962C8B-B14F-4D97-AF65-F5344CB8AC3E}">
        <p14:creationId xmlns:p14="http://schemas.microsoft.com/office/powerpoint/2010/main" val="20941490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38AE693E-3BC5-3B48-7F85-F3999666F9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028"/>
          <a:stretch/>
        </p:blipFill>
        <p:spPr>
          <a:xfrm>
            <a:off x="1027753" y="2827421"/>
            <a:ext cx="5325057" cy="3934326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33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02B9B-6291-48CC-8567-45F87C71E47E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주주권익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https://www.hwashin.co.kr/kr/esg/esg_shareHolder_report.do</a:t>
            </a:r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Shareholder Rights</a:t>
            </a:r>
          </a:p>
          <a:p>
            <a:pPr latinLnBrk="0"/>
            <a:r>
              <a:rPr lang="ko-KR" altLang="en-US" sz="1600" b="1" dirty="0"/>
              <a:t>주주의 권리를 존중하고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기업의 가치를 함께 높입니다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200" dirty="0"/>
              <a:t>화신정공은 주주와의 신뢰를 바탕으로 지속가능한 성장을 지향합니다</a:t>
            </a:r>
            <a:r>
              <a:rPr lang="en-US" altLang="ko-KR" sz="1200" dirty="0"/>
              <a:t>. </a:t>
            </a:r>
            <a:r>
              <a:rPr lang="ko-KR" altLang="en-US" sz="1200" dirty="0"/>
              <a:t>투명한 정보 제공과 원활한 소통을 통해 주주의 합리적인 판단을 돕고</a:t>
            </a:r>
            <a:r>
              <a:rPr lang="en-US" altLang="ko-KR" sz="1200" dirty="0"/>
              <a:t>, </a:t>
            </a:r>
            <a:r>
              <a:rPr lang="ko-KR" altLang="en-US" sz="1200" dirty="0"/>
              <a:t>기업과 주주가 함께하는 미래를 만들어가겠습니다</a:t>
            </a:r>
            <a:r>
              <a:rPr lang="en-US" altLang="ko-KR" sz="1200" dirty="0"/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BD0F931-DD82-2FCE-DA71-51844BDC0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2993" y="4114800"/>
            <a:ext cx="4222731" cy="241935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7CC6A302-86B8-6693-7FE9-5EA1C2A9D1A8}"/>
              </a:ext>
            </a:extLst>
          </p:cNvPr>
          <p:cNvSpPr/>
          <p:nvPr/>
        </p:nvSpPr>
        <p:spPr>
          <a:xfrm>
            <a:off x="10335126" y="4567990"/>
            <a:ext cx="1614740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en-US" altLang="ko-KR">
                <a:solidFill>
                  <a:srgbClr val="FF0000"/>
                </a:solidFill>
              </a:rPr>
              <a:t>SL </a:t>
            </a:r>
            <a:r>
              <a:rPr lang="ko-KR" altLang="en-US" dirty="0">
                <a:solidFill>
                  <a:srgbClr val="FF0000"/>
                </a:solidFill>
              </a:rPr>
              <a:t>참고</a:t>
            </a:r>
          </a:p>
        </p:txBody>
      </p:sp>
      <p:sp>
        <p:nvSpPr>
          <p:cNvPr id="16" name="검토추가_33_0">
            <a:extLst>
              <a:ext uri="{FF2B5EF4-FFF2-40B4-BE49-F238E27FC236}">
                <a16:creationId xmlns:a16="http://schemas.microsoft.com/office/drawing/2014/main" id="{D83AF534-35AF-4209-9764-8C49E9118B5A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주주총회·의결권·배당자료를 사업연도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·기수·출처와 함께 관리합니다.</a:t>
            </a:r>
          </a:p>
        </p:txBody>
      </p:sp>
      <p:sp>
        <p:nvSpPr>
          <p:cNvPr id="17" name="검토추가_33_1">
            <a:extLst>
              <a:ext uri="{FF2B5EF4-FFF2-40B4-BE49-F238E27FC236}">
                <a16:creationId xmlns:a16="http://schemas.microsoft.com/office/drawing/2014/main" id="{8B544B26-25F4-45BE-A64C-2099AF16F6D1}"/>
              </a:ext>
            </a:extLst>
          </p:cNvPr>
          <p:cNvSpPr>
            <a:spLocks noGrp="1"/>
          </p:cNvSpPr>
          <p:nvPr/>
        </p:nvSpPr>
        <p:spPr>
          <a:xfrm>
            <a:off x="9610725" y="25268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제51기 화신 표와 SL 표는 정공 자료가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아닙니다. 정공 주주환원 원문으로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조하고 4p에 주주권익을 반영할 지침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입니다.</a:t>
            </a:r>
          </a:p>
        </p:txBody>
      </p:sp>
      <p:sp>
        <p:nvSpPr>
          <p:cNvPr id="18" name="검토추가_33_0">
            <a:extLst>
              <a:ext uri="{FF2B5EF4-FFF2-40B4-BE49-F238E27FC236}">
                <a16:creationId xmlns:a16="http://schemas.microsoft.com/office/drawing/2014/main" id="{27F76C9D-97D3-442B-BACE-FE47E2A5CBB2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29760064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01CB2F2-0309-4013-6562-AD170A7F1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34</a:t>
            </a:fld>
            <a:endParaRPr lang="ko-KR" altLang="en-US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989316F-387E-95CD-615D-0384677B38D6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www.hwashin.co.kr/ESG/</a:t>
            </a:r>
            <a:endParaRPr lang="en-US" altLang="ko-KR" sz="1000" dirty="0">
              <a:solidFill>
                <a:srgbClr val="666666"/>
              </a:solidFill>
              <a:latin typeface="Malgun Gothic" pitchFamily="34" charset="0"/>
              <a:ea typeface="Malgun Gothic" pitchFamily="34" charset="-122"/>
              <a:cs typeface="Malgun Gothic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68977B-BA2F-0DCD-DA0F-00557916079C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ESG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en-US" altLang="ko-KR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&gt;</a:t>
            </a:r>
            <a:r>
              <a:rPr lang="en-US" altLang="ko-KR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r>
              <a:rPr lang="ko-KR" altLang="en-US" sz="9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지배구조</a:t>
            </a:r>
            <a:endParaRPr lang="en-US" sz="900" b="1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E60DE39-F36C-F0C8-CAFF-31D47A16E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5EC1F5-C8C5-0169-2924-0ACDEFF1E49A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https://www.hwashin.co.kr/kr/group/visit_inform.do</a:t>
            </a:r>
            <a:endParaRPr lang="en-US" altLang="ko-KR" sz="1100" b="1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5FBE-D98F-2E2C-D528-B8F7498EFB50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 </a:t>
            </a:r>
            <a:r>
              <a:rPr lang="en-US" altLang="ko-KR" sz="1050" b="1" i="0" dirty="0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ESG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E8522-1246-03FE-10C9-EB1E753D6465}"/>
              </a:ext>
            </a:extLst>
          </p:cNvPr>
          <p:cNvSpPr txBox="1"/>
          <p:nvPr/>
        </p:nvSpPr>
        <p:spPr>
          <a:xfrm>
            <a:off x="695325" y="1603617"/>
            <a:ext cx="82910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600" b="1" dirty="0"/>
              <a:t>Ethics &amp; Compliance</a:t>
            </a:r>
          </a:p>
          <a:p>
            <a:pPr latinLnBrk="0"/>
            <a:r>
              <a:rPr lang="ko-KR" altLang="en-US" sz="1600" b="1" dirty="0"/>
              <a:t>정직한 실천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원칙을 지키는 경영</a:t>
            </a:r>
            <a:r>
              <a:rPr lang="en-US" altLang="ko-KR" sz="1600" b="1" dirty="0"/>
              <a:t>.</a:t>
            </a:r>
          </a:p>
          <a:p>
            <a:pPr latinLnBrk="0"/>
            <a:r>
              <a:rPr lang="ko-KR" altLang="en-US" sz="1200" dirty="0"/>
              <a:t>화신정공은 정직과 공정을 기업 활동의 중요한 기준으로 삼습니다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법규와 원칙을 존중하고 책임 있게 행동하며</a:t>
            </a:r>
            <a:r>
              <a:rPr lang="en-US" altLang="ko-KR" sz="1200" dirty="0"/>
              <a:t>, </a:t>
            </a:r>
            <a:r>
              <a:rPr lang="ko-KR" altLang="en-US" sz="1200" dirty="0"/>
              <a:t>이해관계자가 신뢰할 수 있는 기업문화를 만들어가겠습니다</a:t>
            </a:r>
            <a:r>
              <a:rPr lang="en-US" altLang="ko-KR" sz="12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7CBD62-F562-BE33-74D5-B88009187A7D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지배구조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윤리</a:t>
            </a:r>
            <a:r>
              <a:rPr lang="en-US" altLang="ko-KR" sz="1000" b="1" dirty="0">
                <a:highlight>
                  <a:srgbClr val="FFFFFF"/>
                </a:highlight>
                <a:latin typeface="+mn-ea"/>
              </a:rPr>
              <a:t>·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준법경영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7A9D1F-09DD-2601-3397-484BA30E022C}"/>
              </a:ext>
            </a:extLst>
          </p:cNvPr>
          <p:cNvSpPr txBox="1"/>
          <p:nvPr/>
        </p:nvSpPr>
        <p:spPr>
          <a:xfrm>
            <a:off x="695325" y="2641119"/>
            <a:ext cx="88818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화신정공은 인간 본위의 경영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모두가 참여하는 열린 경영의 가치 아래 전 직원이 일치단결하여 고객이 신뢰하는 파트너로서 나아가 지역사회의 일원으로서 맡은 바 역할과 책임을 완수할 것이며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,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좋은 생각을 바르게 실천한다는 좌우명과 함께 현실로 다가온 무한 경쟁시대를 앞서서 헤쳐 나갈 것입니다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. 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이에 화신정공은 임직원 개개인의 품위와 회사의 명예를 유지하고 협력사와의 거래에 있어서 공정성을 확보하여 올바른 기업문화를 정립하기 위하여 모든 임직원이 지켜야 할 올바른 행동과 가치판단의 기준으로서 </a:t>
            </a:r>
            <a:r>
              <a:rPr lang="ko-KR" altLang="en-US" sz="1100" i="0" dirty="0" err="1">
                <a:solidFill>
                  <a:srgbClr val="484848"/>
                </a:solidFill>
                <a:effectLst/>
                <a:latin typeface="Nanum Gothic"/>
              </a:rPr>
              <a:t>윤리준법규범을</a:t>
            </a:r>
            <a:r>
              <a:rPr lang="ko-KR" altLang="en-US" sz="1100" i="0" dirty="0">
                <a:solidFill>
                  <a:srgbClr val="484848"/>
                </a:solidFill>
                <a:effectLst/>
                <a:latin typeface="Nanum Gothic"/>
              </a:rPr>
              <a:t> 제정하고 그 실천을 다짐합니다</a:t>
            </a:r>
            <a:r>
              <a:rPr lang="en-US" altLang="ko-KR" sz="1100" i="0" dirty="0">
                <a:solidFill>
                  <a:srgbClr val="484848"/>
                </a:solidFill>
                <a:effectLst/>
                <a:latin typeface="Nanum Gothic"/>
              </a:rPr>
              <a:t>.</a:t>
            </a:r>
            <a:endParaRPr lang="ko-KR" altLang="en-US" sz="1100" i="0" dirty="0">
              <a:solidFill>
                <a:srgbClr val="676767"/>
              </a:solidFill>
              <a:effectLst/>
              <a:latin typeface="Nanum Gothic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366107-B578-A065-FF95-63BFDCB83363}"/>
              </a:ext>
            </a:extLst>
          </p:cNvPr>
          <p:cNvSpPr txBox="1"/>
          <p:nvPr/>
        </p:nvSpPr>
        <p:spPr>
          <a:xfrm>
            <a:off x="929437" y="3441680"/>
            <a:ext cx="834690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200" b="1" i="0" dirty="0">
                <a:solidFill>
                  <a:srgbClr val="0069BD"/>
                </a:solidFill>
                <a:effectLst/>
                <a:highlight>
                  <a:srgbClr val="FFFFFF"/>
                </a:highlight>
                <a:latin typeface="Nanum Gothic"/>
              </a:rPr>
              <a:t>화신 임직원의 기본 자세</a:t>
            </a:r>
            <a:br>
              <a:rPr lang="ko-KR" altLang="en-US" sz="1200" dirty="0"/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화신의 임직원은 각 개인의 행위가 회사의 명예와 부합됨을 인식하고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건전한 기업문화 구현 및 회사의 대내외적 공신력을</a:t>
            </a:r>
            <a:b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더욱 공고히 하기 위해 다음의 자세를 견지해야 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1.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제반 업무 처리에 있어서 항상 공정하고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투명하게 적법한 절차에 따라 직무를 수행한다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2.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우월한 권한과 지배적 지위를 이용한 어떠한 형태의 </a:t>
            </a:r>
            <a:r>
              <a:rPr lang="ko-KR" altLang="en-US" sz="1200" b="1" i="0" dirty="0" err="1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불법ㆍ부당행위도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 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3.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고의적인 업무 지연으로 어떠한 대가도 의도하지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4.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업무를 수행하는데 있어서 상호간에 예의를 갖추어 임한다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5.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업무의 수행과 보고는 공정하고 정직하게 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6.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회사의 재산을 보호하고 거래과정에서 발생된 정보 및 업무상 知得한 회사의 기밀사항에 대하여 철저한 보안을 준수한다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  <a:p>
            <a:pPr algn="l"/>
            <a:br>
              <a:rPr lang="ko-KR" altLang="en-US" sz="1200" b="0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7.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일상생활 및 직무와 관련하여 국가의 법령과 화신 규정을 준수하며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사회로부터 지탄받을 수 있는 비도덕적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, </a:t>
            </a: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비윤리적</a:t>
            </a:r>
            <a:b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</a:br>
            <a:r>
              <a:rPr lang="ko-KR" altLang="en-US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행위를 하지 않는다</a:t>
            </a:r>
            <a:r>
              <a:rPr lang="en-US" altLang="ko-KR" sz="1200" b="1" i="0" dirty="0">
                <a:solidFill>
                  <a:srgbClr val="2D2D2D"/>
                </a:solidFill>
                <a:effectLst/>
                <a:highlight>
                  <a:srgbClr val="FFFFFF"/>
                </a:highlight>
                <a:latin typeface="Nanum Gothic"/>
              </a:rPr>
              <a:t>.</a:t>
            </a:r>
            <a:endParaRPr lang="ko-KR" altLang="en-US" sz="1200" b="0" i="0" dirty="0">
              <a:solidFill>
                <a:srgbClr val="2D2D2D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23" name="검토추가_34_0">
            <a:extLst>
              <a:ext uri="{FF2B5EF4-FFF2-40B4-BE49-F238E27FC236}">
                <a16:creationId xmlns:a16="http://schemas.microsoft.com/office/drawing/2014/main" id="{AC5C1497-9631-430B-9B6E-CD992D8AEB53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윤리·준법 원칙과 35p 규범·지침 PDF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를 연결합니다.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인권 고충과 윤리 제보의 유형을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하며 접수 기능은 50p에 정의합니다.</a:t>
            </a:r>
          </a:p>
        </p:txBody>
      </p:sp>
      <p:sp>
        <p:nvSpPr>
          <p:cNvPr id="24" name="검토추가_34_1">
            <a:extLst>
              <a:ext uri="{FF2B5EF4-FFF2-40B4-BE49-F238E27FC236}">
                <a16:creationId xmlns:a16="http://schemas.microsoft.com/office/drawing/2014/main" id="{68EA8ED4-030B-4C09-A6D0-163B7683C049}"/>
              </a:ext>
            </a:extLst>
          </p:cNvPr>
          <p:cNvSpPr>
            <a:spLocks noGrp="1"/>
          </p:cNvSpPr>
          <p:nvPr/>
        </p:nvSpPr>
        <p:spPr>
          <a:xfrm>
            <a:off x="9610725" y="2907818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본문 화신 임직원·화신 규정의 적용 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상과 공동 규정 여부를 확인합니다.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4p의 윤리경영·준법경영 분리와 본문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의 통합 구성을 일치시키고 두 기존 경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로의 연결 방식을 정합니다.</a:t>
            </a:r>
          </a:p>
        </p:txBody>
      </p:sp>
      <p:sp>
        <p:nvSpPr>
          <p:cNvPr id="25" name="검토추가_34_0">
            <a:extLst>
              <a:ext uri="{FF2B5EF4-FFF2-40B4-BE49-F238E27FC236}">
                <a16:creationId xmlns:a16="http://schemas.microsoft.com/office/drawing/2014/main" id="{56527D42-31D3-4218-82D8-7353A5FCFE03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35801355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82C14AA-7525-99C3-0B60-BFD949FC6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35</a:t>
            </a:fld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CF07B38-DD65-DA6C-3B76-46FE754EB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482" y="1341438"/>
            <a:ext cx="7566239" cy="249956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E5CD1C5-EE30-57B9-8FDA-84EDECE0C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80" y="4403556"/>
            <a:ext cx="6970067" cy="1599193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CFD77D38-4E2A-A3C9-6572-C3BB7158F6A6}"/>
              </a:ext>
            </a:extLst>
          </p:cNvPr>
          <p:cNvSpPr/>
          <p:nvPr/>
        </p:nvSpPr>
        <p:spPr>
          <a:xfrm>
            <a:off x="6214811" y="4559969"/>
            <a:ext cx="2279484" cy="607512"/>
          </a:xfrm>
          <a:prstGeom prst="wedgeRoundRectCallout">
            <a:avLst>
              <a:gd name="adj1" fmla="val -34966"/>
              <a:gd name="adj2" fmla="val 93319"/>
              <a:gd name="adj3" fmla="val 16667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r>
              <a:rPr lang="ko-KR" altLang="en-US" b="1" dirty="0">
                <a:solidFill>
                  <a:srgbClr val="FF0000"/>
                </a:solidFill>
              </a:rPr>
              <a:t>파일 다운로드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검토추가_35_0">
            <a:extLst>
              <a:ext uri="{FF2B5EF4-FFF2-40B4-BE49-F238E27FC236}">
                <a16:creationId xmlns:a16="http://schemas.microsoft.com/office/drawing/2014/main" id="{C86B1072-11AB-4AB1-A905-0C43ABAEA230}"/>
              </a:ext>
            </a:extLst>
          </p:cNvPr>
          <p:cNvSpPr>
            <a:spLocks noGrp="1"/>
          </p:cNvSpPr>
          <p:nvPr/>
        </p:nvSpPr>
        <p:spPr>
          <a:xfrm>
            <a:off x="695325" y="6200775"/>
            <a:ext cx="71437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윤리·준법 자료와 접수 기능: 46, 50p</a:t>
            </a:r>
          </a:p>
        </p:txBody>
      </p:sp>
    </p:spTree>
    <p:extLst>
      <p:ext uri="{BB962C8B-B14F-4D97-AF65-F5344CB8AC3E}">
        <p14:creationId xmlns:p14="http://schemas.microsoft.com/office/powerpoint/2010/main" val="225748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화신그룹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Newsroom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CFCE786-7E61-2995-802A-F25AB377F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784" y="878305"/>
            <a:ext cx="5482163" cy="3705727"/>
          </a:xfrm>
          <a:prstGeom prst="rect">
            <a:avLst/>
          </a:prstGeom>
        </p:spPr>
      </p:pic>
      <p:sp>
        <p:nvSpPr>
          <p:cNvPr id="25" name="검토추가_36_0">
            <a:extLst>
              <a:ext uri="{FF2B5EF4-FFF2-40B4-BE49-F238E27FC236}">
                <a16:creationId xmlns:a16="http://schemas.microsoft.com/office/drawing/2014/main" id="{596CE668-869B-4CDE-8767-02436E4394FE}"/>
              </a:ext>
            </a:extLst>
          </p:cNvPr>
          <p:cNvSpPr>
            <a:spLocks noGrp="1"/>
          </p:cNvSpPr>
          <p:nvPr/>
        </p:nvSpPr>
        <p:spPr>
          <a:xfrm>
            <a:off x="695325" y="4714875"/>
            <a:ext cx="6477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화신정공 / HWASHIN PRECISION 표기로 수정할 지침</a:t>
            </a:r>
          </a:p>
        </p:txBody>
      </p:sp>
    </p:spTree>
    <p:extLst>
      <p:ext uri="{BB962C8B-B14F-4D97-AF65-F5344CB8AC3E}">
        <p14:creationId xmlns:p14="http://schemas.microsoft.com/office/powerpoint/2010/main" val="20991722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0B152D-2078-5E48-DCC4-4E2F970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37</a:t>
            </a:fld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74DECF4-626A-199F-B179-4E1650D73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724" y="830179"/>
            <a:ext cx="5672129" cy="5791963"/>
          </a:xfrm>
          <a:prstGeom prst="rect">
            <a:avLst/>
          </a:prstGeom>
        </p:spPr>
      </p:pic>
      <p:sp>
        <p:nvSpPr>
          <p:cNvPr id="6" name="Text 2">
            <a:extLst>
              <a:ext uri="{FF2B5EF4-FFF2-40B4-BE49-F238E27FC236}">
                <a16:creationId xmlns:a16="http://schemas.microsoft.com/office/drawing/2014/main" id="{E358976D-11D3-1819-F615-A7DBBD6F6BF4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  <a:hlinkClick r:id="rId4"/>
              </a:rPr>
              <a:t>www.hwashin.co.kr/</a:t>
            </a:r>
            <a:r>
              <a:rPr lang="en-US" altLang="ko-KR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News/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B1F98CB6-82A9-5A1D-7459-2C81B55D2DDA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GROUP &gt; </a:t>
            </a:r>
            <a:r>
              <a:rPr lang="ko-KR" altLang="en-US" sz="900" dirty="0" err="1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뉴스룸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A8657-9CA4-A331-59AF-E9757A0FD8E5}"/>
              </a:ext>
            </a:extLst>
          </p:cNvPr>
          <p:cNvSpPr txBox="1"/>
          <p:nvPr/>
        </p:nvSpPr>
        <p:spPr>
          <a:xfrm>
            <a:off x="9576079" y="1088454"/>
            <a:ext cx="24417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b="1" u="sng" dirty="0"/>
              <a:t>참고 </a:t>
            </a:r>
            <a:r>
              <a:rPr lang="en-US" altLang="ko-KR" sz="1100" b="1" u="sng" dirty="0"/>
              <a:t>URL</a:t>
            </a:r>
          </a:p>
          <a:p>
            <a:r>
              <a:rPr lang="en-US" altLang="ko-KR" sz="1100" dirty="0"/>
              <a:t>https://www.hwashin.co.kr/kr/hwashin/news_list.do</a:t>
            </a:r>
            <a:endParaRPr lang="en-US" altLang="ko-KR" sz="1100" b="1" u="sng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7668E1D-0581-5682-DBE8-E6BAE03FBD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35"/>
          <a:stretch/>
        </p:blipFill>
        <p:spPr>
          <a:xfrm>
            <a:off x="695324" y="739053"/>
            <a:ext cx="2585545" cy="529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A5546C-3757-9FB2-73F5-79A44350C52B}"/>
              </a:ext>
            </a:extLst>
          </p:cNvPr>
          <p:cNvSpPr txBox="1"/>
          <p:nvPr/>
        </p:nvSpPr>
        <p:spPr>
          <a:xfrm>
            <a:off x="695325" y="1280848"/>
            <a:ext cx="26105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 err="1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뉴스룸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</a:t>
            </a:r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&gt; </a:t>
            </a:r>
            <a:r>
              <a:rPr lang="ko-KR" altLang="en-US" sz="1000" b="1" dirty="0">
                <a:highlight>
                  <a:srgbClr val="FFFFFF"/>
                </a:highlight>
                <a:latin typeface="+mn-ea"/>
              </a:rPr>
              <a:t>화신정공 뉴스</a:t>
            </a:r>
            <a:endParaRPr lang="ko-KR" altLang="en-US" sz="1000" b="1" i="0" dirty="0"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DC9144-83A9-6570-83DD-0CF2981F67C8}"/>
              </a:ext>
            </a:extLst>
          </p:cNvPr>
          <p:cNvSpPr txBox="1"/>
          <p:nvPr/>
        </p:nvSpPr>
        <p:spPr>
          <a:xfrm>
            <a:off x="897548" y="979554"/>
            <a:ext cx="1839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b="1" i="0" dirty="0" err="1">
                <a:solidFill>
                  <a:srgbClr val="FFFFFF"/>
                </a:solidFill>
                <a:effectLst/>
                <a:highlight>
                  <a:srgbClr val="1A1A2E"/>
                </a:highlight>
                <a:latin typeface="Noto Sans KR" panose="020B0200000000000000" pitchFamily="50" charset="-127"/>
                <a:ea typeface="Noto Sans KR" panose="020B0200000000000000" pitchFamily="50" charset="-127"/>
              </a:rPr>
              <a:t>뉴스룸</a:t>
            </a:r>
            <a:endParaRPr lang="ko-KR" altLang="en-US" sz="1050" b="1" i="0" dirty="0">
              <a:solidFill>
                <a:srgbClr val="FFFFFF"/>
              </a:solidFill>
              <a:effectLst/>
              <a:highlight>
                <a:srgbClr val="1A1A2E"/>
              </a:highlight>
              <a:latin typeface="Noto Sans KR" panose="020B0200000000000000" pitchFamily="50" charset="-127"/>
              <a:ea typeface="Noto Sans KR" panose="020B0200000000000000" pitchFamily="50" charset="-127"/>
            </a:endParaRPr>
          </a:p>
        </p:txBody>
      </p:sp>
      <p:sp>
        <p:nvSpPr>
          <p:cNvPr id="12" name="검토추가_37_0">
            <a:extLst>
              <a:ext uri="{FF2B5EF4-FFF2-40B4-BE49-F238E27FC236}">
                <a16:creationId xmlns:a16="http://schemas.microsoft.com/office/drawing/2014/main" id="{6460FC44-E677-45F5-9ED8-475D7F4E1C3A}"/>
              </a:ext>
            </a:extLst>
          </p:cNvPr>
          <p:cNvSpPr>
            <a:spLocks noGrp="1"/>
          </p:cNvSpPr>
          <p:nvPr/>
        </p:nvSpPr>
        <p:spPr>
          <a:xfrm>
            <a:off x="9610725" y="1802918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제목·대표이미지·등록일·분류·본문·첨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부를 등록합니다.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제목 검색, 상세 이동, 이전/다음 글, 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록 복귀 시 검색조건 유지를 제공합니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13" name="검토추가_37_1">
            <a:extLst>
              <a:ext uri="{FF2B5EF4-FFF2-40B4-BE49-F238E27FC236}">
                <a16:creationId xmlns:a16="http://schemas.microsoft.com/office/drawing/2014/main" id="{EE35F6B9-C708-43F2-9AC8-1D3FD4558F61}"/>
              </a:ext>
            </a:extLst>
          </p:cNvPr>
          <p:cNvSpPr>
            <a:spLocks noGrp="1"/>
          </p:cNvSpPr>
          <p:nvPr/>
        </p:nvSpPr>
        <p:spPr>
          <a:xfrm>
            <a:off x="9610725" y="3098318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36p의 화신그룹/HWASHIN GROUP과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 페이지의 그룹 경로를 정공 기준으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로 정리할 지침입니다.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정공 뉴스 경로는 /HSprec/News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/입니다. 그룹의 /Newsroom/과 구분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 홍보·미디어 정의는 48~49p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입니다.</a:t>
            </a:r>
          </a:p>
        </p:txBody>
      </p:sp>
      <p:sp>
        <p:nvSpPr>
          <p:cNvPr id="14" name="검토추가_37_0">
            <a:extLst>
              <a:ext uri="{FF2B5EF4-FFF2-40B4-BE49-F238E27FC236}">
                <a16:creationId xmlns:a16="http://schemas.microsoft.com/office/drawing/2014/main" id="{38F9A137-5FE7-42BF-BC63-E929D51C3DC7}"/>
              </a:ext>
            </a:extLst>
          </p:cNvPr>
          <p:cNvSpPr>
            <a:spLocks noGrp="1"/>
          </p:cNvSpPr>
          <p:nvPr/>
        </p:nvSpPr>
        <p:spPr>
          <a:xfrm>
            <a:off x="5581650" y="57150"/>
            <a:ext cx="35718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정공 법인·경로 확인: 38p</a:t>
            </a:r>
          </a:p>
        </p:txBody>
      </p:sp>
    </p:spTree>
    <p:extLst>
      <p:ext uri="{BB962C8B-B14F-4D97-AF65-F5344CB8AC3E}">
        <p14:creationId xmlns:p14="http://schemas.microsoft.com/office/powerpoint/2010/main" val="31171540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회사소개 &gt; 회사정보 및 위치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회사정보·오시는 길 대조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1_0">
            <a:extLst>
              <a:ext uri="{FF2B5EF4-FFF2-40B4-BE49-F238E27FC236}">
                <a16:creationId xmlns:a16="http://schemas.microsoft.com/office/drawing/2014/main" id="{7E9D2740-9026-4247-87D1-0E6B53D8265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1_1">
            <a:extLst>
              <a:ext uri="{FF2B5EF4-FFF2-40B4-BE49-F238E27FC236}">
                <a16:creationId xmlns:a16="http://schemas.microsoft.com/office/drawing/2014/main" id="{7896143C-5B6A-4680-904C-064F896E10D6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1_2">
            <a:extLst>
              <a:ext uri="{FF2B5EF4-FFF2-40B4-BE49-F238E27FC236}">
                <a16:creationId xmlns:a16="http://schemas.microsoft.com/office/drawing/2014/main" id="{0B8CF2C6-5CA4-464B-96DE-241B394A973C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ADD-41</a:t>
            </a:r>
          </a:p>
        </p:txBody>
      </p:sp>
      <p:sp>
        <p:nvSpPr>
          <p:cNvPr id="19" name="검토추가_41_3">
            <a:extLst>
              <a:ext uri="{FF2B5EF4-FFF2-40B4-BE49-F238E27FC236}">
                <a16:creationId xmlns:a16="http://schemas.microsoft.com/office/drawing/2014/main" id="{35E2054C-2953-4505-9567-DE06A7691A3C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 기준</a:t>
            </a:r>
          </a:p>
        </p:txBody>
      </p:sp>
      <p:sp>
        <p:nvSpPr>
          <p:cNvPr id="20" name="검토추가_41_4">
            <a:extLst>
              <a:ext uri="{FF2B5EF4-FFF2-40B4-BE49-F238E27FC236}">
                <a16:creationId xmlns:a16="http://schemas.microsoft.com/office/drawing/2014/main" id="{823294DD-0C00-4797-83FD-E5A125289622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7p와 공식 법인소개는 1991.12.02, 9p는 2010년, 15p 사업자등록증은 2010.04.28 개업으로 표기합니다. 사업의 연혁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과 현 법인의 설립/개업 기준을 확인하여 문장을 구분합니다.</a:t>
            </a:r>
          </a:p>
        </p:txBody>
      </p:sp>
      <p:sp>
        <p:nvSpPr>
          <p:cNvPr id="21" name="검토추가_41_5">
            <a:extLst>
              <a:ext uri="{FF2B5EF4-FFF2-40B4-BE49-F238E27FC236}">
                <a16:creationId xmlns:a16="http://schemas.microsoft.com/office/drawing/2014/main" id="{62E483EF-A56B-4653-8EB6-45B76542E589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주소와 지도</a:t>
            </a:r>
          </a:p>
        </p:txBody>
      </p:sp>
      <p:sp>
        <p:nvSpPr>
          <p:cNvPr id="22" name="검토추가_41_6">
            <a:extLst>
              <a:ext uri="{FF2B5EF4-FFF2-40B4-BE49-F238E27FC236}">
                <a16:creationId xmlns:a16="http://schemas.microsoft.com/office/drawing/2014/main" id="{CA9A74AB-EB35-4EC0-9BEE-4AFC73C29342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7p와 15p 등록증의 주소는 도남공단3길 96입니다. 15p 지도·안내와 현재 푸터의 언하공단1길 14는 화신 주소이므로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 위치·좌표·연락처로 일치시킬 지침입니다.</a:t>
            </a:r>
          </a:p>
        </p:txBody>
      </p:sp>
      <p:sp>
        <p:nvSpPr>
          <p:cNvPr id="23" name="검토추가_41_7">
            <a:extLst>
              <a:ext uri="{FF2B5EF4-FFF2-40B4-BE49-F238E27FC236}">
                <a16:creationId xmlns:a16="http://schemas.microsoft.com/office/drawing/2014/main" id="{30227209-E824-4B63-A995-5683181E5B0D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사업장 선택</a:t>
            </a:r>
          </a:p>
        </p:txBody>
      </p:sp>
      <p:sp>
        <p:nvSpPr>
          <p:cNvPr id="24" name="검토추가_41_8">
            <a:extLst>
              <a:ext uri="{FF2B5EF4-FFF2-40B4-BE49-F238E27FC236}">
                <a16:creationId xmlns:a16="http://schemas.microsoft.com/office/drawing/2014/main" id="{2B0EFB60-3B86-43CB-80C0-FD4FC04B1492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영천·경산 등 공개할 사업장 범위를 확정합니다. 사업장별 주소·전화·팩스·지도 좌표·교통 안내·담당부서·기준일을 관리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 지도 확대와 외부 길찾기를 구분합니다.</a:t>
            </a:r>
          </a:p>
        </p:txBody>
      </p:sp>
      <p:sp>
        <p:nvSpPr>
          <p:cNvPr id="25" name="검토추가_41_9">
            <a:extLst>
              <a:ext uri="{FF2B5EF4-FFF2-40B4-BE49-F238E27FC236}">
                <a16:creationId xmlns:a16="http://schemas.microsoft.com/office/drawing/2014/main" id="{4C537332-72D6-4C1D-9FD8-DC37D997DA63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인원과 실적</a:t>
            </a:r>
          </a:p>
        </p:txBody>
      </p:sp>
      <p:sp>
        <p:nvSpPr>
          <p:cNvPr id="26" name="검토추가_41_10">
            <a:extLst>
              <a:ext uri="{FF2B5EF4-FFF2-40B4-BE49-F238E27FC236}">
                <a16:creationId xmlns:a16="http://schemas.microsoft.com/office/drawing/2014/main" id="{9FEF09A4-9997-44B9-887C-A796561FE564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회사개요는 160명, 공식 현황은 영천 135명·경산 28명으로 기준이 다릅니다. 인원·매출·생산량에는 기준연도와 집계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범위를 붙입니다. 공식 현황의 생산수량 0도 확정 실적으로 사용하지 않습니다.</a:t>
            </a:r>
          </a:p>
        </p:txBody>
      </p:sp>
      <p:sp>
        <p:nvSpPr>
          <p:cNvPr id="27" name="검토추가_41_11">
            <a:extLst>
              <a:ext uri="{FF2B5EF4-FFF2-40B4-BE49-F238E27FC236}">
                <a16:creationId xmlns:a16="http://schemas.microsoft.com/office/drawing/2014/main" id="{9A8FE001-AF4D-4ACD-9DA6-E66D990B65EC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비전과 핵심가치</a:t>
            </a:r>
          </a:p>
        </p:txBody>
      </p:sp>
      <p:sp>
        <p:nvSpPr>
          <p:cNvPr id="28" name="검토추가_41_12">
            <a:extLst>
              <a:ext uri="{FF2B5EF4-FFF2-40B4-BE49-F238E27FC236}">
                <a16:creationId xmlns:a16="http://schemas.microsoft.com/office/drawing/2014/main" id="{8C3044BB-493A-4D21-A052-34B064AA902E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8p의 승인 자료를 요청합니다. 확정 슬로건·본문·가치 항목을 원본 배치에 적용하고 그룹 자료와 정공 자료의 공동 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용 여부를 확인합니다.</a:t>
            </a:r>
          </a:p>
        </p:txBody>
      </p:sp>
      <p:sp>
        <p:nvSpPr>
          <p:cNvPr id="29" name="검토추가_41_13">
            <a:extLst>
              <a:ext uri="{FF2B5EF4-FFF2-40B4-BE49-F238E27FC236}">
                <a16:creationId xmlns:a16="http://schemas.microsoft.com/office/drawing/2014/main" id="{42AC961A-BD3B-4DE2-8DF1-907A26287EBC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등록증 자료</a:t>
            </a:r>
          </a:p>
        </p:txBody>
      </p:sp>
      <p:sp>
        <p:nvSpPr>
          <p:cNvPr id="30" name="검토추가_41_14">
            <a:extLst>
              <a:ext uri="{FF2B5EF4-FFF2-40B4-BE49-F238E27FC236}">
                <a16:creationId xmlns:a16="http://schemas.microsoft.com/office/drawing/2014/main" id="{708E701E-7DC8-4F42-9041-CEF493590F0A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15p 사업자등록증은 회사정보 대조 자료입니다. 실제 오시는 길 화면의 공개 자료로 사용할지 별도 확정합니다. 지도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위에 등록증을 겹쳐 게시하지 않습니다.</a:t>
            </a:r>
          </a:p>
        </p:txBody>
      </p:sp>
      <p:sp>
        <p:nvSpPr>
          <p:cNvPr id="31" name="검토추가_41_15">
            <a:extLst>
              <a:ext uri="{FF2B5EF4-FFF2-40B4-BE49-F238E27FC236}">
                <a16:creationId xmlns:a16="http://schemas.microsoft.com/office/drawing/2014/main" id="{25F4D5CA-1BDF-4336-9D00-E7CBCEE1E892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7~10p, 15p. 15p는 참고 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미지가 Description에 걸쳐 있어 상세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지침을 이 페이지로 연결했습니다.</a:t>
            </a:r>
          </a:p>
        </p:txBody>
      </p:sp>
      <p:sp>
        <p:nvSpPr>
          <p:cNvPr id="32" name="검토추가_41_16">
            <a:extLst>
              <a:ext uri="{FF2B5EF4-FFF2-40B4-BE49-F238E27FC236}">
                <a16:creationId xmlns:a16="http://schemas.microsoft.com/office/drawing/2014/main" id="{0DE43348-CEA4-4563-AE04-532D4446C3F1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주소·연도 차이는 어느 한쪽으로 임의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확정하지 않습니다. 회사 담당자가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인한 법인 자료와 운영 정보로 수정할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회사소개 &gt; CI 소개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CI 상세 운영 기준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2_0">
            <a:extLst>
              <a:ext uri="{FF2B5EF4-FFF2-40B4-BE49-F238E27FC236}">
                <a16:creationId xmlns:a16="http://schemas.microsoft.com/office/drawing/2014/main" id="{6318B0EA-9AA7-450E-9056-B17BC1FB6144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2_1">
            <a:extLst>
              <a:ext uri="{FF2B5EF4-FFF2-40B4-BE49-F238E27FC236}">
                <a16:creationId xmlns:a16="http://schemas.microsoft.com/office/drawing/2014/main" id="{482F2726-5125-4BF8-B967-B7C53F5B1FF2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2_2">
            <a:extLst>
              <a:ext uri="{FF2B5EF4-FFF2-40B4-BE49-F238E27FC236}">
                <a16:creationId xmlns:a16="http://schemas.microsoft.com/office/drawing/2014/main" id="{C64923B7-FDA0-46B3-8F54-215B9CDE0956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ADD-42</a:t>
            </a:r>
          </a:p>
        </p:txBody>
      </p:sp>
      <p:sp>
        <p:nvSpPr>
          <p:cNvPr id="19" name="검토추가_42_3">
            <a:extLst>
              <a:ext uri="{FF2B5EF4-FFF2-40B4-BE49-F238E27FC236}">
                <a16:creationId xmlns:a16="http://schemas.microsoft.com/office/drawing/2014/main" id="{065446D5-2C13-4834-A08B-810E8B3BBC75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적용</a:t>
            </a:r>
          </a:p>
        </p:txBody>
      </p:sp>
      <p:sp>
        <p:nvSpPr>
          <p:cNvPr id="20" name="검토추가_42_4">
            <a:extLst>
              <a:ext uri="{FF2B5EF4-FFF2-40B4-BE49-F238E27FC236}">
                <a16:creationId xmlns:a16="http://schemas.microsoft.com/office/drawing/2014/main" id="{E2C0F099-AFE7-4D52-91E6-8964464CD874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11~12p의 심볼·영문 로고·색상표·시그니처 구성은 유지합니다. 승인 CI 원본으로 정공과 그룹의 법인 로고를 구분합니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1" name="검토추가_42_5">
            <a:extLst>
              <a:ext uri="{FF2B5EF4-FFF2-40B4-BE49-F238E27FC236}">
                <a16:creationId xmlns:a16="http://schemas.microsoft.com/office/drawing/2014/main" id="{9FDD0CF0-CA84-4ADE-A394-EA1CEC4E2EB4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확인 항목</a:t>
            </a:r>
          </a:p>
        </p:txBody>
      </p:sp>
      <p:sp>
        <p:nvSpPr>
          <p:cNvPr id="22" name="검토추가_42_6">
            <a:extLst>
              <a:ext uri="{FF2B5EF4-FFF2-40B4-BE49-F238E27FC236}">
                <a16:creationId xmlns:a16="http://schemas.microsoft.com/office/drawing/2014/main" id="{E39B79A8-6399-47D1-9BBB-44FC57F12F9B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11p의 PRECISION CO., LTD 표기와 12p의 ㈜화신·중문 시그니처를 정공용 원본과 대조합니다. 승인 전에는 재작도하거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나 글자를 임의 조합하지 않습니다.</a:t>
            </a:r>
          </a:p>
        </p:txBody>
      </p:sp>
      <p:sp>
        <p:nvSpPr>
          <p:cNvPr id="23" name="검토추가_42_7">
            <a:extLst>
              <a:ext uri="{FF2B5EF4-FFF2-40B4-BE49-F238E27FC236}">
                <a16:creationId xmlns:a16="http://schemas.microsoft.com/office/drawing/2014/main" id="{477A7939-8D67-4D95-BFAB-EFB63CFA2F45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컬러 값</a:t>
            </a:r>
          </a:p>
        </p:txBody>
      </p:sp>
      <p:sp>
        <p:nvSpPr>
          <p:cNvPr id="24" name="검토추가_42_8">
            <a:extLst>
              <a:ext uri="{FF2B5EF4-FFF2-40B4-BE49-F238E27FC236}">
                <a16:creationId xmlns:a16="http://schemas.microsoft.com/office/drawing/2014/main" id="{9AA5BA5D-38E0-4F07-AB4E-C225F6FBCD24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HEX·RGB·CMYK 값은 원본 그대로 보존합니다. 12p 표와 공식 CI 가이드 간에 차이가 있으면 붉은 지침으로 표시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하여 확인합니다. 웹 메인 색상과 CI의 인쇄 색상을 혼동하지 않습니다.</a:t>
            </a:r>
          </a:p>
        </p:txBody>
      </p:sp>
      <p:sp>
        <p:nvSpPr>
          <p:cNvPr id="25" name="검토추가_42_9">
            <a:extLst>
              <a:ext uri="{FF2B5EF4-FFF2-40B4-BE49-F238E27FC236}">
                <a16:creationId xmlns:a16="http://schemas.microsoft.com/office/drawing/2014/main" id="{269F340A-0875-429C-B7F6-F778F0B9EDB6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</a:t>
            </a:r>
          </a:p>
        </p:txBody>
      </p:sp>
      <p:sp>
        <p:nvSpPr>
          <p:cNvPr id="26" name="검토추가_42_10">
            <a:extLst>
              <a:ext uri="{FF2B5EF4-FFF2-40B4-BE49-F238E27FC236}">
                <a16:creationId xmlns:a16="http://schemas.microsoft.com/office/drawing/2014/main" id="{0B2B9FCC-2950-407A-A5A2-6BDB6476A14A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자료명·법인명·언어·버전·배포일·AI/EPS/PNG 파일을 관리합니다. 같은 승인 버전의 파일만 묶어 다운로드합니다. 파일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 없으면 빈 다운로드를 만들지 않습니다.</a:t>
            </a:r>
          </a:p>
        </p:txBody>
      </p:sp>
      <p:sp>
        <p:nvSpPr>
          <p:cNvPr id="27" name="검토추가_42_11">
            <a:extLst>
              <a:ext uri="{FF2B5EF4-FFF2-40B4-BE49-F238E27FC236}">
                <a16:creationId xmlns:a16="http://schemas.microsoft.com/office/drawing/2014/main" id="{A761C4E1-8E46-4436-AA12-CDAD25600847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사용 안내</a:t>
            </a:r>
          </a:p>
        </p:txBody>
      </p:sp>
      <p:sp>
        <p:nvSpPr>
          <p:cNvPr id="28" name="검토추가_42_12">
            <a:extLst>
              <a:ext uri="{FF2B5EF4-FFF2-40B4-BE49-F238E27FC236}">
                <a16:creationId xmlns:a16="http://schemas.microsoft.com/office/drawing/2014/main" id="{2930E15D-13F1-4699-B010-44C6ADE8FD30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로고 비율·최소 공간·금지 사용법은 공식 지침을 연결합니다. 웹페이지와 문서의 기본 폰트·기존 로고 위치는 변경하지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않습니다.</a:t>
            </a:r>
          </a:p>
        </p:txBody>
      </p:sp>
      <p:sp>
        <p:nvSpPr>
          <p:cNvPr id="29" name="검토추가_42_13">
            <a:extLst>
              <a:ext uri="{FF2B5EF4-FFF2-40B4-BE49-F238E27FC236}">
                <a16:creationId xmlns:a16="http://schemas.microsoft.com/office/drawing/2014/main" id="{76ABBDEB-ADE2-4A89-98C0-1776D94E3F77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11p의 기존 설명 박스를 보존하고, 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어 있는 공간에 이 페이지 연결 지침만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추가했습니다.</a:t>
            </a:r>
          </a:p>
        </p:txBody>
      </p:sp>
      <p:sp>
        <p:nvSpPr>
          <p:cNvPr id="30" name="검토추가_42_14">
            <a:extLst>
              <a:ext uri="{FF2B5EF4-FFF2-40B4-BE49-F238E27FC236}">
                <a16:creationId xmlns:a16="http://schemas.microsoft.com/office/drawing/2014/main" id="{9848B268-E4F8-4C5C-B266-EEC76D4A9922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11p의 저해상도 로고와 12p 그룹 시그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니처는 정공의 승인 벡터 원본으로 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체할 지침입니다. 원본 이미지는 이 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서에서 직접 교체하지 않았습니다.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95325" y="597246"/>
            <a:ext cx="74066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SITEMAP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19389" y="1009976"/>
            <a:ext cx="10607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 기준 1Depth 중심 Global Navigation</a:t>
            </a:r>
            <a:endParaRPr lang="en-US" sz="1020" dirty="0"/>
          </a:p>
        </p:txBody>
      </p:sp>
      <p:sp>
        <p:nvSpPr>
          <p:cNvPr id="44" name="슬라이드 번호 개체 틀 43">
            <a:extLst>
              <a:ext uri="{FF2B5EF4-FFF2-40B4-BE49-F238E27FC236}">
                <a16:creationId xmlns:a16="http://schemas.microsoft.com/office/drawing/2014/main" id="{78E50085-B65C-3C7A-1959-07309B249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04F222B-DE37-419B-9A43-5297F193B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013804"/>
              </p:ext>
            </p:extLst>
          </p:nvPr>
        </p:nvGraphicFramePr>
        <p:xfrm>
          <a:off x="695325" y="1636536"/>
          <a:ext cx="10261600" cy="4684395"/>
        </p:xfrm>
        <a:graphic>
          <a:graphicData uri="http://schemas.openxmlformats.org/drawingml/2006/table">
            <a:tbl>
              <a:tblPr firstRow="1" bandCol="1">
                <a:tableStyleId>{6E25E649-3F16-4E02-A733-19D2CDBF48F0}</a:tableStyleId>
              </a:tblPr>
              <a:tblGrid>
                <a:gridCol w="2565400">
                  <a:extLst>
                    <a:ext uri="{9D8B030D-6E8A-4147-A177-3AD203B41FA5}">
                      <a16:colId xmlns:a16="http://schemas.microsoft.com/office/drawing/2014/main" val="406074248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1287989113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1232783015"/>
                    </a:ext>
                  </a:extLst>
                </a:gridCol>
                <a:gridCol w="2565400">
                  <a:extLst>
                    <a:ext uri="{9D8B030D-6E8A-4147-A177-3AD203B41FA5}">
                      <a16:colId xmlns:a16="http://schemas.microsoft.com/office/drawing/2014/main" val="2242018955"/>
                    </a:ext>
                  </a:extLst>
                </a:gridCol>
              </a:tblGrid>
              <a:tr h="4857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4000" u="none" strike="noStrike" dirty="0">
                          <a:effectLst/>
                        </a:rPr>
                        <a:t>화신정공</a:t>
                      </a:r>
                      <a:endParaRPr lang="ko-KR" altLang="en-US" sz="4000" b="1" i="0" u="none" strike="noStrike" dirty="0">
                        <a:solidFill>
                          <a:srgbClr val="FFFF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7827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회사소개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기술혁신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</a:rPr>
                        <a:t>ESG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800" u="none" strike="noStrike">
                          <a:effectLst/>
                        </a:rPr>
                        <a:t>뉴스룸</a:t>
                      </a:r>
                      <a:endParaRPr lang="ko-KR" altLang="en-US" sz="2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455352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Company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Technology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Sustainability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Newsroom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571951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회사개요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제품소개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지속가능경영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화신정공 뉴스</a:t>
                      </a:r>
                      <a:endParaRPr lang="ko-KR" altLang="en-US" sz="18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625370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CEO </a:t>
                      </a:r>
                      <a:r>
                        <a:rPr lang="ko-KR" altLang="en-US" sz="1800" u="none" strike="noStrike">
                          <a:effectLst/>
                        </a:rPr>
                        <a:t>메시지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자동차 부품</a:t>
                      </a:r>
                      <a:r>
                        <a:rPr lang="en-US" altLang="ko-KR" sz="1400" u="none" strike="noStrike">
                          <a:effectLst/>
                        </a:rPr>
                        <a:t>(3)</a:t>
                      </a:r>
                      <a:endParaRPr lang="en-US" altLang="ko-KR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&gt; ESG </a:t>
                      </a:r>
                      <a:r>
                        <a:rPr lang="ko-KR" altLang="en-US" sz="1400" u="none" strike="noStrike">
                          <a:effectLst/>
                        </a:rPr>
                        <a:t>전략 및 방침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홍보자료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5777745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연혁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지속가능경영보고서</a:t>
                      </a:r>
                      <a:endParaRPr lang="ko-KR" altLang="en-US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800" u="none" strike="noStrike">
                          <a:effectLst/>
                        </a:rPr>
                        <a:t>&gt; </a:t>
                      </a:r>
                      <a:r>
                        <a:rPr lang="ko-KR" altLang="en-US" sz="1800" u="none" strike="noStrike">
                          <a:effectLst/>
                        </a:rPr>
                        <a:t>미디어자료</a:t>
                      </a:r>
                      <a:endParaRPr lang="ko-KR" altLang="en-US" sz="18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54205859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CI </a:t>
                      </a:r>
                      <a:r>
                        <a:rPr lang="ko-KR" altLang="en-US" sz="1800" u="none" strike="noStrike">
                          <a:effectLst/>
                        </a:rPr>
                        <a:t>소개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&gt; ESG </a:t>
                      </a:r>
                      <a:r>
                        <a:rPr lang="ko-KR" altLang="en-US" sz="1400" u="none" strike="noStrike">
                          <a:effectLst/>
                        </a:rPr>
                        <a:t>등급 </a:t>
                      </a:r>
                      <a:endParaRPr lang="ko-KR" altLang="en-US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57488121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수상</a:t>
                      </a:r>
                      <a:r>
                        <a:rPr lang="en-US" altLang="ko-KR" sz="1800" u="none" strike="noStrike">
                          <a:effectLst/>
                        </a:rPr>
                        <a:t>·</a:t>
                      </a:r>
                      <a:r>
                        <a:rPr lang="ko-KR" altLang="en-US" sz="1800" u="none" strike="noStrike">
                          <a:effectLst/>
                        </a:rPr>
                        <a:t>인증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환경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818169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수상실적</a:t>
                      </a:r>
                      <a:endParaRPr lang="ko-KR" altLang="en-US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사회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232497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인증현황</a:t>
                      </a:r>
                      <a:endParaRPr lang="ko-KR" altLang="en-US" sz="1400" b="0" i="0" u="none" strike="noStrike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지배구조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505433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오시는 길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이사회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829217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윤리경영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955207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준법경영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800" u="none" strike="noStrike">
                          <a:effectLst/>
                        </a:rPr>
                        <a:t>　</a:t>
                      </a:r>
                      <a:endParaRPr lang="ko-KR" altLang="en-US" sz="1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13728245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Family Site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>
                          <a:effectLst/>
                        </a:rPr>
                        <a:t>화신정공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 err="1">
                          <a:effectLst/>
                        </a:rPr>
                        <a:t>우석장학문화재단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　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201500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Related Service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>
                          <a:effectLst/>
                        </a:rPr>
                        <a:t> </a:t>
                      </a:r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출입방문</a:t>
                      </a:r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>
                          <a:effectLst/>
                        </a:rPr>
                        <a:t> </a:t>
                      </a:r>
                      <a:r>
                        <a:rPr lang="en-US" altLang="ko-KR" sz="1400" u="none" strike="noStrike">
                          <a:effectLst/>
                        </a:rPr>
                        <a:t>&gt; </a:t>
                      </a:r>
                      <a:r>
                        <a:rPr lang="ko-KR" altLang="en-US" sz="1400" u="none" strike="noStrike">
                          <a:effectLst/>
                        </a:rPr>
                        <a:t>입찰공고</a:t>
                      </a:r>
                      <a:endParaRPr lang="ko-KR" altLang="en-US" sz="1400" b="0" i="0" u="none" strike="noStrike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u="none" strike="noStrike" dirty="0">
                          <a:effectLst/>
                        </a:rPr>
                        <a:t> </a:t>
                      </a:r>
                      <a:r>
                        <a:rPr lang="en-US" altLang="ko-KR" sz="1400" u="none" strike="noStrike" dirty="0">
                          <a:effectLst/>
                        </a:rPr>
                        <a:t>&gt; </a:t>
                      </a:r>
                      <a:r>
                        <a:rPr lang="ko-KR" altLang="en-US" sz="1400" u="none" strike="noStrike" dirty="0">
                          <a:effectLst/>
                        </a:rPr>
                        <a:t>채용정보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023577"/>
                  </a:ext>
                </a:extLst>
              </a:tr>
            </a:tbl>
          </a:graphicData>
        </a:graphic>
      </p:graphicFrame>
      <p:sp>
        <p:nvSpPr>
          <p:cNvPr id="45" name="검토추가_4_0">
            <a:extLst>
              <a:ext uri="{FF2B5EF4-FFF2-40B4-BE49-F238E27FC236}">
                <a16:creationId xmlns:a16="http://schemas.microsoft.com/office/drawing/2014/main" id="{FEF27407-BEA4-4AD6-BBAE-DA6C3F88BC98}"/>
              </a:ext>
            </a:extLst>
          </p:cNvPr>
          <p:cNvSpPr>
            <a:spLocks noGrp="1"/>
          </p:cNvSpPr>
          <p:nvPr/>
        </p:nvSpPr>
        <p:spPr>
          <a:xfrm>
            <a:off x="5905500" y="1066800"/>
            <a:ext cx="60007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R&amp;D·품질경영 누락 / ESG 세부구성 확인: 38p</a:t>
            </a:r>
          </a:p>
        </p:txBody>
      </p:sp>
    </p:spTree>
    <p:extLst>
      <p:ext uri="{BB962C8B-B14F-4D97-AF65-F5344CB8AC3E}">
        <p14:creationId xmlns:p14="http://schemas.microsoft.com/office/powerpoint/2010/main" val="37725313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기술혁신 &gt; 제품소개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제품 분류·상세 정보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3_0">
            <a:extLst>
              <a:ext uri="{FF2B5EF4-FFF2-40B4-BE49-F238E27FC236}">
                <a16:creationId xmlns:a16="http://schemas.microsoft.com/office/drawing/2014/main" id="{E3A3FB08-BBF4-4C14-B807-6CE68601C218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3_1">
            <a:extLst>
              <a:ext uri="{FF2B5EF4-FFF2-40B4-BE49-F238E27FC236}">
                <a16:creationId xmlns:a16="http://schemas.microsoft.com/office/drawing/2014/main" id="{DA9BBD1E-7E9E-4FF5-8099-B09079BE0E42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3_2">
            <a:extLst>
              <a:ext uri="{FF2B5EF4-FFF2-40B4-BE49-F238E27FC236}">
                <a16:creationId xmlns:a16="http://schemas.microsoft.com/office/drawing/2014/main" id="{24F2ECB4-A03A-4B98-8BC7-6FC9FD81BABE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ADD-43</a:t>
            </a:r>
          </a:p>
        </p:txBody>
      </p:sp>
      <p:sp>
        <p:nvSpPr>
          <p:cNvPr id="19" name="검토추가_43_3">
            <a:extLst>
              <a:ext uri="{FF2B5EF4-FFF2-40B4-BE49-F238E27FC236}">
                <a16:creationId xmlns:a16="http://schemas.microsoft.com/office/drawing/2014/main" id="{82F04CEE-C1AC-4271-A1C6-9428FA1DD6BC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확인된 7품목</a:t>
            </a:r>
          </a:p>
        </p:txBody>
      </p:sp>
      <p:sp>
        <p:nvSpPr>
          <p:cNvPr id="20" name="검토추가_43_4">
            <a:extLst>
              <a:ext uri="{FF2B5EF4-FFF2-40B4-BE49-F238E27FC236}">
                <a16:creationId xmlns:a16="http://schemas.microsoft.com/office/drawing/2014/main" id="{BE774C0B-AE44-48D7-B4CB-6D119D60C4F4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공식 정공 제품소개와 18p에는 FRONT CROSS MEMBER (#)/(H) TYPE, FRONT LOWER ARM, REAR CTBA, REAR LINK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S, REAR LOWER ARM, REAR AXLE HOUSING ASSEMBLY의 7개 항목이 있습니다.</a:t>
            </a:r>
          </a:p>
        </p:txBody>
      </p:sp>
      <p:sp>
        <p:nvSpPr>
          <p:cNvPr id="21" name="검토추가_43_5">
            <a:extLst>
              <a:ext uri="{FF2B5EF4-FFF2-40B4-BE49-F238E27FC236}">
                <a16:creationId xmlns:a16="http://schemas.microsoft.com/office/drawing/2014/main" id="{43F6DBB3-5DE9-4DB2-88A4-B63791FB70C4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분류 확정</a:t>
            </a:r>
          </a:p>
        </p:txBody>
      </p:sp>
      <p:sp>
        <p:nvSpPr>
          <p:cNvPr id="22" name="검토추가_43_6">
            <a:extLst>
              <a:ext uri="{FF2B5EF4-FFF2-40B4-BE49-F238E27FC236}">
                <a16:creationId xmlns:a16="http://schemas.microsoft.com/office/drawing/2014/main" id="{3ED90231-F472-4BFE-959E-CD024245D1D0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4p의 자동차 부품(3)은 7품목 수와 구분합니다. 메인의 Chassis·Body·Eco Car와 공식 소개의 샤시·보수용·정밀가공을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제품별로 매핑한 뒤 최종 분류명을 확정합니다.</a:t>
            </a:r>
          </a:p>
        </p:txBody>
      </p:sp>
      <p:sp>
        <p:nvSpPr>
          <p:cNvPr id="23" name="검토추가_43_7">
            <a:extLst>
              <a:ext uri="{FF2B5EF4-FFF2-40B4-BE49-F238E27FC236}">
                <a16:creationId xmlns:a16="http://schemas.microsoft.com/office/drawing/2014/main" id="{9BD14372-C33A-447D-ABD9-FB78995ED2C2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기본 정보</a:t>
            </a:r>
          </a:p>
        </p:txBody>
      </p:sp>
      <p:sp>
        <p:nvSpPr>
          <p:cNvPr id="24" name="검토추가_43_8">
            <a:extLst>
              <a:ext uri="{FF2B5EF4-FFF2-40B4-BE49-F238E27FC236}">
                <a16:creationId xmlns:a16="http://schemas.microsoft.com/office/drawing/2014/main" id="{223FD3E5-52B6-4D9D-BC1F-105257C4D605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ID·한/영명·분류·적용 부위·기능·대표 이미지·상세 이미지·설명·정렬·공개 여부를 관리합니다. 실제 양산 품목과 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 가능한 사양을 담당자가 확인합니다.</a:t>
            </a:r>
          </a:p>
        </p:txBody>
      </p:sp>
      <p:sp>
        <p:nvSpPr>
          <p:cNvPr id="25" name="검토추가_43_9">
            <a:extLst>
              <a:ext uri="{FF2B5EF4-FFF2-40B4-BE49-F238E27FC236}">
                <a16:creationId xmlns:a16="http://schemas.microsoft.com/office/drawing/2014/main" id="{AAEA1919-9B78-49ED-994F-4D0D4964274B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동작</a:t>
            </a:r>
          </a:p>
        </p:txBody>
      </p:sp>
      <p:sp>
        <p:nvSpPr>
          <p:cNvPr id="26" name="검토추가_43_10">
            <a:extLst>
              <a:ext uri="{FF2B5EF4-FFF2-40B4-BE49-F238E27FC236}">
                <a16:creationId xmlns:a16="http://schemas.microsoft.com/office/drawing/2014/main" id="{B9C2CE09-39BA-4096-8421-B8BAFB57B408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차량의 포인트·제품 목록 선택과 상세 설명을 같은 제품 ID로 연결합니다. 마우스 동작은 모바일 터치·키보드 선택으로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도 사용할 수 있게 합니다.</a:t>
            </a:r>
          </a:p>
        </p:txBody>
      </p:sp>
      <p:sp>
        <p:nvSpPr>
          <p:cNvPr id="27" name="검토추가_43_11">
            <a:extLst>
              <a:ext uri="{FF2B5EF4-FFF2-40B4-BE49-F238E27FC236}">
                <a16:creationId xmlns:a16="http://schemas.microsoft.com/office/drawing/2014/main" id="{4C004C67-3C26-42C8-B2F3-105AF1F623A8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이미지와 성능</a:t>
            </a:r>
          </a:p>
        </p:txBody>
      </p:sp>
      <p:sp>
        <p:nvSpPr>
          <p:cNvPr id="28" name="검토추가_43_12">
            <a:extLst>
              <a:ext uri="{FF2B5EF4-FFF2-40B4-BE49-F238E27FC236}">
                <a16:creationId xmlns:a16="http://schemas.microsoft.com/office/drawing/2014/main" id="{808FAF9F-82C0-42FD-9A87-AAC82D91160D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차량·부품 크기와 배치, 선택 강조를 유지합니다. 경량화·성능 수치는 조건과 출처가 확인된 자료만 추가합니다.</a:t>
            </a:r>
          </a:p>
        </p:txBody>
      </p:sp>
      <p:sp>
        <p:nvSpPr>
          <p:cNvPr id="29" name="검토추가_43_13">
            <a:extLst>
              <a:ext uri="{FF2B5EF4-FFF2-40B4-BE49-F238E27FC236}">
                <a16:creationId xmlns:a16="http://schemas.microsoft.com/office/drawing/2014/main" id="{C9C591A8-157E-44A0-9438-39E1CC7B817F}"/>
              </a:ext>
            </a:extLst>
          </p:cNvPr>
          <p:cNvSpPr>
            <a:spLocks noGrp="1"/>
          </p:cNvSpPr>
          <p:nvPr/>
        </p:nvSpPr>
        <p:spPr>
          <a:xfrm>
            <a:off x="695325" y="44862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 자료</a:t>
            </a:r>
          </a:p>
        </p:txBody>
      </p:sp>
      <p:sp>
        <p:nvSpPr>
          <p:cNvPr id="30" name="검토추가_43_14">
            <a:extLst>
              <a:ext uri="{FF2B5EF4-FFF2-40B4-BE49-F238E27FC236}">
                <a16:creationId xmlns:a16="http://schemas.microsoft.com/office/drawing/2014/main" id="{A9D6E8A1-9E87-4B18-AA95-E236A3393F11}"/>
              </a:ext>
            </a:extLst>
          </p:cNvPr>
          <p:cNvSpPr>
            <a:spLocks noGrp="1"/>
          </p:cNvSpPr>
          <p:nvPr/>
        </p:nvSpPr>
        <p:spPr>
          <a:xfrm>
            <a:off x="2438400" y="44862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카탈로그·승인 도면 등 공개 자료만 언어·버전별로 연결합니다. 정밀가공·보수용 품목이 추가되면 기존 목록 양식을 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제하여 확장할 지침입니다.</a:t>
            </a:r>
          </a:p>
        </p:txBody>
      </p:sp>
      <p:sp>
        <p:nvSpPr>
          <p:cNvPr id="31" name="검토추가_43_15">
            <a:extLst>
              <a:ext uri="{FF2B5EF4-FFF2-40B4-BE49-F238E27FC236}">
                <a16:creationId xmlns:a16="http://schemas.microsoft.com/office/drawing/2014/main" id="{6AF8D24E-AC3C-42CA-964E-E3FAD043666C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4p, 17~18p. 공식 제품소개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7품목을 확인했습니다. 최종 판매·생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산 품목 수와는 구분합니다.</a:t>
            </a:r>
          </a:p>
        </p:txBody>
      </p:sp>
      <p:sp>
        <p:nvSpPr>
          <p:cNvPr id="32" name="검토추가_43_16">
            <a:extLst>
              <a:ext uri="{FF2B5EF4-FFF2-40B4-BE49-F238E27FC236}">
                <a16:creationId xmlns:a16="http://schemas.microsoft.com/office/drawing/2014/main" id="{6D018915-1072-40C5-9A63-846F668AD231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17p 참고 URL은 그룹의 product_chas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sis 형식입니다. 정공 precision_produ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ct 자료로 대조합니다. 공식 본문의 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RONT CROSS MEMBER” 오탈자도 F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RONT 표기로 확인할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기술혁신 &gt; R&amp;D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R&amp;D 화면 상세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4_0">
            <a:extLst>
              <a:ext uri="{FF2B5EF4-FFF2-40B4-BE49-F238E27FC236}">
                <a16:creationId xmlns:a16="http://schemas.microsoft.com/office/drawing/2014/main" id="{725CFA2D-3F5C-4088-A744-BA71E52F1E5B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4_1">
            <a:extLst>
              <a:ext uri="{FF2B5EF4-FFF2-40B4-BE49-F238E27FC236}">
                <a16:creationId xmlns:a16="http://schemas.microsoft.com/office/drawing/2014/main" id="{AFCD0A8B-ECFA-42B2-A5EE-2931B04C0A7F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4_2">
            <a:extLst>
              <a:ext uri="{FF2B5EF4-FFF2-40B4-BE49-F238E27FC236}">
                <a16:creationId xmlns:a16="http://schemas.microsoft.com/office/drawing/2014/main" id="{E8AC5AF9-0BF6-4E85-A4DF-499179A96477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ADD-44</a:t>
            </a:r>
          </a:p>
        </p:txBody>
      </p:sp>
      <p:sp>
        <p:nvSpPr>
          <p:cNvPr id="19" name="검토추가_44_3">
            <a:extLst>
              <a:ext uri="{FF2B5EF4-FFF2-40B4-BE49-F238E27FC236}">
                <a16:creationId xmlns:a16="http://schemas.microsoft.com/office/drawing/2014/main" id="{1E8850E2-A7BB-4D15-9FC5-BEECB760674E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진입 및 구성</a:t>
            </a:r>
          </a:p>
        </p:txBody>
      </p:sp>
      <p:sp>
        <p:nvSpPr>
          <p:cNvPr id="20" name="검토추가_44_4">
            <a:extLst>
              <a:ext uri="{FF2B5EF4-FFF2-40B4-BE49-F238E27FC236}">
                <a16:creationId xmlns:a16="http://schemas.microsoft.com/office/drawing/2014/main" id="{5B75483A-18A4-431E-8C36-83A798258F4C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3p 메뉴와 메인의 R&amp;D 링크를 /Technology/rnd.html에 연결합니다. 기술연구소·연구개발분야·연구성과를 구분하고,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메인에서 선택한 항목으로 이동합니다.</a:t>
            </a:r>
          </a:p>
        </p:txBody>
      </p:sp>
      <p:sp>
        <p:nvSpPr>
          <p:cNvPr id="21" name="검토추가_44_5">
            <a:extLst>
              <a:ext uri="{FF2B5EF4-FFF2-40B4-BE49-F238E27FC236}">
                <a16:creationId xmlns:a16="http://schemas.microsoft.com/office/drawing/2014/main" id="{23DDF224-0325-4732-AFDF-A59E278909F6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기술연구소</a:t>
            </a:r>
          </a:p>
        </p:txBody>
      </p:sp>
      <p:sp>
        <p:nvSpPr>
          <p:cNvPr id="22" name="검토추가_44_6">
            <a:extLst>
              <a:ext uri="{FF2B5EF4-FFF2-40B4-BE49-F238E27FC236}">
                <a16:creationId xmlns:a16="http://schemas.microsoft.com/office/drawing/2014/main" id="{AB516564-3511-4FB3-9742-0FB558C239B8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연구소 소개·설립/운영 기준·조직 역할·장비·시설 사진을 승인 자료로 등록합니다. 회사 그룹의 연구소를 정공 소유 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설로 표시하지 않습니다.</a:t>
            </a:r>
          </a:p>
        </p:txBody>
      </p:sp>
      <p:sp>
        <p:nvSpPr>
          <p:cNvPr id="23" name="검토추가_44_7">
            <a:extLst>
              <a:ext uri="{FF2B5EF4-FFF2-40B4-BE49-F238E27FC236}">
                <a16:creationId xmlns:a16="http://schemas.microsoft.com/office/drawing/2014/main" id="{9FBC72B1-8A00-46F7-A966-13E130F27D9E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연구개발분야</a:t>
            </a:r>
          </a:p>
        </p:txBody>
      </p:sp>
      <p:sp>
        <p:nvSpPr>
          <p:cNvPr id="24" name="검토추가_44_8">
            <a:extLst>
              <a:ext uri="{FF2B5EF4-FFF2-40B4-BE49-F238E27FC236}">
                <a16:creationId xmlns:a16="http://schemas.microsoft.com/office/drawing/2014/main" id="{8E99D94F-EDD9-4421-A095-641EBFF1CF8B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정공의 설계·가공·제조·품질 관련 실제 연구 영역을 확정합니다. 분야명·개요·대표 과제·이미지·공개 여부·정렬을 관리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</p:txBody>
      </p:sp>
      <p:sp>
        <p:nvSpPr>
          <p:cNvPr id="25" name="검토추가_44_9">
            <a:extLst>
              <a:ext uri="{FF2B5EF4-FFF2-40B4-BE49-F238E27FC236}">
                <a16:creationId xmlns:a16="http://schemas.microsoft.com/office/drawing/2014/main" id="{04C70007-D6B3-4A8F-89B6-DD8362506845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연구성과</a:t>
            </a:r>
          </a:p>
        </p:txBody>
      </p:sp>
      <p:sp>
        <p:nvSpPr>
          <p:cNvPr id="26" name="검토추가_44_10">
            <a:extLst>
              <a:ext uri="{FF2B5EF4-FFF2-40B4-BE49-F238E27FC236}">
                <a16:creationId xmlns:a16="http://schemas.microsoft.com/office/drawing/2014/main" id="{FE5810D6-3666-4AFC-B031-820559C52E22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특허·논문·개발성과를 구분하고 제목·출원/등록번호·연도·권리자·출처를 관리합니다. 그룹과 정공의 공동 또는 개별 성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과를 표시합니다.</a:t>
            </a:r>
          </a:p>
        </p:txBody>
      </p:sp>
      <p:sp>
        <p:nvSpPr>
          <p:cNvPr id="27" name="검토추가_44_11">
            <a:extLst>
              <a:ext uri="{FF2B5EF4-FFF2-40B4-BE49-F238E27FC236}">
                <a16:creationId xmlns:a16="http://schemas.microsoft.com/office/drawing/2014/main" id="{EE3E2D1E-71A8-48E6-94F1-39417F9694A6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영상 및 자료</a:t>
            </a:r>
          </a:p>
        </p:txBody>
      </p:sp>
      <p:sp>
        <p:nvSpPr>
          <p:cNvPr id="28" name="검토추가_44_12">
            <a:extLst>
              <a:ext uri="{FF2B5EF4-FFF2-40B4-BE49-F238E27FC236}">
                <a16:creationId xmlns:a16="http://schemas.microsoft.com/office/drawing/2014/main" id="{C8598B14-D2FE-46F0-BC6B-4183C811F653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 사진·공식 영상·PDF를 분야별로 연결합니다. 영상은 제목·포스터·자막·재생 실패 안내를 제공하고, 논문·도면의 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 가능 범위를 확인합니다.</a:t>
            </a:r>
          </a:p>
        </p:txBody>
      </p:sp>
      <p:sp>
        <p:nvSpPr>
          <p:cNvPr id="29" name="검토추가_44_13">
            <a:extLst>
              <a:ext uri="{FF2B5EF4-FFF2-40B4-BE49-F238E27FC236}">
                <a16:creationId xmlns:a16="http://schemas.microsoft.com/office/drawing/2014/main" id="{9B9FEC2A-532A-45DA-84E2-61C883A1D062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기본 화면</a:t>
            </a:r>
          </a:p>
        </p:txBody>
      </p:sp>
      <p:sp>
        <p:nvSpPr>
          <p:cNvPr id="30" name="검토추가_44_14">
            <a:extLst>
              <a:ext uri="{FF2B5EF4-FFF2-40B4-BE49-F238E27FC236}">
                <a16:creationId xmlns:a16="http://schemas.microsoft.com/office/drawing/2014/main" id="{C0A78516-C0B1-49DA-B892-A6573E5A5531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기존 기술혁신의 히어로·서브 탭·글자 스타일을 그대로 사용합니다. 본문 배치가 추가로 필요하면 해당 영역을 붉은 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침으로 표시한 뒤 확정합니다.</a:t>
            </a:r>
          </a:p>
        </p:txBody>
      </p:sp>
      <p:sp>
        <p:nvSpPr>
          <p:cNvPr id="31" name="검토추가_44_15">
            <a:extLst>
              <a:ext uri="{FF2B5EF4-FFF2-40B4-BE49-F238E27FC236}">
                <a16:creationId xmlns:a16="http://schemas.microsoft.com/office/drawing/2014/main" id="{2E2800DE-4E1C-46F8-BD80-027A3A717A6C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3p에는 R&amp;D 메뉴가 있으나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원본에 상세 정의가 없습니다. 시안의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본문은 준비중입니다.</a:t>
            </a:r>
          </a:p>
        </p:txBody>
      </p:sp>
      <p:sp>
        <p:nvSpPr>
          <p:cNvPr id="32" name="검토추가_44_16">
            <a:extLst>
              <a:ext uri="{FF2B5EF4-FFF2-40B4-BE49-F238E27FC236}">
                <a16:creationId xmlns:a16="http://schemas.microsoft.com/office/drawing/2014/main" id="{E0A08C10-A95F-43D1-BFE9-6611712383D7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화신그룹의 연구조직·인원·특허 숫자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를 가져오지 않습니다. 정공 연구소의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승인 원고와 실적을 요청합니다.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기술혁신 &gt; 품질경영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품질경영 화면 상세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5_0">
            <a:extLst>
              <a:ext uri="{FF2B5EF4-FFF2-40B4-BE49-F238E27FC236}">
                <a16:creationId xmlns:a16="http://schemas.microsoft.com/office/drawing/2014/main" id="{C525F856-7A88-42B5-B5DB-1CEB025E60F1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5_1">
            <a:extLst>
              <a:ext uri="{FF2B5EF4-FFF2-40B4-BE49-F238E27FC236}">
                <a16:creationId xmlns:a16="http://schemas.microsoft.com/office/drawing/2014/main" id="{9F4CB883-4315-43AD-AA1E-46A6FBFA2204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5_2">
            <a:extLst>
              <a:ext uri="{FF2B5EF4-FFF2-40B4-BE49-F238E27FC236}">
                <a16:creationId xmlns:a16="http://schemas.microsoft.com/office/drawing/2014/main" id="{C54ADE65-0981-4FFE-AE44-4AAA1E229128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ADD-45</a:t>
            </a:r>
          </a:p>
        </p:txBody>
      </p:sp>
      <p:sp>
        <p:nvSpPr>
          <p:cNvPr id="19" name="검토추가_45_3">
            <a:extLst>
              <a:ext uri="{FF2B5EF4-FFF2-40B4-BE49-F238E27FC236}">
                <a16:creationId xmlns:a16="http://schemas.microsoft.com/office/drawing/2014/main" id="{C5BB3F09-49C7-45C2-918D-EB7A65AC9FF7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화면 구성</a:t>
            </a:r>
          </a:p>
        </p:txBody>
      </p:sp>
      <p:sp>
        <p:nvSpPr>
          <p:cNvPr id="20" name="검토추가_45_4">
            <a:extLst>
              <a:ext uri="{FF2B5EF4-FFF2-40B4-BE49-F238E27FC236}">
                <a16:creationId xmlns:a16="http://schemas.microsoft.com/office/drawing/2014/main" id="{31E1C6A3-A35C-4397-A717-3D2AFDA3591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품질방침·품질관리 활동·인증자료를 같은 화면에서 구분합니다. 기존 기술혁신의 상단과 탭 디자인을 적용합니다.</a:t>
            </a:r>
          </a:p>
        </p:txBody>
      </p:sp>
      <p:sp>
        <p:nvSpPr>
          <p:cNvPr id="21" name="검토추가_45_5">
            <a:extLst>
              <a:ext uri="{FF2B5EF4-FFF2-40B4-BE49-F238E27FC236}">
                <a16:creationId xmlns:a16="http://schemas.microsoft.com/office/drawing/2014/main" id="{4C7A5D90-0F3C-4C39-AAD7-AE6573CC35A4}"/>
              </a:ext>
            </a:extLst>
          </p:cNvPr>
          <p:cNvSpPr>
            <a:spLocks noGrp="1"/>
          </p:cNvSpPr>
          <p:nvPr/>
        </p:nvSpPr>
        <p:spPr>
          <a:xfrm>
            <a:off x="695325" y="21621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품질방침</a:t>
            </a:r>
          </a:p>
        </p:txBody>
      </p:sp>
      <p:sp>
        <p:nvSpPr>
          <p:cNvPr id="22" name="검토추가_45_6">
            <a:extLst>
              <a:ext uri="{FF2B5EF4-FFF2-40B4-BE49-F238E27FC236}">
                <a16:creationId xmlns:a16="http://schemas.microsoft.com/office/drawing/2014/main" id="{C509A857-4E21-4D66-9605-F8E1C044B1C1}"/>
              </a:ext>
            </a:extLst>
          </p:cNvPr>
          <p:cNvSpPr>
            <a:spLocks noGrp="1"/>
          </p:cNvSpPr>
          <p:nvPr/>
        </p:nvSpPr>
        <p:spPr>
          <a:xfrm>
            <a:off x="2438400" y="21621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정공의 승인 방침·목표·적용 사업장·개정일을 등록합니다. 그룹 공통 방침이면 공동 적용 범위를 표시합니다.</a:t>
            </a:r>
          </a:p>
        </p:txBody>
      </p:sp>
      <p:sp>
        <p:nvSpPr>
          <p:cNvPr id="23" name="검토추가_45_7">
            <a:extLst>
              <a:ext uri="{FF2B5EF4-FFF2-40B4-BE49-F238E27FC236}">
                <a16:creationId xmlns:a16="http://schemas.microsoft.com/office/drawing/2014/main" id="{654707CA-CAFE-4863-836F-7D56187CC78B}"/>
              </a:ext>
            </a:extLst>
          </p:cNvPr>
          <p:cNvSpPr>
            <a:spLocks noGrp="1"/>
          </p:cNvSpPr>
          <p:nvPr/>
        </p:nvSpPr>
        <p:spPr>
          <a:xfrm>
            <a:off x="695325" y="2552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활동 정보</a:t>
            </a:r>
          </a:p>
        </p:txBody>
      </p:sp>
      <p:sp>
        <p:nvSpPr>
          <p:cNvPr id="24" name="검토추가_45_8">
            <a:extLst>
              <a:ext uri="{FF2B5EF4-FFF2-40B4-BE49-F238E27FC236}">
                <a16:creationId xmlns:a16="http://schemas.microsoft.com/office/drawing/2014/main" id="{D6CC244E-6FF0-41F9-944F-6B620400A197}"/>
              </a:ext>
            </a:extLst>
          </p:cNvPr>
          <p:cNvSpPr>
            <a:spLocks noGrp="1"/>
          </p:cNvSpPr>
          <p:nvPr/>
        </p:nvSpPr>
        <p:spPr>
          <a:xfrm>
            <a:off x="2438400" y="2552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개발·입고·공정·출하 품질관리의 공개 가능한 설명과 사진을 등록합니다. 운영하지 않는 시스템이나 검사장비를 확정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기능처럼 쓰지 않습니다.</a:t>
            </a:r>
          </a:p>
        </p:txBody>
      </p:sp>
      <p:sp>
        <p:nvSpPr>
          <p:cNvPr id="25" name="검토추가_45_9">
            <a:extLst>
              <a:ext uri="{FF2B5EF4-FFF2-40B4-BE49-F238E27FC236}">
                <a16:creationId xmlns:a16="http://schemas.microsoft.com/office/drawing/2014/main" id="{2DFC254E-6EC6-448B-943A-4E6E9BDB5342}"/>
              </a:ext>
            </a:extLst>
          </p:cNvPr>
          <p:cNvSpPr>
            <a:spLocks noGrp="1"/>
          </p:cNvSpPr>
          <p:nvPr/>
        </p:nvSpPr>
        <p:spPr>
          <a:xfrm>
            <a:off x="695325" y="3133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인증 연결</a:t>
            </a:r>
          </a:p>
        </p:txBody>
      </p:sp>
      <p:sp>
        <p:nvSpPr>
          <p:cNvPr id="26" name="검토추가_45_10">
            <a:extLst>
              <a:ext uri="{FF2B5EF4-FFF2-40B4-BE49-F238E27FC236}">
                <a16:creationId xmlns:a16="http://schemas.microsoft.com/office/drawing/2014/main" id="{25996E95-053F-4A25-8C24-F3A71B18A00B}"/>
              </a:ext>
            </a:extLst>
          </p:cNvPr>
          <p:cNvSpPr>
            <a:spLocks noGrp="1"/>
          </p:cNvSpPr>
          <p:nvPr/>
        </p:nvSpPr>
        <p:spPr>
          <a:xfrm>
            <a:off x="2438400" y="3133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14p 인증현황과 동일한 인증 데이터·원본 파일을 사용합니다. 대상 법인·사업장·규격·발급기관·유효기간을 함께 보여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줍니다.</a:t>
            </a:r>
          </a:p>
        </p:txBody>
      </p:sp>
      <p:sp>
        <p:nvSpPr>
          <p:cNvPr id="27" name="검토추가_45_11">
            <a:extLst>
              <a:ext uri="{FF2B5EF4-FFF2-40B4-BE49-F238E27FC236}">
                <a16:creationId xmlns:a16="http://schemas.microsoft.com/office/drawing/2014/main" id="{14DBF5AB-24F1-4998-8D90-B18DFE2A88A4}"/>
              </a:ext>
            </a:extLst>
          </p:cNvPr>
          <p:cNvSpPr>
            <a:spLocks noGrp="1"/>
          </p:cNvSpPr>
          <p:nvPr/>
        </p:nvSpPr>
        <p:spPr>
          <a:xfrm>
            <a:off x="695325" y="3714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자료</a:t>
            </a:r>
          </a:p>
        </p:txBody>
      </p:sp>
      <p:sp>
        <p:nvSpPr>
          <p:cNvPr id="28" name="검토추가_45_12">
            <a:extLst>
              <a:ext uri="{FF2B5EF4-FFF2-40B4-BE49-F238E27FC236}">
                <a16:creationId xmlns:a16="http://schemas.microsoft.com/office/drawing/2014/main" id="{6FC39D74-4B93-40FD-8949-C71996624AB9}"/>
              </a:ext>
            </a:extLst>
          </p:cNvPr>
          <p:cNvSpPr>
            <a:spLocks noGrp="1"/>
          </p:cNvSpPr>
          <p:nvPr/>
        </p:nvSpPr>
        <p:spPr>
          <a:xfrm>
            <a:off x="2438400" y="3714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품질 안내 PDF는 문서명·언어·버전·용량과 함께 연결합니다. 과거 인증은 이력으로 구분하고 현재 인증인 것처럼 표시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하지 않습니다.</a:t>
            </a:r>
          </a:p>
        </p:txBody>
      </p:sp>
      <p:sp>
        <p:nvSpPr>
          <p:cNvPr id="29" name="검토추가_45_13">
            <a:extLst>
              <a:ext uri="{FF2B5EF4-FFF2-40B4-BE49-F238E27FC236}">
                <a16:creationId xmlns:a16="http://schemas.microsoft.com/office/drawing/2014/main" id="{25164102-6E25-4F5E-8C87-6230D06B0CAF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3p 메뉴와 현재 /Technolog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y/quality.html에 대응하는 상세 기획입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  <p:sp>
        <p:nvSpPr>
          <p:cNvPr id="30" name="검토추가_45_14">
            <a:extLst>
              <a:ext uri="{FF2B5EF4-FFF2-40B4-BE49-F238E27FC236}">
                <a16:creationId xmlns:a16="http://schemas.microsoft.com/office/drawing/2014/main" id="{6867219B-63B8-4E70-B800-9EE2882549FA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2013년 OHSAS18001 등 과거 취득 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력을 현행 인증으로 단정하지 않습니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 정공의 최신 인증서를 대조합니다.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ESG &gt; 자료 공통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ESG 자료·수치·공개 기준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6_0">
            <a:extLst>
              <a:ext uri="{FF2B5EF4-FFF2-40B4-BE49-F238E27FC236}">
                <a16:creationId xmlns:a16="http://schemas.microsoft.com/office/drawing/2014/main" id="{A141D553-504F-4457-9B3C-1BA5FAEB72C2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6_1">
            <a:extLst>
              <a:ext uri="{FF2B5EF4-FFF2-40B4-BE49-F238E27FC236}">
                <a16:creationId xmlns:a16="http://schemas.microsoft.com/office/drawing/2014/main" id="{2EA12094-14AA-42DF-9035-57943B16C444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6_2">
            <a:extLst>
              <a:ext uri="{FF2B5EF4-FFF2-40B4-BE49-F238E27FC236}">
                <a16:creationId xmlns:a16="http://schemas.microsoft.com/office/drawing/2014/main" id="{1E2F2372-F6CA-47D4-AB62-30190410DEE5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ADD-46</a:t>
            </a:r>
          </a:p>
        </p:txBody>
      </p:sp>
      <p:sp>
        <p:nvSpPr>
          <p:cNvPr id="19" name="검토추가_46_3">
            <a:extLst>
              <a:ext uri="{FF2B5EF4-FFF2-40B4-BE49-F238E27FC236}">
                <a16:creationId xmlns:a16="http://schemas.microsoft.com/office/drawing/2014/main" id="{B3F6C871-B3A0-4178-BA71-9460EC964155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 구분</a:t>
            </a:r>
          </a:p>
        </p:txBody>
      </p:sp>
      <p:sp>
        <p:nvSpPr>
          <p:cNvPr id="20" name="검토추가_46_4">
            <a:extLst>
              <a:ext uri="{FF2B5EF4-FFF2-40B4-BE49-F238E27FC236}">
                <a16:creationId xmlns:a16="http://schemas.microsoft.com/office/drawing/2014/main" id="{3C25A106-CB78-436C-8985-A81E0A326F5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20~35p의 그룹 자료·정공 자료·SL 참고자료를 구분합니다. 파일명이나 URL에 정공이 있어도 원문 발행 법인·적용 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위를 확인합니다.</a:t>
            </a:r>
          </a:p>
        </p:txBody>
      </p:sp>
      <p:sp>
        <p:nvSpPr>
          <p:cNvPr id="21" name="검토추가_46_5">
            <a:extLst>
              <a:ext uri="{FF2B5EF4-FFF2-40B4-BE49-F238E27FC236}">
                <a16:creationId xmlns:a16="http://schemas.microsoft.com/office/drawing/2014/main" id="{C286741A-603C-42A1-8EC2-04F8C65BEA99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등록</a:t>
            </a:r>
          </a:p>
        </p:txBody>
      </p:sp>
      <p:sp>
        <p:nvSpPr>
          <p:cNvPr id="22" name="검토추가_46_6">
            <a:extLst>
              <a:ext uri="{FF2B5EF4-FFF2-40B4-BE49-F238E27FC236}">
                <a16:creationId xmlns:a16="http://schemas.microsoft.com/office/drawing/2014/main" id="{B9144F82-8F42-4DFE-8A45-C934DEA1E7ED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문서명·자료 유형·발행 법인·적용 사업장·대상연도·발행일·개정번호·언어·원본 파일·공개 여부를 관리합니다.</a:t>
            </a:r>
          </a:p>
        </p:txBody>
      </p:sp>
      <p:sp>
        <p:nvSpPr>
          <p:cNvPr id="23" name="검토추가_46_7">
            <a:extLst>
              <a:ext uri="{FF2B5EF4-FFF2-40B4-BE49-F238E27FC236}">
                <a16:creationId xmlns:a16="http://schemas.microsoft.com/office/drawing/2014/main" id="{C9313784-7E0C-4C70-B959-66D6CFA796CB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보고서와 규정</a:t>
            </a:r>
          </a:p>
        </p:txBody>
      </p:sp>
      <p:sp>
        <p:nvSpPr>
          <p:cNvPr id="24" name="검토추가_46_8">
            <a:extLst>
              <a:ext uri="{FF2B5EF4-FFF2-40B4-BE49-F238E27FC236}">
                <a16:creationId xmlns:a16="http://schemas.microsoft.com/office/drawing/2014/main" id="{8C27C2D6-7089-4597-9D82-7536EB02608A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지속가능경영 보고서, 지배구조헌장, 이사회·감사위원회 규정, 윤리·준법 자료를 유형별로 연결합니다. 같은 문서는 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나의 원본 파일을 여러 화면에서 참조합니다.</a:t>
            </a:r>
          </a:p>
        </p:txBody>
      </p:sp>
      <p:sp>
        <p:nvSpPr>
          <p:cNvPr id="25" name="검토추가_46_9">
            <a:extLst>
              <a:ext uri="{FF2B5EF4-FFF2-40B4-BE49-F238E27FC236}">
                <a16:creationId xmlns:a16="http://schemas.microsoft.com/office/drawing/2014/main" id="{25E003F0-C432-49EE-ADC7-6406D57CCD13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환경 데이터</a:t>
            </a:r>
          </a:p>
        </p:txBody>
      </p:sp>
      <p:sp>
        <p:nvSpPr>
          <p:cNvPr id="26" name="검토추가_46_10">
            <a:extLst>
              <a:ext uri="{FF2B5EF4-FFF2-40B4-BE49-F238E27FC236}">
                <a16:creationId xmlns:a16="http://schemas.microsoft.com/office/drawing/2014/main" id="{107FB4B2-88AE-4AF9-ACA4-610EAB7356EE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배출량·에너지 사용량을 추가할 경우 연도·사업장·단위·Scope·산정 기준·외부 검증 여부를 명시합니다. 서로 다른 법인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이나 산정 범위의 수치를 합산하지 않습니다.</a:t>
            </a:r>
          </a:p>
        </p:txBody>
      </p:sp>
      <p:sp>
        <p:nvSpPr>
          <p:cNvPr id="27" name="검토추가_46_11">
            <a:extLst>
              <a:ext uri="{FF2B5EF4-FFF2-40B4-BE49-F238E27FC236}">
                <a16:creationId xmlns:a16="http://schemas.microsoft.com/office/drawing/2014/main" id="{6513A2F8-643B-42BD-801F-7B0A19180E0A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주주 정보</a:t>
            </a:r>
          </a:p>
        </p:txBody>
      </p:sp>
      <p:sp>
        <p:nvSpPr>
          <p:cNvPr id="28" name="검토추가_46_12">
            <a:extLst>
              <a:ext uri="{FF2B5EF4-FFF2-40B4-BE49-F238E27FC236}">
                <a16:creationId xmlns:a16="http://schemas.microsoft.com/office/drawing/2014/main" id="{2B788A4B-D677-45DD-A3D6-B0F8A1B206D1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정공의 주주환원 원문을 기준으로 배당·전자투표·주총 의결권 자료를 연결합니다. 33p의 화신 제51기 표와 SL 표를 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 실적으로 사용하지 않습니다.</a:t>
            </a:r>
          </a:p>
        </p:txBody>
      </p:sp>
      <p:sp>
        <p:nvSpPr>
          <p:cNvPr id="29" name="검토추가_46_13">
            <a:extLst>
              <a:ext uri="{FF2B5EF4-FFF2-40B4-BE49-F238E27FC236}">
                <a16:creationId xmlns:a16="http://schemas.microsoft.com/office/drawing/2014/main" id="{94AF3CD7-3575-41BA-B094-E505747D9F85}"/>
              </a:ext>
            </a:extLst>
          </p:cNvPr>
          <p:cNvSpPr>
            <a:spLocks noGrp="1"/>
          </p:cNvSpPr>
          <p:nvPr/>
        </p:nvSpPr>
        <p:spPr>
          <a:xfrm>
            <a:off x="695325" y="44862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다운로드 상태</a:t>
            </a:r>
          </a:p>
        </p:txBody>
      </p:sp>
      <p:sp>
        <p:nvSpPr>
          <p:cNvPr id="30" name="검토추가_46_14">
            <a:extLst>
              <a:ext uri="{FF2B5EF4-FFF2-40B4-BE49-F238E27FC236}">
                <a16:creationId xmlns:a16="http://schemas.microsoft.com/office/drawing/2014/main" id="{7ED8EBD8-DE4E-4569-B328-14104AD016EF}"/>
              </a:ext>
            </a:extLst>
          </p:cNvPr>
          <p:cNvSpPr>
            <a:spLocks noGrp="1"/>
          </p:cNvSpPr>
          <p:nvPr/>
        </p:nvSpPr>
        <p:spPr>
          <a:xfrm>
            <a:off x="2438400" y="44862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PDF 보기와 저장을 구분하고 제목·언어·용량을 표시합니다. 미등록·삭제·권한 제한·열기 실패 시 안내와 목록 복귀를 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공합니다.</a:t>
            </a:r>
          </a:p>
        </p:txBody>
      </p:sp>
      <p:sp>
        <p:nvSpPr>
          <p:cNvPr id="31" name="검토추가_46_15">
            <a:extLst>
              <a:ext uri="{FF2B5EF4-FFF2-40B4-BE49-F238E27FC236}">
                <a16:creationId xmlns:a16="http://schemas.microsoft.com/office/drawing/2014/main" id="{E4FCAB56-EA4B-4CB4-AC54-034AA11521B7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21~24p, 31~35p. 실제 ES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G 수치와 현행 규정은 승인 자료로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정합니다.</a:t>
            </a:r>
          </a:p>
        </p:txBody>
      </p:sp>
      <p:sp>
        <p:nvSpPr>
          <p:cNvPr id="32" name="검토추가_46_16">
            <a:extLst>
              <a:ext uri="{FF2B5EF4-FFF2-40B4-BE49-F238E27FC236}">
                <a16:creationId xmlns:a16="http://schemas.microsoft.com/office/drawing/2014/main" id="{33E94149-B49A-455B-B967-521903F805C4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이사회 구성·등급·주주총회 숫자·보고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서 표지는 정공 원자료로 교체할 지침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입니다. 기존 문서의 표나 이미지는 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존했습니다.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뉴스룸 &gt; 화신정공 뉴스 &gt; 상세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화신정공 뉴스 상세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7_0">
            <a:extLst>
              <a:ext uri="{FF2B5EF4-FFF2-40B4-BE49-F238E27FC236}">
                <a16:creationId xmlns:a16="http://schemas.microsoft.com/office/drawing/2014/main" id="{E842BDFA-690E-4382-AE97-E746C15E1BCC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7_1">
            <a:extLst>
              <a:ext uri="{FF2B5EF4-FFF2-40B4-BE49-F238E27FC236}">
                <a16:creationId xmlns:a16="http://schemas.microsoft.com/office/drawing/2014/main" id="{4F24A3B1-893B-46D3-94CC-8C7BA75AC665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7_2">
            <a:extLst>
              <a:ext uri="{FF2B5EF4-FFF2-40B4-BE49-F238E27FC236}">
                <a16:creationId xmlns:a16="http://schemas.microsoft.com/office/drawing/2014/main" id="{4C1D92B5-5396-4678-B41E-A7D70B8AC32C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ADD-47</a:t>
            </a:r>
          </a:p>
        </p:txBody>
      </p:sp>
      <p:sp>
        <p:nvSpPr>
          <p:cNvPr id="19" name="검토추가_47_3">
            <a:extLst>
              <a:ext uri="{FF2B5EF4-FFF2-40B4-BE49-F238E27FC236}">
                <a16:creationId xmlns:a16="http://schemas.microsoft.com/office/drawing/2014/main" id="{45DAC171-AEB5-42C8-950A-03440ECC6506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상단 정보</a:t>
            </a:r>
          </a:p>
        </p:txBody>
      </p:sp>
      <p:sp>
        <p:nvSpPr>
          <p:cNvPr id="20" name="검토추가_47_4">
            <a:extLst>
              <a:ext uri="{FF2B5EF4-FFF2-40B4-BE49-F238E27FC236}">
                <a16:creationId xmlns:a16="http://schemas.microsoft.com/office/drawing/2014/main" id="{A36F1A8A-2A70-486E-AE8F-E5EF9471412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뉴스 목록에서 선택한 게시물의 제목·등록일·분류·본문을 표시합니다. 고유 게시물 ID로 상세 URL을 구분합니다.</a:t>
            </a:r>
          </a:p>
        </p:txBody>
      </p:sp>
      <p:sp>
        <p:nvSpPr>
          <p:cNvPr id="21" name="검토추가_47_5">
            <a:extLst>
              <a:ext uri="{FF2B5EF4-FFF2-40B4-BE49-F238E27FC236}">
                <a16:creationId xmlns:a16="http://schemas.microsoft.com/office/drawing/2014/main" id="{76ECA34C-1512-4850-80D0-6A4CE3FF6B67}"/>
              </a:ext>
            </a:extLst>
          </p:cNvPr>
          <p:cNvSpPr>
            <a:spLocks noGrp="1"/>
          </p:cNvSpPr>
          <p:nvPr/>
        </p:nvSpPr>
        <p:spPr>
          <a:xfrm>
            <a:off x="695325" y="21621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본문</a:t>
            </a:r>
          </a:p>
        </p:txBody>
      </p:sp>
      <p:sp>
        <p:nvSpPr>
          <p:cNvPr id="22" name="검토추가_47_6">
            <a:extLst>
              <a:ext uri="{FF2B5EF4-FFF2-40B4-BE49-F238E27FC236}">
                <a16:creationId xmlns:a16="http://schemas.microsoft.com/office/drawing/2014/main" id="{0D7EDF71-8459-4719-AFB8-B38C6836F26C}"/>
              </a:ext>
            </a:extLst>
          </p:cNvPr>
          <p:cNvSpPr>
            <a:spLocks noGrp="1"/>
          </p:cNvSpPr>
          <p:nvPr/>
        </p:nvSpPr>
        <p:spPr>
          <a:xfrm>
            <a:off x="2438400" y="21621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글·사진·영상·캡션의 순서를 유지합니다. 사진의 대체설명과 승인된 촬영 자료를 등록하며 모바일에서 이미지 비율을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유지합니다.</a:t>
            </a:r>
          </a:p>
        </p:txBody>
      </p:sp>
      <p:sp>
        <p:nvSpPr>
          <p:cNvPr id="23" name="검토추가_47_7">
            <a:extLst>
              <a:ext uri="{FF2B5EF4-FFF2-40B4-BE49-F238E27FC236}">
                <a16:creationId xmlns:a16="http://schemas.microsoft.com/office/drawing/2014/main" id="{6658FD73-64F1-4141-91E6-64F556565E78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첨부와 공유</a:t>
            </a:r>
          </a:p>
        </p:txBody>
      </p:sp>
      <p:sp>
        <p:nvSpPr>
          <p:cNvPr id="24" name="검토추가_47_8">
            <a:extLst>
              <a:ext uri="{FF2B5EF4-FFF2-40B4-BE49-F238E27FC236}">
                <a16:creationId xmlns:a16="http://schemas.microsoft.com/office/drawing/2014/main" id="{2903A7F5-73C9-4BF0-80F0-7C3368728E2A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문서명·형식·용량을 표시하고 실제 파일을 다운로드합니다. 페이지 제목·대표이미지·공유 주소를 게시물과 일치시킵니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5" name="검토추가_47_9">
            <a:extLst>
              <a:ext uri="{FF2B5EF4-FFF2-40B4-BE49-F238E27FC236}">
                <a16:creationId xmlns:a16="http://schemas.microsoft.com/office/drawing/2014/main" id="{4B2907BF-78CD-43F7-8F5A-264E7193A6F0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 복귀</a:t>
            </a:r>
          </a:p>
        </p:txBody>
      </p:sp>
      <p:sp>
        <p:nvSpPr>
          <p:cNvPr id="26" name="검토추가_47_10">
            <a:extLst>
              <a:ext uri="{FF2B5EF4-FFF2-40B4-BE49-F238E27FC236}">
                <a16:creationId xmlns:a16="http://schemas.microsoft.com/office/drawing/2014/main" id="{FFEDCB2C-C03A-4764-A21C-C5E71C18C721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이전/다음 글과 목록 버튼을 제공합니다. 목록으로 돌아갈 때 검색어·분류·페이지 번호를 유지하고 첫 글·마지막 글의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이동 상태를 구분합니다.</a:t>
            </a:r>
          </a:p>
        </p:txBody>
      </p:sp>
      <p:sp>
        <p:nvSpPr>
          <p:cNvPr id="27" name="검토추가_47_11">
            <a:extLst>
              <a:ext uri="{FF2B5EF4-FFF2-40B4-BE49-F238E27FC236}">
                <a16:creationId xmlns:a16="http://schemas.microsoft.com/office/drawing/2014/main" id="{496951F6-8D4B-42B3-979A-72A45998F042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공개 상태</a:t>
            </a:r>
          </a:p>
        </p:txBody>
      </p:sp>
      <p:sp>
        <p:nvSpPr>
          <p:cNvPr id="28" name="검토추가_47_12">
            <a:extLst>
              <a:ext uri="{FF2B5EF4-FFF2-40B4-BE49-F238E27FC236}">
                <a16:creationId xmlns:a16="http://schemas.microsoft.com/office/drawing/2014/main" id="{3C65FC0E-3320-47C9-90F3-572BA525B0A5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게시 기간·공개/비공개·삭제 상태를 관리합니다. 비공개나 없는 글은 접근 안내와 목록 이동을 제공하며 임시 내용을 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개하지 않습니다.</a:t>
            </a:r>
          </a:p>
        </p:txBody>
      </p:sp>
      <p:sp>
        <p:nvSpPr>
          <p:cNvPr id="29" name="검토추가_47_13">
            <a:extLst>
              <a:ext uri="{FF2B5EF4-FFF2-40B4-BE49-F238E27FC236}">
                <a16:creationId xmlns:a16="http://schemas.microsoft.com/office/drawing/2014/main" id="{6268AD93-D0F2-4C91-B137-35E972EA2AF8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37p의 뉴스 목록에서 연결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되는 상세 기능입니다.</a:t>
            </a:r>
          </a:p>
        </p:txBody>
      </p:sp>
      <p:sp>
        <p:nvSpPr>
          <p:cNvPr id="30" name="검토추가_47_14">
            <a:extLst>
              <a:ext uri="{FF2B5EF4-FFF2-40B4-BE49-F238E27FC236}">
                <a16:creationId xmlns:a16="http://schemas.microsoft.com/office/drawing/2014/main" id="{B63ABE5B-3DF8-4618-AC68-8FF4DCF83755}"/>
              </a:ext>
            </a:extLst>
          </p:cNvPr>
          <p:cNvSpPr>
            <a:spLocks noGrp="1"/>
          </p:cNvSpPr>
          <p:nvPr/>
        </p:nvSpPr>
        <p:spPr>
          <a:xfrm>
            <a:off x="9610725" y="1905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그룹 뉴스와 정공 뉴스를 게시 대상 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인으로 구분합니다. 현재 /HSprec/Ne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ws/ 본문은 준비중이며 등록된 실게시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물로 간주하지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뉴스룸 &gt; 홍보자료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홍보자료 화면 상세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8_0">
            <a:extLst>
              <a:ext uri="{FF2B5EF4-FFF2-40B4-BE49-F238E27FC236}">
                <a16:creationId xmlns:a16="http://schemas.microsoft.com/office/drawing/2014/main" id="{52C5161C-6982-4326-AFF6-7109EA57073E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8_1">
            <a:extLst>
              <a:ext uri="{FF2B5EF4-FFF2-40B4-BE49-F238E27FC236}">
                <a16:creationId xmlns:a16="http://schemas.microsoft.com/office/drawing/2014/main" id="{1DD82ED4-2B1F-4E96-A514-6294EF5AE2B5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8_2">
            <a:extLst>
              <a:ext uri="{FF2B5EF4-FFF2-40B4-BE49-F238E27FC236}">
                <a16:creationId xmlns:a16="http://schemas.microsoft.com/office/drawing/2014/main" id="{E04889EE-67BA-4572-B9A6-2C4DF9A5C579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ADD-48</a:t>
            </a:r>
          </a:p>
        </p:txBody>
      </p:sp>
      <p:sp>
        <p:nvSpPr>
          <p:cNvPr id="19" name="검토추가_48_3">
            <a:extLst>
              <a:ext uri="{FF2B5EF4-FFF2-40B4-BE49-F238E27FC236}">
                <a16:creationId xmlns:a16="http://schemas.microsoft.com/office/drawing/2014/main" id="{5E70600C-E59A-4DAA-9DBA-908602BF2EB7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진입</a:t>
            </a:r>
          </a:p>
        </p:txBody>
      </p:sp>
      <p:sp>
        <p:nvSpPr>
          <p:cNvPr id="20" name="검토추가_48_4">
            <a:extLst>
              <a:ext uri="{FF2B5EF4-FFF2-40B4-BE49-F238E27FC236}">
                <a16:creationId xmlns:a16="http://schemas.microsoft.com/office/drawing/2014/main" id="{FFD8DC65-855E-4936-8ABC-C21B46FC37A8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3~4p의 홍보자료와 현재 /News/publicity.html을 연결합니다. 홍보영상·브로슈어의 분류와 노출 범위를 확정합니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1" name="검토추가_48_5">
            <a:extLst>
              <a:ext uri="{FF2B5EF4-FFF2-40B4-BE49-F238E27FC236}">
                <a16:creationId xmlns:a16="http://schemas.microsoft.com/office/drawing/2014/main" id="{ED962786-0A80-47ED-A370-274478D5D4DB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홍보영상</a:t>
            </a:r>
          </a:p>
        </p:txBody>
      </p:sp>
      <p:sp>
        <p:nvSpPr>
          <p:cNvPr id="22" name="검토추가_48_6">
            <a:extLst>
              <a:ext uri="{FF2B5EF4-FFF2-40B4-BE49-F238E27FC236}">
                <a16:creationId xmlns:a16="http://schemas.microsoft.com/office/drawing/2014/main" id="{8AF29605-944B-42B9-BE4A-10C85BF5D496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제목·제작연도·언어·포스터·공식 재생주소·자막을 관리합니다. 사용자가 재생하며 영상 로딩·재생 실패 안내를 제공합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  <p:sp>
        <p:nvSpPr>
          <p:cNvPr id="23" name="검토추가_48_7">
            <a:extLst>
              <a:ext uri="{FF2B5EF4-FFF2-40B4-BE49-F238E27FC236}">
                <a16:creationId xmlns:a16="http://schemas.microsoft.com/office/drawing/2014/main" id="{5E7EDC72-0B1A-44FC-9601-A056B6F46DED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브로슈어</a:t>
            </a:r>
          </a:p>
        </p:txBody>
      </p:sp>
      <p:sp>
        <p:nvSpPr>
          <p:cNvPr id="24" name="검토추가_48_8">
            <a:extLst>
              <a:ext uri="{FF2B5EF4-FFF2-40B4-BE49-F238E27FC236}">
                <a16:creationId xmlns:a16="http://schemas.microsoft.com/office/drawing/2014/main" id="{D52C1162-0ECE-4ED3-865F-7AF198FF985F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자료명·발행연도·언어·버전·표지·PDF를 등록합니다. 보기와 다운로드를 분리하고 같은 언어의 실제 파일을 연결합니다.</a:t>
            </a:r>
          </a:p>
        </p:txBody>
      </p:sp>
      <p:sp>
        <p:nvSpPr>
          <p:cNvPr id="25" name="검토추가_48_9">
            <a:extLst>
              <a:ext uri="{FF2B5EF4-FFF2-40B4-BE49-F238E27FC236}">
                <a16:creationId xmlns:a16="http://schemas.microsoft.com/office/drawing/2014/main" id="{2B5C2ABB-C105-4E23-A2B5-D313633EC303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목록과 상세</a:t>
            </a:r>
          </a:p>
        </p:txBody>
      </p:sp>
      <p:sp>
        <p:nvSpPr>
          <p:cNvPr id="26" name="검토추가_48_10">
            <a:extLst>
              <a:ext uri="{FF2B5EF4-FFF2-40B4-BE49-F238E27FC236}">
                <a16:creationId xmlns:a16="http://schemas.microsoft.com/office/drawing/2014/main" id="{00FBAA0A-9E97-482B-A176-67ED00026E21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최신 발행자료를 우선 표시합니다. 분류를 바꾸면 해당 자료만 보이며 자료가 없을 때 안내를 표시합니다.</a:t>
            </a:r>
          </a:p>
        </p:txBody>
      </p:sp>
      <p:sp>
        <p:nvSpPr>
          <p:cNvPr id="27" name="검토추가_48_11">
            <a:extLst>
              <a:ext uri="{FF2B5EF4-FFF2-40B4-BE49-F238E27FC236}">
                <a16:creationId xmlns:a16="http://schemas.microsoft.com/office/drawing/2014/main" id="{D6F81594-B7A2-4339-9BB9-6B70218FEC2D}"/>
              </a:ext>
            </a:extLst>
          </p:cNvPr>
          <p:cNvSpPr>
            <a:spLocks noGrp="1"/>
          </p:cNvSpPr>
          <p:nvPr/>
        </p:nvSpPr>
        <p:spPr>
          <a:xfrm>
            <a:off x="695325" y="3714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권한</a:t>
            </a:r>
          </a:p>
        </p:txBody>
      </p:sp>
      <p:sp>
        <p:nvSpPr>
          <p:cNvPr id="28" name="검토추가_48_12">
            <a:extLst>
              <a:ext uri="{FF2B5EF4-FFF2-40B4-BE49-F238E27FC236}">
                <a16:creationId xmlns:a16="http://schemas.microsoft.com/office/drawing/2014/main" id="{C8FD91E2-C757-4973-9657-606E3DFBE49F}"/>
              </a:ext>
            </a:extLst>
          </p:cNvPr>
          <p:cNvSpPr>
            <a:spLocks noGrp="1"/>
          </p:cNvSpPr>
          <p:nvPr/>
        </p:nvSpPr>
        <p:spPr>
          <a:xfrm>
            <a:off x="2438400" y="3714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정공의 공식 홍보물과 그룹 공통 홍보물을 구분합니다. 공통 자료는 발행 주체를 함께 표시하고 사용 승인을 기록합니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9" name="검토추가_48_13">
            <a:extLst>
              <a:ext uri="{FF2B5EF4-FFF2-40B4-BE49-F238E27FC236}">
                <a16:creationId xmlns:a16="http://schemas.microsoft.com/office/drawing/2014/main" id="{06705D11-26C9-4A28-B5F7-7EF08E119646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원본에는 메뉴만 있어 홍보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자료의 등록·노출 기능을 보완했습니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30" name="검토추가_48_14">
            <a:extLst>
              <a:ext uri="{FF2B5EF4-FFF2-40B4-BE49-F238E27FC236}">
                <a16:creationId xmlns:a16="http://schemas.microsoft.com/office/drawing/2014/main" id="{2D664A1C-EC34-4340-AFC0-5D5B3A92F7BF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자료가 없는 언어 버튼이나 빈 다운로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드를 노출하지 않습니다. 그룹 웹진 자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료를 정공 브로슈어로 대체하지 않습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뉴스룸 &gt; 미디어자료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미디어자료 화면 상세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49_0">
            <a:extLst>
              <a:ext uri="{FF2B5EF4-FFF2-40B4-BE49-F238E27FC236}">
                <a16:creationId xmlns:a16="http://schemas.microsoft.com/office/drawing/2014/main" id="{12F7B5ED-4ADC-4A98-96CA-5AF39FC4831F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49_1">
            <a:extLst>
              <a:ext uri="{FF2B5EF4-FFF2-40B4-BE49-F238E27FC236}">
                <a16:creationId xmlns:a16="http://schemas.microsoft.com/office/drawing/2014/main" id="{2E0E5BD2-7341-4026-93B4-23F24A303D15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49_2">
            <a:extLst>
              <a:ext uri="{FF2B5EF4-FFF2-40B4-BE49-F238E27FC236}">
                <a16:creationId xmlns:a16="http://schemas.microsoft.com/office/drawing/2014/main" id="{9B09F2A8-C8BD-43E5-A8ED-FDEE8F5E8020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ADD-49</a:t>
            </a:r>
          </a:p>
        </p:txBody>
      </p:sp>
      <p:sp>
        <p:nvSpPr>
          <p:cNvPr id="19" name="검토추가_49_3">
            <a:extLst>
              <a:ext uri="{FF2B5EF4-FFF2-40B4-BE49-F238E27FC236}">
                <a16:creationId xmlns:a16="http://schemas.microsoft.com/office/drawing/2014/main" id="{0179C135-5B67-4BD8-A71A-589B3EE6F564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범위</a:t>
            </a:r>
          </a:p>
        </p:txBody>
      </p:sp>
      <p:sp>
        <p:nvSpPr>
          <p:cNvPr id="20" name="검토추가_49_4">
            <a:extLst>
              <a:ext uri="{FF2B5EF4-FFF2-40B4-BE49-F238E27FC236}">
                <a16:creationId xmlns:a16="http://schemas.microsoft.com/office/drawing/2014/main" id="{D66A8685-93AE-445E-95F5-CB85AEA6F8C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회사·사업장·제품 사진과 배포용 CI 등 공개 범위를 확정합니다. 뉴스·수상실적·홍보영상과 중복 등록할 항목을 구분합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  <p:sp>
        <p:nvSpPr>
          <p:cNvPr id="21" name="검토추가_49_5">
            <a:extLst>
              <a:ext uri="{FF2B5EF4-FFF2-40B4-BE49-F238E27FC236}">
                <a16:creationId xmlns:a16="http://schemas.microsoft.com/office/drawing/2014/main" id="{ADBC8112-CA8D-48EE-9D72-F69A0DD57520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등록 항목</a:t>
            </a:r>
          </a:p>
        </p:txBody>
      </p:sp>
      <p:sp>
        <p:nvSpPr>
          <p:cNvPr id="22" name="검토추가_49_6">
            <a:extLst>
              <a:ext uri="{FF2B5EF4-FFF2-40B4-BE49-F238E27FC236}">
                <a16:creationId xmlns:a16="http://schemas.microsoft.com/office/drawing/2014/main" id="{620C94ED-0E29-4E86-A4B0-269F9A276884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자료명·자료 유형·대표이미지·설명·촬영/발행연도·대상 법인·원본 파일·공개 여부를 관리합니다.</a:t>
            </a:r>
          </a:p>
        </p:txBody>
      </p:sp>
      <p:sp>
        <p:nvSpPr>
          <p:cNvPr id="23" name="검토추가_49_7">
            <a:extLst>
              <a:ext uri="{FF2B5EF4-FFF2-40B4-BE49-F238E27FC236}">
                <a16:creationId xmlns:a16="http://schemas.microsoft.com/office/drawing/2014/main" id="{3011700F-9713-40CB-A781-0F5BF104FF33}"/>
              </a:ext>
            </a:extLst>
          </p:cNvPr>
          <p:cNvSpPr>
            <a:spLocks noGrp="1"/>
          </p:cNvSpPr>
          <p:nvPr/>
        </p:nvSpPr>
        <p:spPr>
          <a:xfrm>
            <a:off x="695325" y="27432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조회와 저장</a:t>
            </a:r>
          </a:p>
        </p:txBody>
      </p:sp>
      <p:sp>
        <p:nvSpPr>
          <p:cNvPr id="24" name="검토추가_49_8">
            <a:extLst>
              <a:ext uri="{FF2B5EF4-FFF2-40B4-BE49-F238E27FC236}">
                <a16:creationId xmlns:a16="http://schemas.microsoft.com/office/drawing/2014/main" id="{77A28112-F78F-4EED-A6E6-271AD2F5CAED}"/>
              </a:ext>
            </a:extLst>
          </p:cNvPr>
          <p:cNvSpPr>
            <a:spLocks noGrp="1"/>
          </p:cNvSpPr>
          <p:nvPr/>
        </p:nvSpPr>
        <p:spPr>
          <a:xfrm>
            <a:off x="2438400" y="27432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유형 선택과 제목 검색을 제공하고 선택한 자료의 설명·파일 형식·용량을 보여줍니다. 확대 보기와 다운로드 동작을 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분합니다.</a:t>
            </a:r>
          </a:p>
        </p:txBody>
      </p:sp>
      <p:sp>
        <p:nvSpPr>
          <p:cNvPr id="25" name="검토추가_49_9">
            <a:extLst>
              <a:ext uri="{FF2B5EF4-FFF2-40B4-BE49-F238E27FC236}">
                <a16:creationId xmlns:a16="http://schemas.microsoft.com/office/drawing/2014/main" id="{A439D7CC-EECD-418A-A6E1-465970D25CA4}"/>
              </a:ext>
            </a:extLst>
          </p:cNvPr>
          <p:cNvSpPr>
            <a:spLocks noGrp="1"/>
          </p:cNvSpPr>
          <p:nvPr/>
        </p:nvSpPr>
        <p:spPr>
          <a:xfrm>
            <a:off x="695325" y="3324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이용 안내</a:t>
            </a:r>
          </a:p>
        </p:txBody>
      </p:sp>
      <p:sp>
        <p:nvSpPr>
          <p:cNvPr id="26" name="검토추가_49_10">
            <a:extLst>
              <a:ext uri="{FF2B5EF4-FFF2-40B4-BE49-F238E27FC236}">
                <a16:creationId xmlns:a16="http://schemas.microsoft.com/office/drawing/2014/main" id="{43B21035-5610-47E3-83DA-CFA650244091}"/>
              </a:ext>
            </a:extLst>
          </p:cNvPr>
          <p:cNvSpPr>
            <a:spLocks noGrp="1"/>
          </p:cNvSpPr>
          <p:nvPr/>
        </p:nvSpPr>
        <p:spPr>
          <a:xfrm>
            <a:off x="2438400" y="3324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이미지별 사용 가능 범위·출처표시·문의처를 승인 문구로 안내합니다. 실제 회사 사진과 시안 참고 이미지를 구분합니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7" name="검토추가_49_11">
            <a:extLst>
              <a:ext uri="{FF2B5EF4-FFF2-40B4-BE49-F238E27FC236}">
                <a16:creationId xmlns:a16="http://schemas.microsoft.com/office/drawing/2014/main" id="{669AAC5E-959C-427A-B3DE-4924D3D95544}"/>
              </a:ext>
            </a:extLst>
          </p:cNvPr>
          <p:cNvSpPr>
            <a:spLocks noGrp="1"/>
          </p:cNvSpPr>
          <p:nvPr/>
        </p:nvSpPr>
        <p:spPr>
          <a:xfrm>
            <a:off x="695325" y="3905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자료 연결</a:t>
            </a:r>
          </a:p>
        </p:txBody>
      </p:sp>
      <p:sp>
        <p:nvSpPr>
          <p:cNvPr id="28" name="검토추가_49_12">
            <a:extLst>
              <a:ext uri="{FF2B5EF4-FFF2-40B4-BE49-F238E27FC236}">
                <a16:creationId xmlns:a16="http://schemas.microsoft.com/office/drawing/2014/main" id="{74BFD32A-C12F-438E-A85A-BD1096E94FDC}"/>
              </a:ext>
            </a:extLst>
          </p:cNvPr>
          <p:cNvSpPr>
            <a:spLocks noGrp="1"/>
          </p:cNvSpPr>
          <p:nvPr/>
        </p:nvSpPr>
        <p:spPr>
          <a:xfrm>
            <a:off x="2438400" y="39052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CI 자료는 42p와 같은 승인 원본을 연결합니다. 갱신 또는 삭제 시 관련 화면도 같은 상태를 반영합니다.</a:t>
            </a:r>
          </a:p>
        </p:txBody>
      </p:sp>
      <p:sp>
        <p:nvSpPr>
          <p:cNvPr id="29" name="검토추가_49_13">
            <a:extLst>
              <a:ext uri="{FF2B5EF4-FFF2-40B4-BE49-F238E27FC236}">
                <a16:creationId xmlns:a16="http://schemas.microsoft.com/office/drawing/2014/main" id="{0A0BF771-708B-453B-BD8A-99284128EAA2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4p 미디어자료 메뉴와 현재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/News/media.html에 대응합니다.</a:t>
            </a:r>
          </a:p>
        </p:txBody>
      </p:sp>
      <p:sp>
        <p:nvSpPr>
          <p:cNvPr id="30" name="검토추가_49_14">
            <a:extLst>
              <a:ext uri="{FF2B5EF4-FFF2-40B4-BE49-F238E27FC236}">
                <a16:creationId xmlns:a16="http://schemas.microsoft.com/office/drawing/2014/main" id="{37056A0E-EFF9-477C-A135-96266D4C16F9}"/>
              </a:ext>
            </a:extLst>
          </p:cNvPr>
          <p:cNvSpPr>
            <a:spLocks noGrp="1"/>
          </p:cNvSpPr>
          <p:nvPr/>
        </p:nvSpPr>
        <p:spPr>
          <a:xfrm>
            <a:off x="9610725" y="1905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현재 미디어자료는 본문 준비중입니다.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회사·제품·시설의 실제 원본을 받기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전 임의 이미지로 실제 사업장이나 실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적을 표현하지 않습니다.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ESG &gt; 상담 및 제보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인권 고충·윤리 제보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50_0">
            <a:extLst>
              <a:ext uri="{FF2B5EF4-FFF2-40B4-BE49-F238E27FC236}">
                <a16:creationId xmlns:a16="http://schemas.microsoft.com/office/drawing/2014/main" id="{7E4789FB-6AC4-42CD-8912-9E2EC4C8F3CB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50_1">
            <a:extLst>
              <a:ext uri="{FF2B5EF4-FFF2-40B4-BE49-F238E27FC236}">
                <a16:creationId xmlns:a16="http://schemas.microsoft.com/office/drawing/2014/main" id="{B9FA0107-98C7-43F8-B92A-17FFA82DF30F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50_2">
            <a:extLst>
              <a:ext uri="{FF2B5EF4-FFF2-40B4-BE49-F238E27FC236}">
                <a16:creationId xmlns:a16="http://schemas.microsoft.com/office/drawing/2014/main" id="{172F6A53-AB36-470B-8E4C-C92F8B0DA861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ADD-50</a:t>
            </a:r>
          </a:p>
        </p:txBody>
      </p:sp>
      <p:sp>
        <p:nvSpPr>
          <p:cNvPr id="19" name="검토추가_50_3">
            <a:extLst>
              <a:ext uri="{FF2B5EF4-FFF2-40B4-BE49-F238E27FC236}">
                <a16:creationId xmlns:a16="http://schemas.microsoft.com/office/drawing/2014/main" id="{2C787694-9607-43A1-B2BD-47EDAC11E045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진입 구분</a:t>
            </a:r>
          </a:p>
        </p:txBody>
      </p:sp>
      <p:sp>
        <p:nvSpPr>
          <p:cNvPr id="20" name="검토추가_50_4">
            <a:extLst>
              <a:ext uri="{FF2B5EF4-FFF2-40B4-BE49-F238E27FC236}">
                <a16:creationId xmlns:a16="http://schemas.microsoft.com/office/drawing/2014/main" id="{1BE4D750-E12C-4F62-AB81-E07ADE520C60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28~29p 인권 상담과 34~35p 윤리·준법 신고에서 접수합니다. 들어온 메뉴에 따라 접수 유형을 표시하고 담당 부서를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구분합니다.</a:t>
            </a:r>
          </a:p>
        </p:txBody>
      </p:sp>
      <p:sp>
        <p:nvSpPr>
          <p:cNvPr id="21" name="검토추가_50_5">
            <a:extLst>
              <a:ext uri="{FF2B5EF4-FFF2-40B4-BE49-F238E27FC236}">
                <a16:creationId xmlns:a16="http://schemas.microsoft.com/office/drawing/2014/main" id="{EFB63043-1D9B-45FB-8AE8-C1B6AA8FF406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접수 정보</a:t>
            </a:r>
          </a:p>
        </p:txBody>
      </p:sp>
      <p:sp>
        <p:nvSpPr>
          <p:cNvPr id="22" name="검토추가_50_6">
            <a:extLst>
              <a:ext uri="{FF2B5EF4-FFF2-40B4-BE49-F238E27FC236}">
                <a16:creationId xmlns:a16="http://schemas.microsoft.com/office/drawing/2014/main" id="{2D3DC086-5FA2-4A5E-832D-6E8918450290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유형·제목·내용·회신수단·첨부의 기본 항목을 정합니다. 실명/익명 선택, 필수 개인정보, 허용 파일과 용량은 운영 부서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의 승인 범위에 따릅니다.</a:t>
            </a:r>
          </a:p>
        </p:txBody>
      </p:sp>
      <p:sp>
        <p:nvSpPr>
          <p:cNvPr id="23" name="검토추가_50_7">
            <a:extLst>
              <a:ext uri="{FF2B5EF4-FFF2-40B4-BE49-F238E27FC236}">
                <a16:creationId xmlns:a16="http://schemas.microsoft.com/office/drawing/2014/main" id="{634AD0D8-FF42-4287-9B7C-96896D03D754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작성과 제출</a:t>
            </a:r>
          </a:p>
        </p:txBody>
      </p:sp>
      <p:sp>
        <p:nvSpPr>
          <p:cNvPr id="24" name="검토추가_50_8">
            <a:extLst>
              <a:ext uri="{FF2B5EF4-FFF2-40B4-BE49-F238E27FC236}">
                <a16:creationId xmlns:a16="http://schemas.microsoft.com/office/drawing/2014/main" id="{2ABF6A4E-D854-48D1-956E-DB2962A901E9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입력 안내, 개인정보 처리 안내, 필수항목 누락, 첨부 오류, 전송 실패를 해당 항목에서 알려줍니다. 제출 중 중복 전송을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방지합니다.</a:t>
            </a:r>
          </a:p>
        </p:txBody>
      </p:sp>
      <p:sp>
        <p:nvSpPr>
          <p:cNvPr id="25" name="검토추가_50_9">
            <a:extLst>
              <a:ext uri="{FF2B5EF4-FFF2-40B4-BE49-F238E27FC236}">
                <a16:creationId xmlns:a16="http://schemas.microsoft.com/office/drawing/2014/main" id="{999CB058-FA2A-40BD-8B42-711172D0DDC9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접수 확인</a:t>
            </a:r>
          </a:p>
        </p:txBody>
      </p:sp>
      <p:sp>
        <p:nvSpPr>
          <p:cNvPr id="26" name="검토추가_50_10">
            <a:extLst>
              <a:ext uri="{FF2B5EF4-FFF2-40B4-BE49-F238E27FC236}">
                <a16:creationId xmlns:a16="http://schemas.microsoft.com/office/drawing/2014/main" id="{C3D745DC-4519-4AF7-96D4-BD77DFE8BB1D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접수 완료와 접수번호를 표시합니다. 조회·수정 가능 범위와 본인 확인 방식은 운영 정책으로 정하고 화면·알림에서 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감한 내용을 불필요하게 노출하지 않습니다.</a:t>
            </a:r>
          </a:p>
        </p:txBody>
      </p:sp>
      <p:sp>
        <p:nvSpPr>
          <p:cNvPr id="27" name="검토추가_50_11">
            <a:extLst>
              <a:ext uri="{FF2B5EF4-FFF2-40B4-BE49-F238E27FC236}">
                <a16:creationId xmlns:a16="http://schemas.microsoft.com/office/drawing/2014/main" id="{274832C8-2CFC-42EB-9F9B-824242595973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담당자 처리</a:t>
            </a:r>
          </a:p>
        </p:txBody>
      </p:sp>
      <p:sp>
        <p:nvSpPr>
          <p:cNvPr id="28" name="검토추가_50_12">
            <a:extLst>
              <a:ext uri="{FF2B5EF4-FFF2-40B4-BE49-F238E27FC236}">
                <a16:creationId xmlns:a16="http://schemas.microsoft.com/office/drawing/2014/main" id="{A03120B3-8070-4047-AF5C-5788D4E1B37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권한이 있는 담당자가 확인·배정·처리·답변 상태를 관리합니다. 처리기한과 보관·삭제 정책은 승인 기준으로 적용합니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  <p:sp>
        <p:nvSpPr>
          <p:cNvPr id="29" name="검토추가_50_13">
            <a:extLst>
              <a:ext uri="{FF2B5EF4-FFF2-40B4-BE49-F238E27FC236}">
                <a16:creationId xmlns:a16="http://schemas.microsoft.com/office/drawing/2014/main" id="{25B28ECE-1F0C-4DCB-8777-C769CCA3D9C9}"/>
              </a:ext>
            </a:extLst>
          </p:cNvPr>
          <p:cNvSpPr>
            <a:spLocks noGrp="1"/>
          </p:cNvSpPr>
          <p:nvPr/>
        </p:nvSpPr>
        <p:spPr>
          <a:xfrm>
            <a:off x="695325" y="46767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창구 확인</a:t>
            </a:r>
          </a:p>
        </p:txBody>
      </p:sp>
      <p:sp>
        <p:nvSpPr>
          <p:cNvPr id="30" name="검토추가_50_14">
            <a:extLst>
              <a:ext uri="{FF2B5EF4-FFF2-40B4-BE49-F238E27FC236}">
                <a16:creationId xmlns:a16="http://schemas.microsoft.com/office/drawing/2014/main" id="{8FFBC017-744C-423A-8659-78716B6C78AE}"/>
              </a:ext>
            </a:extLst>
          </p:cNvPr>
          <p:cNvSpPr>
            <a:spLocks noGrp="1"/>
          </p:cNvSpPr>
          <p:nvPr/>
        </p:nvSpPr>
        <p:spPr>
          <a:xfrm>
            <a:off x="2438400" y="46767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29p의 ㈜화신 내부회계감사팀 창구를 정공도 사용하는지 확인합니다. 공통 창구라면 접수 대상 법인을 필수 구분하고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 담당 경로를 정합니다.</a:t>
            </a:r>
          </a:p>
        </p:txBody>
      </p:sp>
      <p:sp>
        <p:nvSpPr>
          <p:cNvPr id="31" name="검토추가_50_15">
            <a:extLst>
              <a:ext uri="{FF2B5EF4-FFF2-40B4-BE49-F238E27FC236}">
                <a16:creationId xmlns:a16="http://schemas.microsoft.com/office/drawing/2014/main" id="{FF8534B1-564D-42D4-92E2-7EBA867FC873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628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추가 화면: 원본 29p의 제보하기 기능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을 상세화했습니다.</a:t>
            </a:r>
          </a:p>
        </p:txBody>
      </p:sp>
      <p:sp>
        <p:nvSpPr>
          <p:cNvPr id="32" name="검토추가_50_16">
            <a:extLst>
              <a:ext uri="{FF2B5EF4-FFF2-40B4-BE49-F238E27FC236}">
                <a16:creationId xmlns:a16="http://schemas.microsoft.com/office/drawing/2014/main" id="{3E6C4448-7281-4B57-A29A-F05F62051261}"/>
              </a:ext>
            </a:extLst>
          </p:cNvPr>
          <p:cNvSpPr>
            <a:spLocks noGrp="1"/>
          </p:cNvSpPr>
          <p:nvPr/>
        </p:nvSpPr>
        <p:spPr>
          <a:xfrm>
            <a:off x="9610725" y="19050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기존 담당자의 이름·직함·전화·이메일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을 검증 없이 새 시스템에 고정하지 않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습니다. 폼 배치는 기존 디자인 안에서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확정할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공통 &gt; 정책 및 외부 연결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정책·관련서비스 연결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52_0">
            <a:extLst>
              <a:ext uri="{FF2B5EF4-FFF2-40B4-BE49-F238E27FC236}">
                <a16:creationId xmlns:a16="http://schemas.microsoft.com/office/drawing/2014/main" id="{3F289447-8398-40AB-96AE-2FC7552C9DF6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52_1">
            <a:extLst>
              <a:ext uri="{FF2B5EF4-FFF2-40B4-BE49-F238E27FC236}">
                <a16:creationId xmlns:a16="http://schemas.microsoft.com/office/drawing/2014/main" id="{4DB839E5-5418-48AD-AF2B-0EF5F9897D3C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52_2">
            <a:extLst>
              <a:ext uri="{FF2B5EF4-FFF2-40B4-BE49-F238E27FC236}">
                <a16:creationId xmlns:a16="http://schemas.microsoft.com/office/drawing/2014/main" id="{23ECE63B-7795-42F3-A32E-862CDBF9E3EB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ADD-52</a:t>
            </a:r>
          </a:p>
        </p:txBody>
      </p:sp>
      <p:sp>
        <p:nvSpPr>
          <p:cNvPr id="19" name="검토추가_52_3">
            <a:extLst>
              <a:ext uri="{FF2B5EF4-FFF2-40B4-BE49-F238E27FC236}">
                <a16:creationId xmlns:a16="http://schemas.microsoft.com/office/drawing/2014/main" id="{54918A1E-6FB2-45B6-A4F5-BCDAD6CDF8FF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정책 문서</a:t>
            </a:r>
          </a:p>
        </p:txBody>
      </p:sp>
      <p:sp>
        <p:nvSpPr>
          <p:cNvPr id="20" name="검토추가_52_4">
            <a:extLst>
              <a:ext uri="{FF2B5EF4-FFF2-40B4-BE49-F238E27FC236}">
                <a16:creationId xmlns:a16="http://schemas.microsoft.com/office/drawing/2014/main" id="{62BDFA05-D95C-413E-9BA9-1460BA1B5A4B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개인정보 처리방침·이용약관·이메일무단수집거부를 승인 전문으로 제공합니다. 적용 법인·시행일·개정일·이전 버전을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관리합니다.</a:t>
            </a:r>
          </a:p>
        </p:txBody>
      </p:sp>
      <p:sp>
        <p:nvSpPr>
          <p:cNvPr id="21" name="검토추가_52_5">
            <a:extLst>
              <a:ext uri="{FF2B5EF4-FFF2-40B4-BE49-F238E27FC236}">
                <a16:creationId xmlns:a16="http://schemas.microsoft.com/office/drawing/2014/main" id="{5D882D87-63B6-4A1D-8081-A03AEA6E4D04}"/>
              </a:ext>
            </a:extLst>
          </p:cNvPr>
          <p:cNvSpPr>
            <a:spLocks noGrp="1"/>
          </p:cNvSpPr>
          <p:nvPr/>
        </p:nvSpPr>
        <p:spPr>
          <a:xfrm>
            <a:off x="695325" y="23526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외부 서비스</a:t>
            </a:r>
          </a:p>
        </p:txBody>
      </p:sp>
      <p:sp>
        <p:nvSpPr>
          <p:cNvPr id="22" name="검토추가_52_6">
            <a:extLst>
              <a:ext uri="{FF2B5EF4-FFF2-40B4-BE49-F238E27FC236}">
                <a16:creationId xmlns:a16="http://schemas.microsoft.com/office/drawing/2014/main" id="{FACF61F7-AC53-46D5-8561-8C7B0076133F}"/>
              </a:ext>
            </a:extLst>
          </p:cNvPr>
          <p:cNvSpPr>
            <a:spLocks noGrp="1"/>
          </p:cNvSpPr>
          <p:nvPr/>
        </p:nvSpPr>
        <p:spPr>
          <a:xfrm>
            <a:off x="2438400" y="235267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현재 출입방문·입찰공고·채용정보 링크가 정공에도 유효한지 확인합니다. 실제 운영 도메인과 접수 주체를 담당자가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승인합니다.</a:t>
            </a:r>
          </a:p>
        </p:txBody>
      </p:sp>
      <p:sp>
        <p:nvSpPr>
          <p:cNvPr id="23" name="검토추가_52_7">
            <a:extLst>
              <a:ext uri="{FF2B5EF4-FFF2-40B4-BE49-F238E27FC236}">
                <a16:creationId xmlns:a16="http://schemas.microsoft.com/office/drawing/2014/main" id="{BFC46076-91E2-4E35-9941-2EA87290228F}"/>
              </a:ext>
            </a:extLst>
          </p:cNvPr>
          <p:cNvSpPr>
            <a:spLocks noGrp="1"/>
          </p:cNvSpPr>
          <p:nvPr/>
        </p:nvSpPr>
        <p:spPr>
          <a:xfrm>
            <a:off x="695325" y="2933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사이트</a:t>
            </a:r>
          </a:p>
        </p:txBody>
      </p:sp>
      <p:sp>
        <p:nvSpPr>
          <p:cNvPr id="24" name="검토추가_52_8">
            <a:extLst>
              <a:ext uri="{FF2B5EF4-FFF2-40B4-BE49-F238E27FC236}">
                <a16:creationId xmlns:a16="http://schemas.microsoft.com/office/drawing/2014/main" id="{99DB2881-2C3A-43A7-B82B-7F225DE369CF}"/>
              </a:ext>
            </a:extLst>
          </p:cNvPr>
          <p:cNvSpPr>
            <a:spLocks noGrp="1"/>
          </p:cNvSpPr>
          <p:nvPr/>
        </p:nvSpPr>
        <p:spPr>
          <a:xfrm>
            <a:off x="2438400" y="293370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그룹·재단의 운영 도메인과 시안 도메인을 구분합니다. 기존 푸터 문구와 링크 수는 유지하며, 재단의 공식 법인명·서비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스명을 통일합니다.</a:t>
            </a:r>
          </a:p>
        </p:txBody>
      </p:sp>
      <p:sp>
        <p:nvSpPr>
          <p:cNvPr id="25" name="검토추가_52_9">
            <a:extLst>
              <a:ext uri="{FF2B5EF4-FFF2-40B4-BE49-F238E27FC236}">
                <a16:creationId xmlns:a16="http://schemas.microsoft.com/office/drawing/2014/main" id="{085F016A-1F39-4346-B563-34A8A4581D8D}"/>
              </a:ext>
            </a:extLst>
          </p:cNvPr>
          <p:cNvSpPr>
            <a:spLocks noGrp="1"/>
          </p:cNvSpPr>
          <p:nvPr/>
        </p:nvSpPr>
        <p:spPr>
          <a:xfrm>
            <a:off x="695325" y="35147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투자정보 범위</a:t>
            </a:r>
          </a:p>
        </p:txBody>
      </p:sp>
      <p:sp>
        <p:nvSpPr>
          <p:cNvPr id="26" name="검토추가_52_10">
            <a:extLst>
              <a:ext uri="{FF2B5EF4-FFF2-40B4-BE49-F238E27FC236}">
                <a16:creationId xmlns:a16="http://schemas.microsoft.com/office/drawing/2014/main" id="{1D0DD660-B5B7-4434-9856-4CCC4EA8B810}"/>
              </a:ext>
            </a:extLst>
          </p:cNvPr>
          <p:cNvSpPr>
            <a:spLocks noGrp="1"/>
          </p:cNvSpPr>
          <p:nvPr/>
        </p:nvSpPr>
        <p:spPr>
          <a:xfrm>
            <a:off x="2438400" y="35147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2p에는 IR이 있으나 3p GNB에는 없습니다. 추가 공개 자료는 이사회·주주권익 또는 승인 외부 공시에 연결하는 범위로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검토하고 별도 GNB를 임의 생성하지 않습니다.</a:t>
            </a:r>
          </a:p>
        </p:txBody>
      </p:sp>
      <p:sp>
        <p:nvSpPr>
          <p:cNvPr id="27" name="검토추가_52_11">
            <a:extLst>
              <a:ext uri="{FF2B5EF4-FFF2-40B4-BE49-F238E27FC236}">
                <a16:creationId xmlns:a16="http://schemas.microsoft.com/office/drawing/2014/main" id="{F0797296-9D3D-4094-B0FA-02FB8DBDA89E}"/>
              </a:ext>
            </a:extLst>
          </p:cNvPr>
          <p:cNvSpPr>
            <a:spLocks noGrp="1"/>
          </p:cNvSpPr>
          <p:nvPr/>
        </p:nvSpPr>
        <p:spPr>
          <a:xfrm>
            <a:off x="695325" y="40957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링크 관리</a:t>
            </a:r>
          </a:p>
        </p:txBody>
      </p:sp>
      <p:sp>
        <p:nvSpPr>
          <p:cNvPr id="28" name="검토추가_52_12">
            <a:extLst>
              <a:ext uri="{FF2B5EF4-FFF2-40B4-BE49-F238E27FC236}">
                <a16:creationId xmlns:a16="http://schemas.microsoft.com/office/drawing/2014/main" id="{8DEEFA33-C462-4994-8A30-8679347663B7}"/>
              </a:ext>
            </a:extLst>
          </p:cNvPr>
          <p:cNvSpPr>
            <a:spLocks noGrp="1"/>
          </p:cNvSpPr>
          <p:nvPr/>
        </p:nvSpPr>
        <p:spPr>
          <a:xfrm>
            <a:off x="2438400" y="40957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외부 링크는 서비스명·주소·새 창 여부·최종 확인일을 관리합니다. 변경·접속 실패 시 이용자가 돌아갈 수 있는 안내를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제공합니다.</a:t>
            </a:r>
          </a:p>
        </p:txBody>
      </p:sp>
      <p:sp>
        <p:nvSpPr>
          <p:cNvPr id="29" name="검토추가_52_13">
            <a:extLst>
              <a:ext uri="{FF2B5EF4-FFF2-40B4-BE49-F238E27FC236}">
                <a16:creationId xmlns:a16="http://schemas.microsoft.com/office/drawing/2014/main" id="{B4E28F8B-44C1-49DD-ABCC-FB6E0C50CD86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관련 원본: 2~4p와 현재 푸터. 승인된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실제 서비스와 정책 원문으로 연결합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</p:txBody>
      </p:sp>
      <p:sp>
        <p:nvSpPr>
          <p:cNvPr id="30" name="검토추가_52_14">
            <a:extLst>
              <a:ext uri="{FF2B5EF4-FFF2-40B4-BE49-F238E27FC236}">
                <a16:creationId xmlns:a16="http://schemas.microsoft.com/office/drawing/2014/main" id="{61DF042E-757F-412A-8DA4-0D2C58B832E5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다른 법인의 개인정보 처리방침을 그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대로 사용하지 않습니다. 시안 도메인·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테스트 메일은 최종 운영 주소로 교체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추가 기획 페이지 / 검토기준일 2026.09.09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운영 &gt; 최종 확인</a:t>
            </a:r>
            <a:endParaRPr lang="en-US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자료 요청·화면 검수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검토추가_54_0">
            <a:extLst>
              <a:ext uri="{FF2B5EF4-FFF2-40B4-BE49-F238E27FC236}">
                <a16:creationId xmlns:a16="http://schemas.microsoft.com/office/drawing/2014/main" id="{D848209B-942A-4CAE-9103-AD9C7298468A}"/>
              </a:ext>
            </a:extLst>
          </p:cNvPr>
          <p:cNvSpPr>
            <a:spLocks noGrp="1"/>
          </p:cNvSpPr>
          <p:nvPr/>
        </p:nvSpPr>
        <p:spPr>
          <a:xfrm>
            <a:off x="10715625" y="28575"/>
            <a:ext cx="1409700" cy="238125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17" name="검토추가_54_1">
            <a:extLst>
              <a:ext uri="{FF2B5EF4-FFF2-40B4-BE49-F238E27FC236}">
                <a16:creationId xmlns:a16="http://schemas.microsoft.com/office/drawing/2014/main" id="{99A4037F-8C0D-40FC-98A9-3C0DD9978456}"/>
              </a:ext>
            </a:extLst>
          </p:cNvPr>
          <p:cNvSpPr>
            <a:spLocks noGrp="1"/>
          </p:cNvSpPr>
          <p:nvPr/>
        </p:nvSpPr>
        <p:spPr>
          <a:xfrm>
            <a:off x="10782300" y="57150"/>
            <a:ext cx="130492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2026/09/09</a:t>
            </a:r>
          </a:p>
        </p:txBody>
      </p:sp>
      <p:sp>
        <p:nvSpPr>
          <p:cNvPr id="18" name="검토추가_54_2">
            <a:extLst>
              <a:ext uri="{FF2B5EF4-FFF2-40B4-BE49-F238E27FC236}">
                <a16:creationId xmlns:a16="http://schemas.microsoft.com/office/drawing/2014/main" id="{5DDA4021-0A4A-4C5A-8FAD-CD3F457E0F4D}"/>
              </a:ext>
            </a:extLst>
          </p:cNvPr>
          <p:cNvSpPr>
            <a:spLocks noGrp="1"/>
          </p:cNvSpPr>
          <p:nvPr/>
        </p:nvSpPr>
        <p:spPr>
          <a:xfrm>
            <a:off x="10753725" y="352425"/>
            <a:ext cx="13335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ADD-54</a:t>
            </a:r>
          </a:p>
        </p:txBody>
      </p:sp>
      <p:sp>
        <p:nvSpPr>
          <p:cNvPr id="19" name="검토추가_54_3">
            <a:extLst>
              <a:ext uri="{FF2B5EF4-FFF2-40B4-BE49-F238E27FC236}">
                <a16:creationId xmlns:a16="http://schemas.microsoft.com/office/drawing/2014/main" id="{BE3B0623-2FA1-4E57-869D-A41067049A17}"/>
              </a:ext>
            </a:extLst>
          </p:cNvPr>
          <p:cNvSpPr>
            <a:spLocks noGrp="1"/>
          </p:cNvSpPr>
          <p:nvPr/>
        </p:nvSpPr>
        <p:spPr>
          <a:xfrm>
            <a:off x="695325" y="17716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회사소개 자료</a:t>
            </a:r>
          </a:p>
        </p:txBody>
      </p:sp>
      <p:sp>
        <p:nvSpPr>
          <p:cNvPr id="20" name="검토추가_54_4">
            <a:extLst>
              <a:ext uri="{FF2B5EF4-FFF2-40B4-BE49-F238E27FC236}">
                <a16:creationId xmlns:a16="http://schemas.microsoft.com/office/drawing/2014/main" id="{149BED0B-A67A-4A54-8206-907884B30092}"/>
              </a:ext>
            </a:extLst>
          </p:cNvPr>
          <p:cNvSpPr>
            <a:spLocks noGrp="1"/>
          </p:cNvSpPr>
          <p:nvPr/>
        </p:nvSpPr>
        <p:spPr>
          <a:xfrm>
            <a:off x="2438400" y="177165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설립/개업 기준·대표자 사진과 서명·최신 인원·사업장 주소·연혁·비전/핵심가치·정공 CI·수상·현행 인증서를 요청합니다.</a:t>
            </a:r>
          </a:p>
        </p:txBody>
      </p:sp>
      <p:sp>
        <p:nvSpPr>
          <p:cNvPr id="21" name="검토추가_54_5">
            <a:extLst>
              <a:ext uri="{FF2B5EF4-FFF2-40B4-BE49-F238E27FC236}">
                <a16:creationId xmlns:a16="http://schemas.microsoft.com/office/drawing/2014/main" id="{F4810061-4FD7-4825-8EA2-192490C0DD6E}"/>
              </a:ext>
            </a:extLst>
          </p:cNvPr>
          <p:cNvSpPr>
            <a:spLocks noGrp="1"/>
          </p:cNvSpPr>
          <p:nvPr/>
        </p:nvSpPr>
        <p:spPr>
          <a:xfrm>
            <a:off x="695325" y="216217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제품·연구·품질</a:t>
            </a:r>
          </a:p>
        </p:txBody>
      </p:sp>
      <p:sp>
        <p:nvSpPr>
          <p:cNvPr id="22" name="검토추가_54_6">
            <a:extLst>
              <a:ext uri="{FF2B5EF4-FFF2-40B4-BE49-F238E27FC236}">
                <a16:creationId xmlns:a16="http://schemas.microsoft.com/office/drawing/2014/main" id="{73E28A5C-7A97-4ABB-9258-BD1E52F51FEF}"/>
              </a:ext>
            </a:extLst>
          </p:cNvPr>
          <p:cNvSpPr>
            <a:spLocks noGrp="1"/>
          </p:cNvSpPr>
          <p:nvPr/>
        </p:nvSpPr>
        <p:spPr>
          <a:xfrm>
            <a:off x="2438400" y="2162175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3분류와 7품목의 대응표, 실제 생산 품목 원장, 연구소 소개·성과·공개 영상·품질방침·인증 원본을 요청합니다.</a:t>
            </a:r>
          </a:p>
        </p:txBody>
      </p:sp>
      <p:sp>
        <p:nvSpPr>
          <p:cNvPr id="23" name="검토추가_54_7">
            <a:extLst>
              <a:ext uri="{FF2B5EF4-FFF2-40B4-BE49-F238E27FC236}">
                <a16:creationId xmlns:a16="http://schemas.microsoft.com/office/drawing/2014/main" id="{CCE097C7-5523-4614-8EE9-2ED30EBC5C02}"/>
              </a:ext>
            </a:extLst>
          </p:cNvPr>
          <p:cNvSpPr>
            <a:spLocks noGrp="1"/>
          </p:cNvSpPr>
          <p:nvPr/>
        </p:nvSpPr>
        <p:spPr>
          <a:xfrm>
            <a:off x="695325" y="255270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ESG·뉴스 자료</a:t>
            </a:r>
          </a:p>
        </p:txBody>
      </p:sp>
      <p:sp>
        <p:nvSpPr>
          <p:cNvPr id="24" name="검토추가_54_8">
            <a:extLst>
              <a:ext uri="{FF2B5EF4-FFF2-40B4-BE49-F238E27FC236}">
                <a16:creationId xmlns:a16="http://schemas.microsoft.com/office/drawing/2014/main" id="{0278911A-40F7-45B3-9695-DF35B0C7DFFC}"/>
              </a:ext>
            </a:extLst>
          </p:cNvPr>
          <p:cNvSpPr>
            <a:spLocks noGrp="1"/>
          </p:cNvSpPr>
          <p:nvPr/>
        </p:nvSpPr>
        <p:spPr>
          <a:xfrm>
            <a:off x="2438400" y="2552700"/>
            <a:ext cx="68008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정공 방침·보고서·등급·이사회·배당/주총·인권/윤리 창구·활동 사진과 게시할 뉴스·홍보물·미디어 원본을 요청합니다.</a:t>
            </a:r>
          </a:p>
        </p:txBody>
      </p:sp>
      <p:sp>
        <p:nvSpPr>
          <p:cNvPr id="25" name="검토추가_54_9">
            <a:extLst>
              <a:ext uri="{FF2B5EF4-FFF2-40B4-BE49-F238E27FC236}">
                <a16:creationId xmlns:a16="http://schemas.microsoft.com/office/drawing/2014/main" id="{1B15D3B0-F952-4C34-8FB8-9F1651E74BE0}"/>
              </a:ext>
            </a:extLst>
          </p:cNvPr>
          <p:cNvSpPr>
            <a:spLocks noGrp="1"/>
          </p:cNvSpPr>
          <p:nvPr/>
        </p:nvSpPr>
        <p:spPr>
          <a:xfrm>
            <a:off x="695325" y="2943225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원본 기준 검수</a:t>
            </a:r>
          </a:p>
        </p:txBody>
      </p:sp>
      <p:sp>
        <p:nvSpPr>
          <p:cNvPr id="26" name="검토추가_54_10">
            <a:extLst>
              <a:ext uri="{FF2B5EF4-FFF2-40B4-BE49-F238E27FC236}">
                <a16:creationId xmlns:a16="http://schemas.microsoft.com/office/drawing/2014/main" id="{9963E12A-0A11-412A-BB2B-A4175CDD67ED}"/>
              </a:ext>
            </a:extLst>
          </p:cNvPr>
          <p:cNvSpPr>
            <a:spLocks noGrp="1"/>
          </p:cNvSpPr>
          <p:nvPr/>
        </p:nvSpPr>
        <p:spPr>
          <a:xfrm>
            <a:off x="2438400" y="2943225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PC 1920/콘텐츠 1440과 모바일에서 히어로 크롭·로고 비율·메뉴·본문·하단을 원본과 비교합니다. 폰트·색상·크기·간격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은 그대로 유지합니다.</a:t>
            </a:r>
          </a:p>
        </p:txBody>
      </p:sp>
      <p:sp>
        <p:nvSpPr>
          <p:cNvPr id="27" name="검토추가_54_11">
            <a:extLst>
              <a:ext uri="{FF2B5EF4-FFF2-40B4-BE49-F238E27FC236}">
                <a16:creationId xmlns:a16="http://schemas.microsoft.com/office/drawing/2014/main" id="{94A18AD1-8703-4C2F-A1F8-757B400529A5}"/>
              </a:ext>
            </a:extLst>
          </p:cNvPr>
          <p:cNvSpPr>
            <a:spLocks noGrp="1"/>
          </p:cNvSpPr>
          <p:nvPr/>
        </p:nvSpPr>
        <p:spPr>
          <a:xfrm>
            <a:off x="695325" y="3524250"/>
            <a:ext cx="169545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1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동작 확인</a:t>
            </a:r>
          </a:p>
        </p:txBody>
      </p:sp>
      <p:sp>
        <p:nvSpPr>
          <p:cNvPr id="28" name="검토추가_54_12">
            <a:extLst>
              <a:ext uri="{FF2B5EF4-FFF2-40B4-BE49-F238E27FC236}">
                <a16:creationId xmlns:a16="http://schemas.microsoft.com/office/drawing/2014/main" id="{E990990B-BB68-413D-A7EA-2C301CAAEEC6}"/>
              </a:ext>
            </a:extLst>
          </p:cNvPr>
          <p:cNvSpPr>
            <a:spLocks noGrp="1"/>
          </p:cNvSpPr>
          <p:nvPr/>
        </p:nvSpPr>
        <p:spPr>
          <a:xfrm>
            <a:off x="2438400" y="3524250"/>
            <a:ext cx="6800850" cy="438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메뉴·탭·뉴스 상세·검색·언어·다운로드·제보·외부서비스·정책 링크를 확인합니다. 키보드 이동·빈 목록·파일 없음·전송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오류·영상 실패 상태를 구분합니다.</a:t>
            </a:r>
          </a:p>
        </p:txBody>
      </p:sp>
      <p:sp>
        <p:nvSpPr>
          <p:cNvPr id="31" name="검토추가_54_15">
            <a:extLst>
              <a:ext uri="{FF2B5EF4-FFF2-40B4-BE49-F238E27FC236}">
                <a16:creationId xmlns:a16="http://schemas.microsoft.com/office/drawing/2014/main" id="{E304752B-653E-4EB8-AA65-2DA9C503E815}"/>
              </a:ext>
            </a:extLst>
          </p:cNvPr>
          <p:cNvSpPr>
            <a:spLocks noGrp="1"/>
          </p:cNvSpPr>
          <p:nvPr/>
        </p:nvSpPr>
        <p:spPr>
          <a:xfrm>
            <a:off x="9610725" y="1143000"/>
            <a:ext cx="2371725" cy="819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[Description]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검토 기준일: 2026.09.09. 기존 37p를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보존하고 필요한 상세 기능과 자료 확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 지침을 추가했습니다.</a:t>
            </a:r>
          </a:p>
        </p:txBody>
      </p:sp>
      <p:sp>
        <p:nvSpPr>
          <p:cNvPr id="32" name="검토추가_54_16">
            <a:extLst>
              <a:ext uri="{FF2B5EF4-FFF2-40B4-BE49-F238E27FC236}">
                <a16:creationId xmlns:a16="http://schemas.microsoft.com/office/drawing/2014/main" id="{B572FBF6-1CE3-4966-8B54-36B7FAAB016B}"/>
              </a:ext>
            </a:extLst>
          </p:cNvPr>
          <p:cNvSpPr>
            <a:spLocks noGrp="1"/>
          </p:cNvSpPr>
          <p:nvPr/>
        </p:nvSpPr>
        <p:spPr>
          <a:xfrm>
            <a:off x="9610725" y="2095500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[수정·확인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확인되지 않은 숫자·법인 정보는 임의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값으로 채우지 않습니다. 확정한 자료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의 출처·기준일·담당자 승인을 기록하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여 본문에 반영할 지침입니다.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F5B3B68D-4937-44C9-3CE0-E7EB031FF866}"/>
              </a:ext>
            </a:extLst>
          </p:cNvPr>
          <p:cNvGrpSpPr/>
          <p:nvPr/>
        </p:nvGrpSpPr>
        <p:grpSpPr>
          <a:xfrm>
            <a:off x="4764324" y="833437"/>
            <a:ext cx="5809881" cy="5934682"/>
            <a:chOff x="4764324" y="833437"/>
            <a:chExt cx="5809881" cy="5934682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3116D7D-B697-2CDB-1732-BED6F384F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4324" y="833437"/>
              <a:ext cx="5809881" cy="3603095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5DCDCB4A-D497-E054-091F-0118F1DE7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82203" y="3996266"/>
              <a:ext cx="5761619" cy="2771853"/>
            </a:xfrm>
            <a:prstGeom prst="rect">
              <a:avLst/>
            </a:prstGeom>
          </p:spPr>
        </p:pic>
      </p:grpSp>
      <p:sp>
        <p:nvSpPr>
          <p:cNvPr id="9" name="슬라이드 번호 개체 틀 1">
            <a:extLst>
              <a:ext uri="{FF2B5EF4-FFF2-40B4-BE49-F238E27FC236}">
                <a16:creationId xmlns:a16="http://schemas.microsoft.com/office/drawing/2014/main" id="{E9777C1B-98B1-619B-204D-24B15C30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0766" y="6492876"/>
            <a:ext cx="2424956" cy="246592"/>
          </a:xfrm>
        </p:spPr>
        <p:txBody>
          <a:bodyPr/>
          <a:lstStyle/>
          <a:p>
            <a:fld id="{2CA98773-29E8-4C5B-94B7-99CF88C2A214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02645A3-5AA6-72FB-8DC1-3B80EA601053}"/>
              </a:ext>
            </a:extLst>
          </p:cNvPr>
          <p:cNvSpPr>
            <a:spLocks noGrp="1"/>
          </p:cNvSpPr>
          <p:nvPr/>
        </p:nvSpPr>
        <p:spPr>
          <a:xfrm>
            <a:off x="3238500" y="266700"/>
            <a:ext cx="3143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825" b="0">
                <a:solidFill>
                  <a:srgbClr val="66727B"/>
                </a:solidFill>
                <a:latin typeface="Oxanium"/>
                <a:ea typeface="Oxanium"/>
                <a:cs typeface="Oxanium"/>
              </a:defRPr>
            </a:pPr>
            <a:r>
              <a:rPr lang="en-US" altLang="ko-KR" sz="825" b="0" dirty="0">
                <a:solidFill>
                  <a:srgbClr val="66727B"/>
                </a:solidFill>
                <a:latin typeface="+mn-ea"/>
                <a:ea typeface="+mn-ea"/>
                <a:cs typeface="Oxanium"/>
              </a:rPr>
              <a:t>MAIN VISUAL / Design 1</a:t>
            </a:r>
            <a:endParaRPr sz="825" b="0" dirty="0">
              <a:solidFill>
                <a:srgbClr val="66727B"/>
              </a:solidFill>
              <a:latin typeface="+mn-ea"/>
              <a:ea typeface="+mn-ea"/>
              <a:cs typeface="Oxanium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6E37AF6-CFEA-DA24-95E3-269068312A40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2286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buNone/>
              <a:defRPr sz="975" b="1">
                <a:solidFill>
                  <a:srgbClr val="0E1317"/>
                </a:solidFill>
                <a:latin typeface="Oxanium"/>
                <a:ea typeface="Oxanium"/>
                <a:cs typeface="Oxanium"/>
              </a:defRPr>
            </a:pPr>
            <a:r>
              <a:rPr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HWASHIN </a:t>
            </a:r>
            <a:r>
              <a:rPr lang="en-US" sz="975" b="1" dirty="0">
                <a:solidFill>
                  <a:srgbClr val="0E1317"/>
                </a:solidFill>
                <a:latin typeface="+mn-ea"/>
                <a:ea typeface="+mn-ea"/>
                <a:cs typeface="Oxanium"/>
              </a:rPr>
              <a:t>PRECISION</a:t>
            </a:r>
            <a:endParaRPr sz="975" b="1" dirty="0">
              <a:solidFill>
                <a:srgbClr val="0E1317"/>
              </a:solidFill>
              <a:latin typeface="+mn-ea"/>
              <a:ea typeface="+mn-ea"/>
              <a:cs typeface="Oxanium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95C0B5D6-06BE-89B3-20AE-7DAF7C92E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651" y="857955"/>
            <a:ext cx="3089018" cy="5808133"/>
          </a:xfrm>
          <a:prstGeom prst="rect">
            <a:avLst/>
          </a:prstGeom>
        </p:spPr>
      </p:pic>
      <p:sp>
        <p:nvSpPr>
          <p:cNvPr id="19" name="검토추가_5_0">
            <a:extLst>
              <a:ext uri="{FF2B5EF4-FFF2-40B4-BE49-F238E27FC236}">
                <a16:creationId xmlns:a16="http://schemas.microsoft.com/office/drawing/2014/main" id="{3D18013C-03B2-4494-9FFB-681B07E44256}"/>
              </a:ext>
            </a:extLst>
          </p:cNvPr>
          <p:cNvSpPr>
            <a:spLocks noGrp="1"/>
          </p:cNvSpPr>
          <p:nvPr/>
        </p:nvSpPr>
        <p:spPr>
          <a:xfrm>
            <a:off x="6905625" y="266700"/>
            <a:ext cx="4524375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메인 동작 및 문구 지침: 39p</a:t>
            </a:r>
          </a:p>
        </p:txBody>
      </p:sp>
    </p:spTree>
    <p:extLst>
      <p:ext uri="{BB962C8B-B14F-4D97-AF65-F5344CB8AC3E}">
        <p14:creationId xmlns:p14="http://schemas.microsoft.com/office/powerpoint/2010/main" val="2084829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27192" y="1143000"/>
            <a:ext cx="6035040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화신정공 </a:t>
            </a:r>
            <a:r>
              <a:rPr lang="en-US" altLang="ko-KR" sz="2300" b="1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|  </a:t>
            </a:r>
            <a:r>
              <a:rPr lang="ko-KR" altLang="en-US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en-US" altLang="ko-KR" sz="2300" dirty="0">
                <a:solidFill>
                  <a:srgbClr val="11111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Company</a:t>
            </a:r>
          </a:p>
        </p:txBody>
      </p:sp>
      <p:sp>
        <p:nvSpPr>
          <p:cNvPr id="6" name="Text 4"/>
          <p:cNvSpPr/>
          <p:nvPr/>
        </p:nvSpPr>
        <p:spPr>
          <a:xfrm>
            <a:off x="707528" y="1691640"/>
            <a:ext cx="63093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디자인 </a:t>
            </a:r>
            <a:r>
              <a:rPr lang="en-US" altLang="ko-KR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UI/UX</a:t>
            </a:r>
          </a:p>
          <a:p>
            <a:pPr marL="0" indent="0">
              <a:buNone/>
            </a:pPr>
            <a:r>
              <a:rPr lang="ko-KR" altLang="en-US" sz="3200" b="1" dirty="0">
                <a:solidFill>
                  <a:srgbClr val="0B1F3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적용 방향</a:t>
            </a:r>
            <a:endParaRPr lang="en-US" altLang="ko-KR" sz="3200" dirty="0"/>
          </a:p>
        </p:txBody>
      </p:sp>
      <p:sp>
        <p:nvSpPr>
          <p:cNvPr id="7" name="Text 5"/>
          <p:cNvSpPr/>
          <p:nvPr/>
        </p:nvSpPr>
        <p:spPr>
          <a:xfrm>
            <a:off x="705463" y="285292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altLang="ko-KR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Design &amp; UI/UX </a:t>
            </a:r>
            <a:r>
              <a:rPr lang="en-US" sz="14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Plan</a:t>
            </a:r>
            <a:endParaRPr lang="en-US" sz="1400" dirty="0"/>
          </a:p>
        </p:txBody>
      </p: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9B502E0C-EFD7-1B78-8D17-75BBD222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4" name="Text 2">
            <a:extLst>
              <a:ext uri="{FF2B5EF4-FFF2-40B4-BE49-F238E27FC236}">
                <a16:creationId xmlns:a16="http://schemas.microsoft.com/office/drawing/2014/main" id="{9BFABF97-E772-6160-7AF2-4BFF2900F1BD}"/>
              </a:ext>
            </a:extLst>
          </p:cNvPr>
          <p:cNvSpPr/>
          <p:nvPr/>
        </p:nvSpPr>
        <p:spPr>
          <a:xfrm>
            <a:off x="727192" y="65836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</a:t>
            </a:r>
            <a:endParaRPr lang="en-US" sz="1000" dirty="0">
              <a:solidFill>
                <a:srgbClr val="005BAC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41E6BC5-CDB6-9C82-E8BE-C90031145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82435"/>
            <a:ext cx="5404793" cy="367347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A20A170-42A5-0E99-251B-E4E10A88E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289" y="3668888"/>
            <a:ext cx="5413952" cy="276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76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F9470DD-F2C9-EF31-7188-F8E2F8A2B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endParaRPr lang="en-US" sz="9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848AFF-5B96-9BAA-9B9D-9A048917AADA}"/>
              </a:ext>
            </a:extLst>
          </p:cNvPr>
          <p:cNvSpPr txBox="1"/>
          <p:nvPr/>
        </p:nvSpPr>
        <p:spPr>
          <a:xfrm>
            <a:off x="705958" y="1620867"/>
            <a:ext cx="8168463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㈜화신정공은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1969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설립된 화신산업사를 모태로 하는 화신그룹의 계열사로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1991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설립된 자동차 부품 전문 기업입니다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endParaRPr lang="en-US" altLang="ko-KR" sz="1100" b="0" i="0" dirty="0">
              <a:effectLst/>
              <a:highlight>
                <a:srgbClr val="FFFFFF"/>
              </a:highlight>
              <a:latin typeface="+mn-ea"/>
            </a:endParaRPr>
          </a:p>
          <a:p>
            <a:pPr algn="l" latinLnBrk="0"/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자동차의 핵심 부품이라고 할 수 있는 크로스 멤버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컨트롤 암과 같은 샤시 부품을 비롯해서 보수용 부품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정밀 가공부품 등을 생산하고 있으며 이 제품들을 그룹 관계사인 화신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새화신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 그리고 현대 모비스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현대 </a:t>
            </a:r>
            <a:r>
              <a:rPr lang="ko-KR" altLang="en-US" sz="1100" b="0" i="0" dirty="0" err="1">
                <a:effectLst/>
                <a:highlight>
                  <a:srgbClr val="FFFFFF"/>
                </a:highlight>
                <a:latin typeface="+mn-ea"/>
              </a:rPr>
              <a:t>다이모스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gm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코리아와 같은 글로벌 업체들에게 공급하고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 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우수한 품질 경쟁력과 업계 내에서도 차별화되는 높은 생산성을 기반으로 최근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15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년간 연속으로 흑자를 달성하고 있을 정도로 안정적인 실적을 자랑합니다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  <a:p>
            <a:pPr algn="l" latinLnBrk="0"/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2011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코스닥 상장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2012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경산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공장 신축으로 기업 성장에 필요한 자본과 공간을 확보함으로써 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2020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글로벌 자동차 부품업체로의 기틀을 마련하였고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2012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현대 모비스 최우수 협력사 지정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, 2013</a:t>
            </a:r>
            <a:r>
              <a:rPr lang="ko-KR" altLang="en-US" sz="1100" b="0" i="0" dirty="0">
                <a:effectLst/>
                <a:highlight>
                  <a:srgbClr val="FFFFFF"/>
                </a:highlight>
                <a:latin typeface="+mn-ea"/>
              </a:rPr>
              <a:t>년 경북 신성장 기업으로 선정되어 명실상부한 최고의 자동차 부품기업으로 자리매김하고 있습니다</a:t>
            </a:r>
            <a:r>
              <a:rPr lang="en-US" altLang="ko-KR" sz="1100" b="0" i="0" dirty="0">
                <a:effectLst/>
                <a:highlight>
                  <a:srgbClr val="FFFFFF"/>
                </a:highlight>
                <a:latin typeface="+mn-ea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79D24F-93F8-6E55-9153-FAC22EC7B520}"/>
              </a:ext>
            </a:extLst>
          </p:cNvPr>
          <p:cNvSpPr txBox="1"/>
          <p:nvPr/>
        </p:nvSpPr>
        <p:spPr>
          <a:xfrm>
            <a:off x="695325" y="3468930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dirty="0">
                <a:solidFill>
                  <a:srgbClr val="484848"/>
                </a:solidFill>
                <a:highlight>
                  <a:srgbClr val="FFFFFF"/>
                </a:highlight>
                <a:latin typeface="Nanum Gothic"/>
              </a:rPr>
              <a:t>기업소개</a:t>
            </a:r>
            <a:endParaRPr lang="ko-KR" altLang="en-US" b="1" i="0" dirty="0">
              <a:solidFill>
                <a:srgbClr val="484848"/>
              </a:solidFill>
              <a:effectLst/>
              <a:highlight>
                <a:srgbClr val="FFFFFF"/>
              </a:highlight>
              <a:latin typeface="Nanum Gothic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0BB8D-644F-6C1E-5A40-506DC6715693}"/>
              </a:ext>
            </a:extLst>
          </p:cNvPr>
          <p:cNvSpPr txBox="1"/>
          <p:nvPr/>
        </p:nvSpPr>
        <p:spPr>
          <a:xfrm>
            <a:off x="695325" y="1326004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회사개요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EDC17-5E91-5EC7-C1DF-343E6ED497D9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http://hsp.hwashin.co.kr/kr/group/precision_summary.do?fcode=2</a:t>
            </a:r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333B07-BA2C-FC9A-3FEE-9485BB1159FF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995E2DD4-FB0B-1846-9B0A-806AA88A7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098884"/>
              </p:ext>
            </p:extLst>
          </p:nvPr>
        </p:nvGraphicFramePr>
        <p:xfrm>
          <a:off x="695325" y="3934971"/>
          <a:ext cx="7620000" cy="1569720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1208649163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16102628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531226335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2642088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>
                          <a:solidFill>
                            <a:srgbClr val="2D68AF"/>
                          </a:solidFill>
                          <a:effectLst/>
                        </a:rPr>
                        <a:t>설립일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1200">
                          <a:effectLst/>
                        </a:rPr>
                        <a:t>1991</a:t>
                      </a:r>
                      <a:r>
                        <a:rPr lang="ko-KR" altLang="en-US" sz="1200">
                          <a:effectLst/>
                        </a:rPr>
                        <a:t>년 </a:t>
                      </a:r>
                      <a:r>
                        <a:rPr lang="en-US" altLang="ko-KR" sz="1200">
                          <a:effectLst/>
                        </a:rPr>
                        <a:t>12</a:t>
                      </a:r>
                      <a:r>
                        <a:rPr lang="ko-KR" altLang="en-US" sz="1200">
                          <a:effectLst/>
                        </a:rPr>
                        <a:t>월 </a:t>
                      </a:r>
                      <a:r>
                        <a:rPr lang="en-US" altLang="ko-KR" sz="1200">
                          <a:effectLst/>
                        </a:rPr>
                        <a:t>2</a:t>
                      </a:r>
                      <a:r>
                        <a:rPr lang="ko-KR" altLang="en-US" sz="1200">
                          <a:effectLst/>
                        </a:rPr>
                        <a:t>일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>
                          <a:solidFill>
                            <a:srgbClr val="2D68AF"/>
                          </a:solidFill>
                          <a:effectLst/>
                        </a:rPr>
                        <a:t>인원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US" altLang="ko-KR" sz="1200">
                          <a:effectLst/>
                        </a:rPr>
                        <a:t>160</a:t>
                      </a:r>
                      <a:r>
                        <a:rPr lang="ko-KR" altLang="en-US" sz="1200">
                          <a:effectLst/>
                        </a:rPr>
                        <a:t>명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087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>
                          <a:solidFill>
                            <a:srgbClr val="2D68AF"/>
                          </a:solidFill>
                          <a:effectLst/>
                        </a:rPr>
                        <a:t>대표자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fontAlgn="ctr"/>
                      <a:r>
                        <a:rPr lang="ko-KR" altLang="en-US" sz="1200">
                          <a:effectLst/>
                        </a:rPr>
                        <a:t>정서진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355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>
                          <a:solidFill>
                            <a:srgbClr val="2D68AF"/>
                          </a:solidFill>
                          <a:effectLst/>
                        </a:rPr>
                        <a:t>주소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fontAlgn="ctr"/>
                      <a:r>
                        <a:rPr lang="ko-KR" altLang="en-US" sz="1200">
                          <a:effectLst/>
                        </a:rPr>
                        <a:t>경북 영천시 도남공단</a:t>
                      </a:r>
                      <a:r>
                        <a:rPr lang="en-US" altLang="ko-KR" sz="1200">
                          <a:effectLst/>
                        </a:rPr>
                        <a:t>3</a:t>
                      </a:r>
                      <a:r>
                        <a:rPr lang="ko-KR" altLang="en-US" sz="1200">
                          <a:effectLst/>
                        </a:rPr>
                        <a:t>길 </a:t>
                      </a:r>
                      <a:r>
                        <a:rPr lang="en-US" altLang="ko-KR" sz="1200">
                          <a:effectLst/>
                        </a:rPr>
                        <a:t>96</a:t>
                      </a:r>
                      <a:r>
                        <a:rPr lang="ko-KR" altLang="en-US" sz="1200">
                          <a:effectLst/>
                        </a:rPr>
                        <a:t>번지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21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>
                          <a:solidFill>
                            <a:srgbClr val="2D68AF"/>
                          </a:solidFill>
                          <a:effectLst/>
                        </a:rPr>
                        <a:t>주요생산품목</a:t>
                      </a:r>
                    </a:p>
                  </a:txBody>
                  <a:tcPr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fontAlgn="ctr"/>
                      <a:r>
                        <a:rPr lang="en-US" sz="1200" dirty="0">
                          <a:effectLst/>
                        </a:rPr>
                        <a:t>C/MBR, FRT ARM</a:t>
                      </a:r>
                      <a:r>
                        <a:rPr lang="ko-KR" altLang="en-US" sz="1200" dirty="0">
                          <a:effectLst/>
                        </a:rPr>
                        <a:t>류</a:t>
                      </a:r>
                      <a:r>
                        <a:rPr lang="en-US" altLang="ko-KR" sz="1200" dirty="0">
                          <a:effectLst/>
                        </a:rPr>
                        <a:t>, </a:t>
                      </a:r>
                      <a:r>
                        <a:rPr lang="en-US" sz="1200" dirty="0">
                          <a:effectLst/>
                        </a:rPr>
                        <a:t>SPINDLE PLATE </a:t>
                      </a:r>
                      <a:r>
                        <a:rPr lang="ko-KR" altLang="en-US" sz="1200" dirty="0">
                          <a:effectLst/>
                        </a:rPr>
                        <a:t>등</a:t>
                      </a:r>
                    </a:p>
                  </a:txBody>
                  <a:tcPr marL="190500" marT="104775" marB="104775" anchor="ctr">
                    <a:lnL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ADA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878272"/>
                  </a:ext>
                </a:extLst>
              </a:tr>
            </a:tbl>
          </a:graphicData>
        </a:graphic>
      </p:graphicFrame>
      <p:sp>
        <p:nvSpPr>
          <p:cNvPr id="17" name="검토추가_7_0">
            <a:extLst>
              <a:ext uri="{FF2B5EF4-FFF2-40B4-BE49-F238E27FC236}">
                <a16:creationId xmlns:a16="http://schemas.microsoft.com/office/drawing/2014/main" id="{67A42746-3231-4105-BE4C-A57A9CB619DD}"/>
              </a:ext>
            </a:extLst>
          </p:cNvPr>
          <p:cNvSpPr>
            <a:spLocks noGrp="1"/>
          </p:cNvSpPr>
          <p:nvPr/>
        </p:nvSpPr>
        <p:spPr>
          <a:xfrm>
            <a:off x="9610725" y="1756752"/>
            <a:ext cx="2371725" cy="1009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회사개요와 기업정보를 유지하며 8p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비전·핵심가치로 이어집니다.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법인명·대표자·인원·설립일·주소·주요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품목을 기준일과 함께 관리합니다.</a:t>
            </a:r>
          </a:p>
        </p:txBody>
      </p:sp>
      <p:sp>
        <p:nvSpPr>
          <p:cNvPr id="18" name="검토추가_7_1">
            <a:extLst>
              <a:ext uri="{FF2B5EF4-FFF2-40B4-BE49-F238E27FC236}">
                <a16:creationId xmlns:a16="http://schemas.microsoft.com/office/drawing/2014/main" id="{A5853672-3AE7-4F9A-BD1F-8BD50E02FCDF}"/>
              </a:ext>
            </a:extLst>
          </p:cNvPr>
          <p:cNvSpPr>
            <a:spLocks noGrp="1"/>
          </p:cNvSpPr>
          <p:nvPr/>
        </p:nvSpPr>
        <p:spPr>
          <a:xfrm>
            <a:off x="9610725" y="2861652"/>
            <a:ext cx="2371725" cy="1581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공식 소개와 본문은 1991년, 9p는 201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0년이며 15p 등록증은 2010.04.28 개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업입니다. 창업·현 법인 기준을 구분합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160명·15년 연속 흑자·2020년 목표·거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래처명은 최신 승인 자료로 확인합니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다.</a:t>
            </a:r>
          </a:p>
        </p:txBody>
      </p:sp>
    </p:spTree>
    <p:extLst>
      <p:ext uri="{BB962C8B-B14F-4D97-AF65-F5344CB8AC3E}">
        <p14:creationId xmlns:p14="http://schemas.microsoft.com/office/powerpoint/2010/main" val="1137260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56512AF-27E9-5AC4-035E-365FF6EBF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F453CEA1-B173-F478-3500-F27141BCDDD5}"/>
              </a:ext>
            </a:extLst>
          </p:cNvPr>
          <p:cNvSpPr/>
          <p:nvPr/>
        </p:nvSpPr>
        <p:spPr>
          <a:xfrm>
            <a:off x="695325" y="523335"/>
            <a:ext cx="5400675" cy="17841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altLang="ko-KR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L </a:t>
            </a:r>
            <a:r>
              <a:rPr lang="ko-KR" altLang="en-US" sz="1100" b="1" dirty="0"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앞페이지 계속</a:t>
            </a:r>
            <a:endParaRPr lang="en-US" sz="11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12BB40-7783-2DA2-9324-C809ADED3A5C}"/>
              </a:ext>
            </a:extLst>
          </p:cNvPr>
          <p:cNvSpPr txBox="1"/>
          <p:nvPr/>
        </p:nvSpPr>
        <p:spPr>
          <a:xfrm>
            <a:off x="695325" y="899081"/>
            <a:ext cx="4897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b="1" i="0" dirty="0">
                <a:solidFill>
                  <a:srgbClr val="484848"/>
                </a:solidFill>
                <a:effectLst/>
                <a:highlight>
                  <a:srgbClr val="FFFFFF"/>
                </a:highlight>
                <a:latin typeface="+mn-ea"/>
              </a:rPr>
              <a:t>VISION</a:t>
            </a:r>
            <a:endParaRPr lang="ko-KR" altLang="en-US" b="1" i="0" dirty="0">
              <a:solidFill>
                <a:srgbClr val="484848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285602-9224-4708-73EB-D2A0828F0AF0}"/>
              </a:ext>
            </a:extLst>
          </p:cNvPr>
          <p:cNvSpPr txBox="1"/>
          <p:nvPr/>
        </p:nvSpPr>
        <p:spPr>
          <a:xfrm>
            <a:off x="6094228" y="899081"/>
            <a:ext cx="48573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1" i="0" dirty="0">
                <a:effectLst/>
                <a:highlight>
                  <a:srgbClr val="FFFFFF"/>
                </a:highlight>
                <a:latin typeface="Nanum Gothic"/>
              </a:rPr>
              <a:t>핵심가치</a:t>
            </a:r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40362076-1E9D-AC81-BCCB-215CEA22C7F1}"/>
              </a:ext>
            </a:extLst>
          </p:cNvPr>
          <p:cNvSpPr/>
          <p:nvPr/>
        </p:nvSpPr>
        <p:spPr>
          <a:xfrm>
            <a:off x="3578578" y="1995312"/>
            <a:ext cx="5463822" cy="1873955"/>
          </a:xfrm>
          <a:prstGeom prst="wedgeRoundRectCallout">
            <a:avLst>
              <a:gd name="adj1" fmla="val -37315"/>
              <a:gd name="adj2" fmla="val 8461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화신정공 </a:t>
            </a:r>
            <a:r>
              <a:rPr lang="en-US" altLang="ko-KR" dirty="0"/>
              <a:t>&gt; </a:t>
            </a:r>
            <a:r>
              <a:rPr lang="ko-KR" altLang="en-US" sz="3600" b="1" dirty="0"/>
              <a:t>비전 및 핵심가치 </a:t>
            </a:r>
            <a:endParaRPr lang="en-US" altLang="ko-KR" sz="3600" b="1" dirty="0"/>
          </a:p>
          <a:p>
            <a:pPr algn="ctr"/>
            <a:r>
              <a:rPr lang="ko-KR" altLang="en-US" sz="3600" dirty="0"/>
              <a:t>자료 전달</a:t>
            </a:r>
            <a:r>
              <a:rPr lang="en-US" altLang="ko-KR" sz="3600" dirty="0"/>
              <a:t>?</a:t>
            </a:r>
            <a:endParaRPr lang="ko-KR" altLang="en-US" dirty="0"/>
          </a:p>
        </p:txBody>
      </p:sp>
      <p:sp>
        <p:nvSpPr>
          <p:cNvPr id="14" name="검토추가_8_0">
            <a:extLst>
              <a:ext uri="{FF2B5EF4-FFF2-40B4-BE49-F238E27FC236}">
                <a16:creationId xmlns:a16="http://schemas.microsoft.com/office/drawing/2014/main" id="{63B420F9-4974-44B2-92AB-10E8A2F33D74}"/>
              </a:ext>
            </a:extLst>
          </p:cNvPr>
          <p:cNvSpPr>
            <a:spLocks noGrp="1"/>
          </p:cNvSpPr>
          <p:nvPr/>
        </p:nvSpPr>
        <p:spPr>
          <a:xfrm>
            <a:off x="695325" y="5381625"/>
            <a:ext cx="5715000" cy="247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비전·핵심가치 승인 자료 확인: 41p</a:t>
            </a:r>
          </a:p>
        </p:txBody>
      </p:sp>
    </p:spTree>
    <p:extLst>
      <p:ext uri="{BB962C8B-B14F-4D97-AF65-F5344CB8AC3E}">
        <p14:creationId xmlns:p14="http://schemas.microsoft.com/office/powerpoint/2010/main" val="3800672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정서진 체제 안착…'버팀목' 글로벌오토트레이딩 배당 우상향">
            <a:extLst>
              <a:ext uri="{FF2B5EF4-FFF2-40B4-BE49-F238E27FC236}">
                <a16:creationId xmlns:a16="http://schemas.microsoft.com/office/drawing/2014/main" id="{AA491EB3-B265-FDDE-4F4A-AA5A9F775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11023"/>
            <a:ext cx="3339069" cy="393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03F19AC-5CBC-8531-3B8C-DA32193E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8773-29E8-4C5B-94B7-99CF88C2A214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FF5CD1F-45AF-B396-E207-720DD878491F}"/>
              </a:ext>
            </a:extLst>
          </p:cNvPr>
          <p:cNvSpPr/>
          <p:nvPr/>
        </p:nvSpPr>
        <p:spPr>
          <a:xfrm>
            <a:off x="1254731" y="354194"/>
            <a:ext cx="7519448" cy="18151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www.hwashinprec.co.kr/company/</a:t>
            </a:r>
            <a:endParaRPr lang="en-US" sz="1000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5ACD03E9-7438-AC8E-6EF5-8D7BDD1DAB4F}"/>
              </a:ext>
            </a:extLst>
          </p:cNvPr>
          <p:cNvSpPr/>
          <p:nvPr/>
        </p:nvSpPr>
        <p:spPr>
          <a:xfrm>
            <a:off x="1262170" y="39533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HWASHIN PRECISION &gt; </a:t>
            </a:r>
            <a:r>
              <a:rPr lang="ko-KR" altLang="en-US" sz="900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회사소개 </a:t>
            </a:r>
            <a:r>
              <a:rPr lang="ko-KR" altLang="en-US" sz="900" b="1" dirty="0">
                <a:solidFill>
                  <a:srgbClr val="005BA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 </a:t>
            </a:r>
            <a:endParaRPr lang="en-US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C5C17E-FDB9-D423-9AE8-5EBD1EFD78C5}"/>
              </a:ext>
            </a:extLst>
          </p:cNvPr>
          <p:cNvSpPr txBox="1"/>
          <p:nvPr/>
        </p:nvSpPr>
        <p:spPr>
          <a:xfrm>
            <a:off x="695325" y="1280848"/>
            <a:ext cx="5400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CEO</a:t>
            </a:r>
            <a:r>
              <a:rPr lang="ko-KR" altLang="en-US" sz="1000" b="1" dirty="0">
                <a:solidFill>
                  <a:srgbClr val="005BAC"/>
                </a:solidFill>
                <a:highlight>
                  <a:srgbClr val="FFFFFF"/>
                </a:highlight>
                <a:latin typeface="+mn-ea"/>
              </a:rPr>
              <a:t> 메시지</a:t>
            </a:r>
            <a:endParaRPr lang="ko-KR" altLang="en-US" sz="1000" b="1" i="0" dirty="0">
              <a:solidFill>
                <a:srgbClr val="005BAC"/>
              </a:solidFill>
              <a:effectLst/>
              <a:highlight>
                <a:srgbClr val="FFFFFF"/>
              </a:highlight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901E13-2EE1-6EE3-35DB-6C59703E4F53}"/>
              </a:ext>
            </a:extLst>
          </p:cNvPr>
          <p:cNvSpPr txBox="1"/>
          <p:nvPr/>
        </p:nvSpPr>
        <p:spPr>
          <a:xfrm>
            <a:off x="9576079" y="1088454"/>
            <a:ext cx="2441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u="sng" dirty="0"/>
              <a:t>참고 </a:t>
            </a:r>
            <a:r>
              <a:rPr lang="en-US" altLang="ko-KR" sz="1000" b="1" u="sng" dirty="0"/>
              <a:t>URL</a:t>
            </a:r>
          </a:p>
          <a:p>
            <a:r>
              <a:rPr lang="en-US" altLang="ko-KR" sz="1000" dirty="0"/>
              <a:t>https://www.hwashinprec.co.kr/kr/group/group_messeage.do</a:t>
            </a:r>
            <a:endParaRPr lang="ko-KR" altLang="en-US" sz="10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DBFF32A-15AA-A266-4D4F-6E38A51D7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779993"/>
            <a:ext cx="2578453" cy="5270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2CC6EBF-FBE5-1F52-BC45-89CB3F866204}"/>
              </a:ext>
            </a:extLst>
          </p:cNvPr>
          <p:cNvSpPr txBox="1"/>
          <p:nvPr/>
        </p:nvSpPr>
        <p:spPr>
          <a:xfrm>
            <a:off x="695325" y="936977"/>
            <a:ext cx="166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COMPANY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E74A52-D2FF-45CE-301A-1F350D6DF1E4}"/>
              </a:ext>
            </a:extLst>
          </p:cNvPr>
          <p:cNvSpPr txBox="1"/>
          <p:nvPr/>
        </p:nvSpPr>
        <p:spPr>
          <a:xfrm>
            <a:off x="695325" y="1636889"/>
            <a:ext cx="50507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ko-KR" altLang="en-US" b="1" dirty="0"/>
              <a:t>정밀한 기술로 신뢰를 쌓고</a:t>
            </a:r>
            <a:r>
              <a:rPr lang="en-US" altLang="ko-KR" b="1" dirty="0"/>
              <a:t>,</a:t>
            </a:r>
          </a:p>
          <a:p>
            <a:pPr latinLnBrk="0"/>
            <a:r>
              <a:rPr lang="ko-KR" altLang="en-US" b="1" dirty="0"/>
              <a:t>끊임없는 혁신으로 미래를 열겠습니다</a:t>
            </a:r>
            <a:r>
              <a:rPr lang="en-US" altLang="ko-KR" b="1" dirty="0"/>
              <a:t>.</a:t>
            </a:r>
          </a:p>
          <a:p>
            <a:pPr latinLnBrk="0"/>
            <a:endParaRPr lang="en-US" altLang="ko-KR" sz="1200" dirty="0"/>
          </a:p>
          <a:p>
            <a:pPr latinLnBrk="0"/>
            <a:r>
              <a:rPr lang="ko-KR" altLang="en-US" sz="1100" dirty="0"/>
              <a:t>화신정공 홈페이지를 방문해 주신 여러분께 진심으로 감사드립니다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화신정공은 </a:t>
            </a:r>
            <a:r>
              <a:rPr lang="en-US" altLang="ko-KR" sz="1100" dirty="0"/>
              <a:t>2010</a:t>
            </a:r>
            <a:r>
              <a:rPr lang="ko-KR" altLang="en-US" sz="1100" dirty="0"/>
              <a:t>년 설립 이후 자동차부품 제조 분야에서 기술과 품질을 다지며 성장해 왔습니다</a:t>
            </a:r>
            <a:r>
              <a:rPr lang="en-US" altLang="ko-KR" sz="1100" dirty="0"/>
              <a:t>. </a:t>
            </a:r>
            <a:r>
              <a:rPr lang="ko-KR" altLang="en-US" sz="1100" dirty="0"/>
              <a:t>작은 오차도 놓치지 않는 정밀함과 고객과의 약속을 지키는 책임감으로</a:t>
            </a:r>
            <a:r>
              <a:rPr lang="en-US" altLang="ko-KR" sz="1100" dirty="0"/>
              <a:t>, </a:t>
            </a:r>
            <a:r>
              <a:rPr lang="ko-KR" altLang="en-US" sz="1100" dirty="0"/>
              <a:t>자동차의 안전과 성능을 뒷받침하는 데 힘써 왔습니다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자동차 산업은 지금 새로운 </a:t>
            </a:r>
            <a:r>
              <a:rPr lang="ko-KR" altLang="en-US" sz="1100" dirty="0" err="1"/>
              <a:t>모빌리티</a:t>
            </a:r>
            <a:r>
              <a:rPr lang="ko-KR" altLang="en-US" sz="1100" dirty="0"/>
              <a:t> 시대로 나아가고 있습니다</a:t>
            </a:r>
            <a:r>
              <a:rPr lang="en-US" altLang="ko-KR" sz="1100" dirty="0"/>
              <a:t>. </a:t>
            </a:r>
            <a:r>
              <a:rPr lang="ko-KR" altLang="en-US" sz="1100" dirty="0"/>
              <a:t>화신정공은 이러한 변화 속에서 축적해 온 제조 역량을 더욱 발전시키고</a:t>
            </a:r>
            <a:r>
              <a:rPr lang="en-US" altLang="ko-KR" sz="1100" dirty="0"/>
              <a:t>, </a:t>
            </a:r>
            <a:r>
              <a:rPr lang="ko-KR" altLang="en-US" sz="1100" dirty="0"/>
              <a:t>생산기술 혁신과 철저한 품질관리를 통해 고객이 믿고 선택할 수 있는 제품을 제공하겠습니다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또한 화신그룹의 도전정신을 이어받아 현재의 성과에 머무르지 않겠습니다</a:t>
            </a:r>
            <a:r>
              <a:rPr lang="en-US" altLang="ko-KR" sz="1100" dirty="0"/>
              <a:t>. </a:t>
            </a:r>
            <a:r>
              <a:rPr lang="ko-KR" altLang="en-US" sz="1100" dirty="0"/>
              <a:t>끊임없는 개선과 기술 경쟁력 강화를 통해 고객의 요구에 한발 앞서 대응하고</a:t>
            </a:r>
            <a:r>
              <a:rPr lang="en-US" altLang="ko-KR" sz="1100" dirty="0"/>
              <a:t>, </a:t>
            </a:r>
            <a:r>
              <a:rPr lang="ko-KR" altLang="en-US" sz="1100" dirty="0"/>
              <a:t>더 넓은 가능성을 향해 나아가겠습니다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임직원이 안전하게 일하는 일터</a:t>
            </a:r>
            <a:r>
              <a:rPr lang="en-US" altLang="ko-KR" sz="1100" dirty="0"/>
              <a:t>, </a:t>
            </a:r>
            <a:r>
              <a:rPr lang="ko-KR" altLang="en-US" sz="1100" dirty="0"/>
              <a:t>협력사와 함께 성장하는 관계</a:t>
            </a:r>
            <a:r>
              <a:rPr lang="en-US" altLang="ko-KR" sz="1100" dirty="0"/>
              <a:t>, </a:t>
            </a:r>
            <a:r>
              <a:rPr lang="ko-KR" altLang="en-US" sz="1100" dirty="0"/>
              <a:t>환경과 지역사회를 생각하는 경영으로 기업의 책임을 다하겠습니다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기술에 대한 열정과 사람에 대한 존중을 바탕으로 더 나은 내일을 만들어가는 화신정공에 지속적인 관심과 성원을 부탁드립니다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감사합니다</a:t>
            </a:r>
            <a:r>
              <a:rPr lang="en-US" altLang="ko-KR" sz="1100" dirty="0"/>
              <a:t>.</a:t>
            </a:r>
          </a:p>
          <a:p>
            <a:pPr latinLnBrk="0"/>
            <a:endParaRPr lang="en-US" altLang="ko-KR" sz="1100" dirty="0"/>
          </a:p>
          <a:p>
            <a:pPr latinLnBrk="0"/>
            <a:r>
              <a:rPr lang="ko-KR" altLang="en-US" sz="1100" dirty="0"/>
              <a:t>주식회사 화신정공</a:t>
            </a:r>
          </a:p>
          <a:p>
            <a:pPr latinLnBrk="0"/>
            <a:r>
              <a:rPr lang="ko-KR" altLang="en-US" sz="1100" dirty="0"/>
              <a:t>대표이사 정서진</a:t>
            </a:r>
            <a:endParaRPr lang="ko-KR" altLang="en-US" sz="1200" dirty="0"/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C0FD34E3-00A1-41C0-3BAF-0485245E0435}"/>
              </a:ext>
            </a:extLst>
          </p:cNvPr>
          <p:cNvSpPr/>
          <p:nvPr/>
        </p:nvSpPr>
        <p:spPr>
          <a:xfrm>
            <a:off x="9064978" y="1738490"/>
            <a:ext cx="2314222" cy="697089"/>
          </a:xfrm>
          <a:prstGeom prst="wedgeRoundRectCallout">
            <a:avLst>
              <a:gd name="adj1" fmla="val -45120"/>
              <a:gd name="adj2" fmla="val 1008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/>
              <a:t>인사말 검토</a:t>
            </a:r>
            <a:endParaRPr lang="ko-KR" altLang="en-US" dirty="0"/>
          </a:p>
        </p:txBody>
      </p:sp>
      <p:sp>
        <p:nvSpPr>
          <p:cNvPr id="2055" name="검토추가_9_0">
            <a:extLst>
              <a:ext uri="{FF2B5EF4-FFF2-40B4-BE49-F238E27FC236}">
                <a16:creationId xmlns:a16="http://schemas.microsoft.com/office/drawing/2014/main" id="{FC83B2CD-451A-4169-ADD9-2408300716DE}"/>
              </a:ext>
            </a:extLst>
          </p:cNvPr>
          <p:cNvSpPr>
            <a:spLocks noGrp="1"/>
          </p:cNvSpPr>
          <p:nvPr/>
        </p:nvSpPr>
        <p:spPr>
          <a:xfrm>
            <a:off x="9610725" y="2835629"/>
            <a:ext cx="2371725" cy="12001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[세부 기획]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인사말·대표자 사진·서명·직함을 함께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관리합니다.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문단·사진 위치와 크기는 그대로 적용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합니다. 게시 원고는 대표자 승인을 받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습니다.</a:t>
            </a:r>
          </a:p>
        </p:txBody>
      </p:sp>
      <p:sp>
        <p:nvSpPr>
          <p:cNvPr id="2056" name="검토추가_9_1">
            <a:extLst>
              <a:ext uri="{FF2B5EF4-FFF2-40B4-BE49-F238E27FC236}">
                <a16:creationId xmlns:a16="http://schemas.microsoft.com/office/drawing/2014/main" id="{07D88769-127B-4268-81AE-245AAF4250E7}"/>
              </a:ext>
            </a:extLst>
          </p:cNvPr>
          <p:cNvSpPr>
            <a:spLocks noGrp="1"/>
          </p:cNvSpPr>
          <p:nvPr/>
        </p:nvSpPr>
        <p:spPr>
          <a:xfrm>
            <a:off x="9610725" y="4131029"/>
            <a:ext cx="2371725" cy="13906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[수정 지침]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2010년 설립 문구를 7p·15p와 대조합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니다. 1991년 사업 연혁과 현 법인의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개업 기준을 구분한 승인 문구를 사용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합니다.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사진 속 인물과 대표자 정서진의 일치,</a:t>
            </a:r>
          </a:p>
          <a:p>
            <a:pPr>
              <a:lnSpc>
                <a:spcPct val="115000"/>
              </a:lnSpc>
              <a:buNone/>
              <a:def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defRPr>
            </a:pPr>
            <a:r>
              <a:rPr sz="1000" b="0">
                <a:solidFill>
                  <a:srgbClr val="FF0000"/>
                </a:solidFill>
                <a:latin typeface="맑은 고딕"/>
                <a:ea typeface="맑은 고딕"/>
                <a:cs typeface="맑은 고딕"/>
              </a:rPr>
              <a:t>최신 직함, 서명 원본을 확인합니다.</a:t>
            </a:r>
          </a:p>
        </p:txBody>
      </p:sp>
    </p:spTree>
    <p:extLst>
      <p:ext uri="{BB962C8B-B14F-4D97-AF65-F5344CB8AC3E}">
        <p14:creationId xmlns:p14="http://schemas.microsoft.com/office/powerpoint/2010/main" val="1325532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3696</TotalTime>
  <Words>10584</Words>
  <Application>Microsoft Office PowerPoint</Application>
  <PresentationFormat>와이드스크린</PresentationFormat>
  <Paragraphs>1455</Paragraphs>
  <Slides>49</Slides>
  <Notes>49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49</vt:i4>
      </vt:variant>
    </vt:vector>
  </HeadingPairs>
  <TitlesOfParts>
    <vt:vector size="58" baseType="lpstr">
      <vt:lpstr>Nanum Gothic</vt:lpstr>
      <vt:lpstr>NEXON Lv2 Gothic</vt:lpstr>
      <vt:lpstr>Noto Sans KR</vt:lpstr>
      <vt:lpstr>나눔스퀘어</vt:lpstr>
      <vt:lpstr>나눔스퀘어 Bold</vt:lpstr>
      <vt:lpstr>Malgun Gothic</vt:lpstr>
      <vt:lpstr>Malgun Gothic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구미화</cp:lastModifiedBy>
  <cp:revision>1261</cp:revision>
  <cp:lastPrinted>2026-09-09T13:29:22Z</cp:lastPrinted>
  <dcterms:created xsi:type="dcterms:W3CDTF">2022-11-17T07:48:03Z</dcterms:created>
  <dcterms:modified xsi:type="dcterms:W3CDTF">2026-09-09T13:30:12Z</dcterms:modified>
</cp:coreProperties>
</file>