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21"/>
  </p:notesMasterIdLst>
  <p:sldIdLst>
    <p:sldId id="256" r:id="rId2"/>
    <p:sldId id="346" r:id="rId3"/>
    <p:sldId id="450" r:id="rId4"/>
    <p:sldId id="469" r:id="rId5"/>
    <p:sldId id="470" r:id="rId6"/>
    <p:sldId id="471" r:id="rId7"/>
    <p:sldId id="350" r:id="rId8"/>
    <p:sldId id="351" r:id="rId9"/>
    <p:sldId id="380" r:id="rId10"/>
    <p:sldId id="451" r:id="rId11"/>
    <p:sldId id="349" r:id="rId12"/>
    <p:sldId id="353" r:id="rId13"/>
    <p:sldId id="354" r:id="rId14"/>
    <p:sldId id="355" r:id="rId15"/>
    <p:sldId id="356" r:id="rId16"/>
    <p:sldId id="357" r:id="rId17"/>
    <p:sldId id="358" r:id="rId18"/>
    <p:sldId id="359" r:id="rId19"/>
    <p:sldId id="360" r:id="rId20"/>
    <p:sldId id="361" r:id="rId21"/>
    <p:sldId id="362" r:id="rId22"/>
    <p:sldId id="420" r:id="rId23"/>
    <p:sldId id="421" r:id="rId24"/>
    <p:sldId id="452" r:id="rId25"/>
    <p:sldId id="363" r:id="rId26"/>
    <p:sldId id="364" r:id="rId27"/>
    <p:sldId id="365" r:id="rId28"/>
    <p:sldId id="367" r:id="rId29"/>
    <p:sldId id="366" r:id="rId30"/>
    <p:sldId id="369" r:id="rId31"/>
    <p:sldId id="370" r:id="rId32"/>
    <p:sldId id="371" r:id="rId33"/>
    <p:sldId id="372" r:id="rId34"/>
    <p:sldId id="373" r:id="rId35"/>
    <p:sldId id="374" r:id="rId36"/>
    <p:sldId id="423" r:id="rId37"/>
    <p:sldId id="375" r:id="rId38"/>
    <p:sldId id="377" r:id="rId39"/>
    <p:sldId id="378" r:id="rId40"/>
    <p:sldId id="381" r:id="rId41"/>
    <p:sldId id="382" r:id="rId42"/>
    <p:sldId id="383" r:id="rId43"/>
    <p:sldId id="384" r:id="rId44"/>
    <p:sldId id="397" r:id="rId45"/>
    <p:sldId id="386" r:id="rId46"/>
    <p:sldId id="387" r:id="rId47"/>
    <p:sldId id="388" r:id="rId48"/>
    <p:sldId id="389" r:id="rId49"/>
    <p:sldId id="390" r:id="rId50"/>
    <p:sldId id="391" r:id="rId51"/>
    <p:sldId id="392" r:id="rId52"/>
    <p:sldId id="396" r:id="rId53"/>
    <p:sldId id="398" r:id="rId54"/>
    <p:sldId id="399" r:id="rId55"/>
    <p:sldId id="400" r:id="rId56"/>
    <p:sldId id="402" r:id="rId57"/>
    <p:sldId id="401" r:id="rId58"/>
    <p:sldId id="403" r:id="rId59"/>
    <p:sldId id="404" r:id="rId60"/>
    <p:sldId id="405" r:id="rId61"/>
    <p:sldId id="406" r:id="rId62"/>
    <p:sldId id="408" r:id="rId63"/>
    <p:sldId id="453" r:id="rId64"/>
    <p:sldId id="459" r:id="rId65"/>
    <p:sldId id="440" r:id="rId66"/>
    <p:sldId id="441" r:id="rId67"/>
    <p:sldId id="442" r:id="rId68"/>
    <p:sldId id="443" r:id="rId69"/>
    <p:sldId id="444" r:id="rId70"/>
    <p:sldId id="445" r:id="rId71"/>
    <p:sldId id="446" r:id="rId72"/>
    <p:sldId id="430" r:id="rId73"/>
    <p:sldId id="431" r:id="rId74"/>
    <p:sldId id="432" r:id="rId75"/>
    <p:sldId id="433" r:id="rId76"/>
    <p:sldId id="434" r:id="rId77"/>
    <p:sldId id="435" r:id="rId78"/>
    <p:sldId id="436" r:id="rId79"/>
    <p:sldId id="437" r:id="rId80"/>
    <p:sldId id="438" r:id="rId81"/>
    <p:sldId id="439" r:id="rId82"/>
    <p:sldId id="454" r:id="rId83"/>
    <p:sldId id="456" r:id="rId84"/>
    <p:sldId id="460" r:id="rId85"/>
    <p:sldId id="461" r:id="rId86"/>
    <p:sldId id="462" r:id="rId87"/>
    <p:sldId id="463" r:id="rId88"/>
    <p:sldId id="464" r:id="rId89"/>
    <p:sldId id="465" r:id="rId90"/>
    <p:sldId id="466" r:id="rId91"/>
    <p:sldId id="472" r:id="rId92"/>
    <p:sldId id="473" r:id="rId93"/>
    <p:sldId id="474" r:id="rId94"/>
    <p:sldId id="458" r:id="rId95"/>
    <p:sldId id="475" r:id="rId96"/>
    <p:sldId id="476" r:id="rId97"/>
    <p:sldId id="477" r:id="rId98"/>
    <p:sldId id="478" r:id="rId99"/>
    <p:sldId id="479" r:id="rId100"/>
    <p:sldId id="480" r:id="rId101"/>
    <p:sldId id="481" r:id="rId102"/>
    <p:sldId id="483" r:id="rId103"/>
    <p:sldId id="482" r:id="rId104"/>
    <p:sldId id="484" r:id="rId105"/>
    <p:sldId id="485" r:id="rId106"/>
    <p:sldId id="486" r:id="rId107"/>
    <p:sldId id="488" r:id="rId108"/>
    <p:sldId id="491" r:id="rId109"/>
    <p:sldId id="492" r:id="rId110"/>
    <p:sldId id="493" r:id="rId111"/>
    <p:sldId id="494" r:id="rId112"/>
    <p:sldId id="495" r:id="rId113"/>
    <p:sldId id="496" r:id="rId114"/>
    <p:sldId id="498" r:id="rId115"/>
    <p:sldId id="499" r:id="rId116"/>
    <p:sldId id="500" r:id="rId117"/>
    <p:sldId id="501" r:id="rId118"/>
    <p:sldId id="502" r:id="rId119"/>
    <p:sldId id="503" r:id="rId120"/>
  </p:sldIdLst>
  <p:sldSz cx="12192000" cy="6858000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AD615115-C943-4F21-BBFA-AAC70B1FE40A}">
          <p14:sldIdLst>
            <p14:sldId id="256"/>
          </p14:sldIdLst>
        </p14:section>
        <p14:section name="IA" id="{3C2689EA-B2A9-42F4-A097-AA24C4340D90}">
          <p14:sldIdLst>
            <p14:sldId id="346"/>
            <p14:sldId id="450"/>
            <p14:sldId id="469"/>
            <p14:sldId id="470"/>
            <p14:sldId id="471"/>
          </p14:sldIdLst>
        </p14:section>
        <p14:section name="화신그룹" id="{384688CD-0851-4B8E-91F1-BF844A1BE63E}">
          <p14:sldIdLst>
            <p14:sldId id="350"/>
            <p14:sldId id="351"/>
            <p14:sldId id="380"/>
          </p14:sldIdLst>
        </p14:section>
        <p14:section name="1. 회사소개" id="{705D0489-34D3-40C3-9ED3-A56376A1D8C8}">
          <p14:sldIdLst>
            <p14:sldId id="451"/>
            <p14:sldId id="349"/>
            <p14:sldId id="353"/>
            <p14:sldId id="354"/>
            <p14:sldId id="355"/>
            <p14:sldId id="356"/>
            <p14:sldId id="357"/>
            <p14:sldId id="358"/>
            <p14:sldId id="359"/>
            <p14:sldId id="360"/>
            <p14:sldId id="361"/>
            <p14:sldId id="362"/>
            <p14:sldId id="420"/>
            <p14:sldId id="421"/>
          </p14:sldIdLst>
        </p14:section>
        <p14:section name="2. 기술혁신" id="{1CF46B36-42C3-4321-89AF-B365C2608B80}">
          <p14:sldIdLst>
            <p14:sldId id="452"/>
            <p14:sldId id="363"/>
            <p14:sldId id="364"/>
            <p14:sldId id="365"/>
            <p14:sldId id="367"/>
            <p14:sldId id="366"/>
            <p14:sldId id="369"/>
            <p14:sldId id="370"/>
            <p14:sldId id="371"/>
            <p14:sldId id="372"/>
            <p14:sldId id="373"/>
            <p14:sldId id="374"/>
            <p14:sldId id="423"/>
            <p14:sldId id="375"/>
            <p14:sldId id="377"/>
            <p14:sldId id="378"/>
            <p14:sldId id="381"/>
            <p14:sldId id="382"/>
            <p14:sldId id="383"/>
            <p14:sldId id="384"/>
            <p14:sldId id="397"/>
            <p14:sldId id="386"/>
            <p14:sldId id="387"/>
            <p14:sldId id="388"/>
            <p14:sldId id="389"/>
            <p14:sldId id="390"/>
            <p14:sldId id="391"/>
            <p14:sldId id="392"/>
            <p14:sldId id="396"/>
            <p14:sldId id="398"/>
            <p14:sldId id="399"/>
            <p14:sldId id="400"/>
            <p14:sldId id="402"/>
            <p14:sldId id="401"/>
            <p14:sldId id="403"/>
            <p14:sldId id="404"/>
            <p14:sldId id="405"/>
            <p14:sldId id="406"/>
            <p14:sldId id="408"/>
          </p14:sldIdLst>
        </p14:section>
        <p14:section name="3. 글로벌.." id="{F3BDDE3D-F1C1-4334-BEA2-865EDC907616}">
          <p14:sldIdLst>
            <p14:sldId id="453"/>
            <p14:sldId id="459"/>
            <p14:sldId id="440"/>
            <p14:sldId id="441"/>
            <p14:sldId id="442"/>
            <p14:sldId id="443"/>
            <p14:sldId id="444"/>
            <p14:sldId id="445"/>
            <p14:sldId id="446"/>
            <p14:sldId id="430"/>
            <p14:sldId id="431"/>
            <p14:sldId id="432"/>
            <p14:sldId id="433"/>
            <p14:sldId id="434"/>
            <p14:sldId id="435"/>
            <p14:sldId id="436"/>
            <p14:sldId id="437"/>
            <p14:sldId id="438"/>
            <p14:sldId id="439"/>
          </p14:sldIdLst>
        </p14:section>
        <p14:section name="4. ESG" id="{8349B163-DFD8-4CD3-82F8-CD485778D047}">
          <p14:sldIdLst>
            <p14:sldId id="454"/>
            <p14:sldId id="456"/>
            <p14:sldId id="460"/>
            <p14:sldId id="461"/>
            <p14:sldId id="462"/>
            <p14:sldId id="463"/>
            <p14:sldId id="464"/>
            <p14:sldId id="465"/>
            <p14:sldId id="466"/>
            <p14:sldId id="472"/>
            <p14:sldId id="473"/>
            <p14:sldId id="474"/>
            <p14:sldId id="458"/>
            <p14:sldId id="475"/>
            <p14:sldId id="476"/>
            <p14:sldId id="477"/>
            <p14:sldId id="478"/>
            <p14:sldId id="479"/>
            <p14:sldId id="480"/>
            <p14:sldId id="481"/>
          </p14:sldIdLst>
        </p14:section>
        <p14:section name="News" id="{0F46A9CC-E6C6-4FC4-A083-70BC7205E280}">
          <p14:sldIdLst>
            <p14:sldId id="483"/>
            <p14:sldId id="482"/>
            <p14:sldId id="484"/>
            <p14:sldId id="485"/>
            <p14:sldId id="486"/>
          </p14:sldIdLst>
        </p14:section>
        <p14:section name="기타 검토" id="{8FEA52F1-C582-48A2-8A26-EC205FAAE7AF}">
          <p14:sldIdLst>
            <p14:sldId id="488"/>
            <p14:sldId id="491"/>
            <p14:sldId id="492"/>
            <p14:sldId id="493"/>
            <p14:sldId id="494"/>
            <p14:sldId id="495"/>
            <p14:sldId id="496"/>
            <p14:sldId id="498"/>
            <p14:sldId id="499"/>
            <p14:sldId id="500"/>
            <p14:sldId id="501"/>
            <p14:sldId id="502"/>
            <p14:sldId id="503"/>
          </p14:sldIdLst>
        </p14:section>
      </p14:sectionLst>
    </p:ext>
    <p:ext uri="{EFAFB233-063F-42B5-8137-9DF3F51BA10A}">
      <p15:sldGuideLst xmlns:p15="http://schemas.microsoft.com/office/powerpoint/2012/main">
        <p15:guide id="3" pos="438" userDrawn="1">
          <p15:clr>
            <a:srgbClr val="A4A3A4"/>
          </p15:clr>
        </p15:guide>
        <p15:guide id="4" pos="7242" userDrawn="1">
          <p15:clr>
            <a:srgbClr val="A4A3A4"/>
          </p15:clr>
        </p15:guide>
        <p15:guide id="5" orient="horz" pos="84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구미화" initials="구" lastIdx="2" clrIdx="0">
    <p:extLst>
      <p:ext uri="{19B8F6BF-5375-455C-9EA6-DF929625EA0E}">
        <p15:presenceInfo xmlns:p15="http://schemas.microsoft.com/office/powerpoint/2012/main" userId="구미화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BAC"/>
    <a:srgbClr val="FF704D"/>
    <a:srgbClr val="0000FF"/>
    <a:srgbClr val="0B3155"/>
    <a:srgbClr val="292F70"/>
    <a:srgbClr val="19A788"/>
    <a:srgbClr val="00A6C7"/>
    <a:srgbClr val="6600FF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C083E6E3-FA7D-4D7B-A595-EF9225AFEA82}" styleName="밝은 스타일 1 - 강조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93D81CF-94F2-401A-BA57-92F5A7B2D0C5}" styleName="보통 스타일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FABFCF23-3B69-468F-B69F-88F6DE6A72F2}" styleName="보통 스타일 1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4C1A8A3-306A-4EB7-A6B1-4F7E0EB9C5D6}" styleName="보통 스타일 3 - 강조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CF1AB2-1976-4502-BF36-3FF5EA218861}" styleName="보통 스타일 4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2DE63D5-997A-4646-A377-4702673A728D}" styleName="밝은 스타일 2 - 강조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8EC20E35-A176-4012-BC5E-935CFFF8708E}" styleName="보통 스타일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E171933-4619-4E11-9A3F-F7608DF75F80}" styleName="보통 스타일 1 - 강조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DCAF9ED-07DC-4A11-8D7F-57B35C25682E}" styleName="보통 스타일 1 - 강조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E25E649-3F16-4E02-A733-19D2CDBF48F0}" styleName="보통 스타일 3 - 강조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50" autoAdjust="0"/>
    <p:restoredTop sz="96256" autoAdjust="0"/>
  </p:normalViewPr>
  <p:slideViewPr>
    <p:cSldViewPr snapToGrid="0" showGuides="1">
      <p:cViewPr varScale="1">
        <p:scale>
          <a:sx n="96" d="100"/>
          <a:sy n="96" d="100"/>
        </p:scale>
        <p:origin x="108" y="414"/>
      </p:cViewPr>
      <p:guideLst>
        <p:guide pos="438"/>
        <p:guide pos="7242"/>
        <p:guide orient="horz" pos="84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presProps" Target="pres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viewProps" Target="viewProps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A34567-6755-49B0-B39B-F456483A2051}" type="datetimeFigureOut">
              <a:rPr lang="ko-KR" altLang="en-US" smtClean="0"/>
              <a:t>2026-09-09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01BAE9-E2A0-4AB9-815E-CF01347A93E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13361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1BAE9-E2A0-4AB9-815E-CF01347A93E1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998250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 기준일: 2026-09-09</a:t>
            </a:r>
          </a:p>
          <a:p>
            <a:r>
              <a:t>원문은 보존하고 Description 세부사항과 붉은 수정 지침을 추가했습니다.</a:t>
            </a:r>
          </a:p>
          <a:p>
            <a:r>
              <a:t>[세부 기획]</a:t>
            </a:r>
          </a:p>
          <a:p>
            <a:r>
              <a:t>1. 심벌·로고·컬러시스템·시그니처 순서를 유지합니다. 21p는 동일 페이지 하단입니다.</a:t>
            </a:r>
          </a:p>
          <a:p>
            <a:r>
              <a:t>2. CI 다운로드는 승인된 AI·EPS·PNG 자료를 실제 파일로 연결합니다.</a:t>
            </a:r>
          </a:p>
          <a:p>
            <a:r>
              <a:t>3. 국문·영문·중문 로고의 가로세로 비율과 여백을 유지합니다.</a:t>
            </a:r>
          </a:p>
          <a:p>
            <a:r>
              <a:t>[수정 지침]</a:t>
            </a:r>
          </a:p>
          <a:p>
            <a:r>
              <a:t>원본 CI 컬러값을 기준으로 개발합니다. 임의의 색상 변경, 로고 재작성, 글꼴 대체를 하지 않습니다. 다운로드 원본의 최신 여부를 확인합니다.</a:t>
            </a:r>
          </a:p>
          <a:p>
            <a:r>
              <a:t>대조 자료: https://www.hwashin.co.kr/kr/group/group_ci.do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 기준일: 2026-09-09</a:t>
            </a:r>
          </a:p>
          <a:p>
            <a:r>
              <a:t>원문은 보존하고 Description 세부사항과 붉은 수정 지침을 추가했습니다.</a:t>
            </a:r>
          </a:p>
          <a:p>
            <a:r>
              <a:t>[세부 기획]</a:t>
            </a:r>
          </a:p>
          <a:p>
            <a:r>
              <a:t>1. 수상실적과 인증현황 탭을 분리합니다.</a:t>
            </a:r>
          </a:p>
          <a:p>
            <a:r>
              <a:t>2. 수상명·기관·수상일·대표이미지·본문을 관리합니다.</a:t>
            </a:r>
          </a:p>
          <a:p>
            <a:r>
              <a:t>3. 카드 클릭은 해당 상세로 연결하고 목록 복귀 시 검색·페이지를 유지합니다.</a:t>
            </a:r>
          </a:p>
          <a:p>
            <a:r>
              <a:t>[수정 지침]</a:t>
            </a:r>
          </a:p>
          <a:p>
            <a:r>
              <a:t>SL 화면은 구성 참고 자료입니다. 실제 수상 데이터와 사진은 화신 승인 자료로 구성합니다. 원본 화면의 형식은 유지합니다.</a:t>
            </a:r>
          </a:p>
          <a:p>
            <a:r>
              <a:t>대조 자료: 첨부 원본과 현재 시안 http://hsmobis.com/HSgroup/index.html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 기준일: 2026-09-09</a:t>
            </a:r>
          </a:p>
          <a:p>
            <a:r>
              <a:t>원문은 보존하고 Description 세부사항과 붉은 수정 지침을 추가했습니다.</a:t>
            </a:r>
          </a:p>
          <a:p>
            <a:r>
              <a:t>[세부 기획]</a:t>
            </a:r>
          </a:p>
          <a:p>
            <a:r>
              <a:t>인증명·법인·사업장·기관·취득일·유효기간·파일을 관리합니다. 이미지는 확대, 원본은 다운로드로 구분합니다.</a:t>
            </a:r>
          </a:p>
          <a:p>
            <a:r>
              <a:t>[수정 지침]</a:t>
            </a:r>
          </a:p>
          <a:p>
            <a:r>
              <a:t>2021년 만료 표기를 현재 인증으로 단정하지 않습니다. 최신 인증서를 대조합니다. 원본 하단 이미지의 페이지 밖 넘침은 승인 후 조정합니다.</a:t>
            </a:r>
          </a:p>
          <a:p>
            <a:r>
              <a:t>대조 자료: https://www.hwashin.co.kr/kr/product/product_quality.do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1866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 기준일: 2026-09-09</a:t>
            </a:r>
          </a:p>
          <a:p>
            <a:r>
              <a:t>원문은 보존하고 Description 세부사항과 붉은 수정 지침을 추가했습니다.</a:t>
            </a:r>
          </a:p>
          <a:p>
            <a:r>
              <a:t>[세부 기획]</a:t>
            </a:r>
          </a:p>
          <a:p>
            <a:r>
              <a:t>CHASSIS 13종을 제품명·설명·적용차종·이미지로 관리합니다. 26~29p는 제품 목록과 상세 연결 기준입니다.</a:t>
            </a:r>
          </a:p>
          <a:p>
            <a:r>
              <a:t>[수정 지침]</a:t>
            </a:r>
          </a:p>
          <a:p>
            <a:r>
              <a:t>“배터리팩 캐이스”는 “배터리팩 케이스”로 정리합니다. 제품 수량은 등록 원장과 대조합니다. 연구개발 자료는 승인된 파일만 연결합니다.</a:t>
            </a:r>
          </a:p>
          <a:p>
            <a:r>
              <a:t>대조 자료: https://www.hwashin.co.kr/kr/product/product_chassis.do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 기준일: 2026-09-09</a:t>
            </a:r>
          </a:p>
          <a:p>
            <a:r>
              <a:t>원문은 보존하고 Description 세부사항과 붉은 수정 지침을 추가했습니다.</a:t>
            </a:r>
          </a:p>
          <a:p>
            <a:r>
              <a:t>[세부 기획]</a:t>
            </a:r>
          </a:p>
          <a:p>
            <a:r>
              <a:t>1. BODY 8종을 등록하며 31~33p의 목록과 상세를 연결합니다.</a:t>
            </a:r>
          </a:p>
          <a:p>
            <a:r>
              <a:t>2. 제품별 대표이미지·명칭·기능·적용차종을 관리합니다.</a:t>
            </a:r>
          </a:p>
          <a:p>
            <a:r>
              <a:t>3. 목록 선택 상태와 표시 중인 상세 제품을 일치시킵니다.</a:t>
            </a:r>
          </a:p>
          <a:p>
            <a:r>
              <a:t>4. 모바일에서도 동일 순서를 유지하고 이미지가 잘리지 않도록 합니다.</a:t>
            </a:r>
          </a:p>
          <a:p>
            <a:r>
              <a:t>[수정 지침]</a:t>
            </a:r>
          </a:p>
          <a:p>
            <a:r>
              <a:t>CHASSIS 화면의 공통 설명을 그대로 반복할지 검토합니다. BODY 기능과 다른 표현은 제품 담당 승인 원고로 구분합니다.</a:t>
            </a:r>
          </a:p>
          <a:p>
            <a:r>
              <a:t>대조 자료: https://www.hwashin.co.kr/kr/product/product_body.do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 기준일: 2026-09-09</a:t>
            </a:r>
          </a:p>
          <a:p>
            <a:r>
              <a:t>원문은 보존하고 Description 세부사항과 붉은 수정 지침을 추가했습니다.</a:t>
            </a:r>
          </a:p>
          <a:p>
            <a:r>
              <a:t>[세부 기획]</a:t>
            </a:r>
          </a:p>
          <a:p>
            <a:r>
              <a:t>1. 친환경·경량 알루미늄과 전기차의 2개 탭을 유지합니다.</a:t>
            </a:r>
          </a:p>
          <a:p>
            <a:r>
              <a:t>2. 알루미늄 4종은 35p의 이미지·제품설명과 연결합니다.</a:t>
            </a:r>
          </a:p>
          <a:p>
            <a:r>
              <a:t>3. 영문 제품명과 단위는 원자료에 맞추고 확대 화면에서도 같은 표기를 사용합니다.</a:t>
            </a:r>
          </a:p>
          <a:p>
            <a:r>
              <a:t>[수정 지침]</a:t>
            </a:r>
          </a:p>
          <a:p>
            <a:r>
              <a:t>참고 URL이 BODY 페이지로 되어 있습니다. 공식 사이트의 “친환경·전기차 부품” 자료와 대조하고 해당 메뉴 경로로 연결합니다.</a:t>
            </a:r>
          </a:p>
          <a:p>
            <a:r>
              <a:t>대조 자료: 첨부 원본과 현재 시안 http://hsmobis.com/HSgroup/index.html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 기준일: 2026-09-09</a:t>
            </a:r>
          </a:p>
          <a:p>
            <a:r>
              <a:t>원문은 보존하고 Description 세부사항과 붉은 수정 지침을 추가했습니다.</a:t>
            </a:r>
          </a:p>
          <a:p>
            <a:r>
              <a:t>[세부 기획]</a:t>
            </a:r>
          </a:p>
          <a:p>
            <a:r>
              <a:t>1. 배터리팩 케이스 1종과 전기차 부품 5종을 구분하여 등록합니다. 37~38p는 상세 구성입니다.</a:t>
            </a:r>
          </a:p>
          <a:p>
            <a:r>
              <a:t>2. 제품별 설명·적용분야·이미지·첨부 여부를 관리합니다.</a:t>
            </a:r>
          </a:p>
          <a:p>
            <a:r>
              <a:t>3. 선택 탭과 제품목록, 차량 적용 이미지가 함께 전환되도록 합니다.</a:t>
            </a:r>
          </a:p>
          <a:p>
            <a:r>
              <a:t>[수정 지침]</a:t>
            </a:r>
          </a:p>
          <a:p>
            <a:r>
              <a:t>참고 URL이 BODY 페이지로 되어 있습니다. 친환경·전기차 부품 원자료로 교체 연결합니다. 그룹·계열사별 취급 범위도 확인합니다.</a:t>
            </a:r>
          </a:p>
          <a:p>
            <a:r>
              <a:t>대조 자료: 첨부 원본과 현재 시안 http://hsmobis.com/HSgroup/index.html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 기준일: 2026-09-09</a:t>
            </a:r>
          </a:p>
          <a:p>
            <a:r>
              <a:t>원문은 보존하고 Description 세부사항과 붉은 수정 지침을 추가했습니다.</a:t>
            </a:r>
          </a:p>
          <a:p>
            <a:r>
              <a:t>[세부 기획]</a:t>
            </a:r>
          </a:p>
          <a:p>
            <a:r>
              <a:t>1. 연구·설계·해석·시작·시험의 5개 탭을 유지합니다.</a:t>
            </a:r>
          </a:p>
          <a:p>
            <a:r>
              <a:t>2. 연구는 39~41p의 신기술 4개 항목을 순서대로 표시합니다.</a:t>
            </a:r>
          </a:p>
          <a:p>
            <a:r>
              <a:t>3. 각 항목은 기술명·설명·대표이미지·관련 성과로 관리합니다.</a:t>
            </a:r>
          </a:p>
          <a:p>
            <a:r>
              <a:t>[수정 지침]</a:t>
            </a:r>
          </a:p>
          <a:p>
            <a:r>
              <a:t>2009년 수상, “현재 진행 중”, 강판 강도 등은 현재 연구현황과 대조합니다. 과거 성과와 진행 과제를 구분하고 새로운 수치를 임의로 확정하지 않습니다.</a:t>
            </a:r>
          </a:p>
          <a:p>
            <a:r>
              <a:t>대조 자료: https://www.hwashin.co.kr/kr/research/research_area_1.do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 기준일: 2026-09-09</a:t>
            </a:r>
          </a:p>
          <a:p>
            <a:r>
              <a:t>원문은 보존하고 Description 세부사항과 붉은 수정 지침을 추가했습니다.</a:t>
            </a:r>
          </a:p>
          <a:p>
            <a:r>
              <a:t>[세부 기획]</a:t>
            </a:r>
          </a:p>
          <a:p>
            <a:r>
              <a:t>1. 설계 프로세스와 설명을 현재 순서대로 배치합니다.</a:t>
            </a:r>
          </a:p>
          <a:p>
            <a:r>
              <a:t>2. 설계 검토·시제품 제작·검증·도면 출도의 의미를 유지합니다.</a:t>
            </a:r>
          </a:p>
          <a:p>
            <a:r>
              <a:t>3. 설계 이미지 및 기술 자료의 공개 범위를 연구소가 확인합니다.</a:t>
            </a:r>
          </a:p>
          <a:p>
            <a:r>
              <a:t>[수정 지침]</a:t>
            </a:r>
          </a:p>
          <a:p>
            <a:r>
              <a:t>“설계기능”, “시제품”, “도면 출도” 등 용어와 띄어쓰기는 승인 원고로 통일합니다. 품질·원가 등 효과를 수치 없이 단정하여 추가하지 않습니다.</a:t>
            </a:r>
          </a:p>
          <a:p>
            <a:r>
              <a:t>대조 자료: https://www.hwashin.co.kr/kr/research/research_area_2.do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t>원본 개체를 보존하고 붉은 검토 테두리만 추가했습니다. 상세 지침은 추가 검토 페이지를 참조합니다.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 기준일: 2026-09-09</a:t>
            </a:r>
          </a:p>
          <a:p>
            <a:r>
              <a:t>원문은 보존하고 Description 세부사항과 붉은 수정 지침을 추가했습니다.</a:t>
            </a:r>
          </a:p>
          <a:p>
            <a:r>
              <a:t>[세부 기획]</a:t>
            </a:r>
          </a:p>
          <a:p>
            <a:r>
              <a:t>1. 해석 탭의 “피로내구 해석” 항목입니다.</a:t>
            </a:r>
          </a:p>
          <a:p>
            <a:r>
              <a:t>2. 상단 아이콘을 선택하면 해당 설명·이미지·영상이 함께 전환됩니다.</a:t>
            </a:r>
          </a:p>
          <a:p>
            <a:r>
              <a:t>3. 영상은 사용자가 재생하며, 포스터·자막·재생 실패 안내를 제공합니다.</a:t>
            </a:r>
          </a:p>
          <a:p>
            <a:r>
              <a:t>4. 모바일에서도 아이콘의 순서와 선택 상태를 유지합니다.</a:t>
            </a:r>
          </a:p>
          <a:p>
            <a:r>
              <a:t>[수정 지침]</a:t>
            </a:r>
          </a:p>
          <a:p>
            <a:r>
              <a:t>참고 URL은 설계(_2)로 반복되어 있습니다. 해석은 research_area_3.do와 대조합니다.</a:t>
            </a:r>
          </a:p>
          <a:p>
            <a:r>
              <a:t>44p의 개인 YouTube 영상은 공개 권한 및 회사 공식 계정 사용 여부를 확인합니다.</a:t>
            </a:r>
          </a:p>
          <a:p>
            <a:r>
              <a:t>대조 자료: https://www.hwashin.co.kr/kr/research/research_area_3.do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 기준일: 2026-09-09</a:t>
            </a:r>
          </a:p>
          <a:p>
            <a:r>
              <a:t>원문은 보존하고 Description 세부사항과 붉은 수정 지침을 추가했습니다.</a:t>
            </a:r>
          </a:p>
          <a:p>
            <a:r>
              <a:t>[세부 기획]</a:t>
            </a:r>
          </a:p>
          <a:p>
            <a:r>
              <a:t>1. 해석 탭의 “충돌 및 연료탱크 기밀성 해석” 항목입니다.</a:t>
            </a:r>
          </a:p>
          <a:p>
            <a:r>
              <a:t>2. 상단 아이콘을 선택하면 해당 설명·이미지·영상이 함께 전환됩니다.</a:t>
            </a:r>
          </a:p>
          <a:p>
            <a:r>
              <a:t>3. 영상은 사용자가 재생하며, 포스터·자막·재생 실패 안내를 제공합니다.</a:t>
            </a:r>
          </a:p>
          <a:p>
            <a:r>
              <a:t>4. 모바일에서도 아이콘의 순서와 선택 상태를 유지합니다.</a:t>
            </a:r>
          </a:p>
          <a:p>
            <a:r>
              <a:t>[수정 지침]</a:t>
            </a:r>
          </a:p>
          <a:p>
            <a:r>
              <a:t>참고 URL은 설계(_2)로 반복되어 있습니다. 해석은 research_area_3.do와 대조합니다.</a:t>
            </a:r>
          </a:p>
          <a:p>
            <a:r>
              <a:t>44p의 개인 YouTube 영상은 공개 권한 및 회사 공식 계정 사용 여부를 확인합니다.</a:t>
            </a:r>
          </a:p>
          <a:p>
            <a:r>
              <a:t>대조 자료: https://www.hwashin.co.kr/kr/research/research_area_3.do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 기준일: 2026-09-09</a:t>
            </a:r>
          </a:p>
          <a:p>
            <a:r>
              <a:t>원문은 보존하고 Description 세부사항과 붉은 수정 지침을 추가했습니다.</a:t>
            </a:r>
          </a:p>
          <a:p>
            <a:r>
              <a:t>[세부 기획]</a:t>
            </a:r>
          </a:p>
          <a:p>
            <a:r>
              <a:t>1. 해석 탭의 “좌굴강도 및 강성 해석” 항목입니다.</a:t>
            </a:r>
          </a:p>
          <a:p>
            <a:r>
              <a:t>2. 상단 아이콘을 선택하면 해당 설명·이미지·영상이 함께 전환됩니다.</a:t>
            </a:r>
          </a:p>
          <a:p>
            <a:r>
              <a:t>3. 영상은 사용자가 재생하며, 포스터·자막·재생 실패 안내를 제공합니다.</a:t>
            </a:r>
          </a:p>
          <a:p>
            <a:r>
              <a:t>4. 모바일에서도 아이콘의 순서와 선택 상태를 유지합니다.</a:t>
            </a:r>
          </a:p>
          <a:p>
            <a:r>
              <a:t>[수정 지침]</a:t>
            </a:r>
          </a:p>
          <a:p>
            <a:r>
              <a:t>참고 URL은 설계(_2)로 반복되어 있습니다. 해석은 research_area_3.do와 대조합니다.</a:t>
            </a:r>
          </a:p>
          <a:p>
            <a:r>
              <a:t>44p의 개인 YouTube 영상은 공개 권한 및 회사 공식 계정 사용 여부를 확인합니다.</a:t>
            </a:r>
          </a:p>
          <a:p>
            <a:r>
              <a:t>대조 자료: https://www.hwashin.co.kr/kr/research/research_area_3.do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 기준일: 2026-09-09</a:t>
            </a:r>
          </a:p>
          <a:p>
            <a:r>
              <a:t>원문은 보존하고 Description 세부사항과 붉은 수정 지침을 추가했습니다.</a:t>
            </a:r>
          </a:p>
          <a:p>
            <a:r>
              <a:t>[세부 기획]</a:t>
            </a:r>
          </a:p>
          <a:p>
            <a:r>
              <a:t>1. 해석 탭의 “차량 운동특성과 내구하중 해석” 항목입니다.</a:t>
            </a:r>
          </a:p>
          <a:p>
            <a:r>
              <a:t>2. 상단 아이콘을 선택하면 해당 설명·이미지·영상이 함께 전환됩니다.</a:t>
            </a:r>
          </a:p>
          <a:p>
            <a:r>
              <a:t>3. 영상은 사용자가 재생하며, 포스터·자막·재생 실패 안내를 제공합니다.</a:t>
            </a:r>
          </a:p>
          <a:p>
            <a:r>
              <a:t>4. 모바일에서도 아이콘의 순서와 선택 상태를 유지합니다.</a:t>
            </a:r>
          </a:p>
          <a:p>
            <a:r>
              <a:t>[수정 지침]</a:t>
            </a:r>
          </a:p>
          <a:p>
            <a:r>
              <a:t>참고 URL은 설계(_2)로 반복되어 있습니다. 해석은 research_area_3.do와 대조합니다.</a:t>
            </a:r>
          </a:p>
          <a:p>
            <a:r>
              <a:t>44p의 개인 YouTube 영상은 공개 권한 및 회사 공식 계정 사용 여부를 확인합니다.</a:t>
            </a:r>
          </a:p>
          <a:p>
            <a:r>
              <a:t>대조 자료: https://www.hwashin.co.kr/kr/research/research_area_3.do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 기준일: 2026-09-09</a:t>
            </a:r>
          </a:p>
          <a:p>
            <a:r>
              <a:t>원문은 보존하고 Description 세부사항과 붉은 수정 지침을 추가했습니다.</a:t>
            </a:r>
          </a:p>
          <a:p>
            <a:r>
              <a:t>[세부 기획]</a:t>
            </a:r>
          </a:p>
          <a:p>
            <a:r>
              <a:t>1. 해석 탭의 “연료유동 소음 해석” 항목입니다.</a:t>
            </a:r>
          </a:p>
          <a:p>
            <a:r>
              <a:t>2. 상단 아이콘을 선택하면 해당 설명·이미지·영상이 함께 전환됩니다.</a:t>
            </a:r>
          </a:p>
          <a:p>
            <a:r>
              <a:t>3. 영상은 사용자가 재생하며, 포스터·자막·재생 실패 안내를 제공합니다.</a:t>
            </a:r>
          </a:p>
          <a:p>
            <a:r>
              <a:t>4. 모바일에서도 아이콘의 순서와 선택 상태를 유지합니다.</a:t>
            </a:r>
          </a:p>
          <a:p>
            <a:r>
              <a:t>[수정 지침]</a:t>
            </a:r>
          </a:p>
          <a:p>
            <a:r>
              <a:t>참고 URL은 설계(_2)로 반복되어 있습니다. 해석은 research_area_3.do와 대조합니다.</a:t>
            </a:r>
          </a:p>
          <a:p>
            <a:r>
              <a:t>44p의 개인 YouTube 영상은 공개 권한 및 회사 공식 계정 사용 여부를 확인합니다.</a:t>
            </a:r>
          </a:p>
          <a:p>
            <a:r>
              <a:t>대조 자료: https://www.hwashin.co.kr/kr/research/research_area_3.do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 기준일: 2026-09-09</a:t>
            </a:r>
          </a:p>
          <a:p>
            <a:r>
              <a:t>원문은 보존하고 Description 세부사항과 붉은 수정 지침을 추가했습니다.</a:t>
            </a:r>
          </a:p>
          <a:p>
            <a:r>
              <a:t>[세부 기획]</a:t>
            </a:r>
          </a:p>
          <a:p>
            <a:r>
              <a:t>1. 해석 탭의 “프레스 성형 해석” 항목입니다.</a:t>
            </a:r>
          </a:p>
          <a:p>
            <a:r>
              <a:t>2. 상단 아이콘을 선택하면 해당 설명·이미지·영상이 함께 전환됩니다.</a:t>
            </a:r>
          </a:p>
          <a:p>
            <a:r>
              <a:t>3. 영상은 사용자가 재생하며, 포스터·자막·재생 실패 안내를 제공합니다.</a:t>
            </a:r>
          </a:p>
          <a:p>
            <a:r>
              <a:t>4. 모바일에서도 아이콘의 순서와 선택 상태를 유지합니다.</a:t>
            </a:r>
          </a:p>
          <a:p>
            <a:r>
              <a:t>[수정 지침]</a:t>
            </a:r>
          </a:p>
          <a:p>
            <a:r>
              <a:t>참고 URL은 설계(_2)로 반복되어 있습니다. 해석은 research_area_3.do와 대조합니다.</a:t>
            </a:r>
          </a:p>
          <a:p>
            <a:r>
              <a:t>44p의 개인 YouTube 영상은 공개 권한 및 회사 공식 계정 사용 여부를 확인합니다.</a:t>
            </a:r>
          </a:p>
          <a:p>
            <a:r>
              <a:t>대조 자료: https://www.hwashin.co.kr/kr/research/research_area_3.do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 기준일: 2026-09-09</a:t>
            </a:r>
          </a:p>
          <a:p>
            <a:r>
              <a:t>원문은 보존하고 Description 세부사항과 붉은 수정 지침을 추가했습니다.</a:t>
            </a:r>
          </a:p>
          <a:p>
            <a:r>
              <a:t>[세부 기획]</a:t>
            </a:r>
          </a:p>
          <a:p>
            <a:r>
              <a:t>1. 해석 탭의 “용접 열변형 해석” 항목입니다.</a:t>
            </a:r>
          </a:p>
          <a:p>
            <a:r>
              <a:t>2. 상단 아이콘을 선택하면 해당 설명·이미지·영상이 함께 전환됩니다.</a:t>
            </a:r>
          </a:p>
          <a:p>
            <a:r>
              <a:t>3. 영상은 사용자가 재생하며, 포스터·자막·재생 실패 안내를 제공합니다.</a:t>
            </a:r>
          </a:p>
          <a:p>
            <a:r>
              <a:t>4. 모바일에서도 아이콘의 순서와 선택 상태를 유지합니다.</a:t>
            </a:r>
          </a:p>
          <a:p>
            <a:r>
              <a:t>[수정 지침]</a:t>
            </a:r>
          </a:p>
          <a:p>
            <a:r>
              <a:t>참고 URL은 설계(_2)로 반복되어 있습니다. 해석은 research_area_3.do와 대조합니다.</a:t>
            </a:r>
          </a:p>
          <a:p>
            <a:r>
              <a:t>44p의 개인 YouTube 영상은 공개 권한 및 회사 공식 계정 사용 여부를 확인합니다.</a:t>
            </a:r>
          </a:p>
          <a:p>
            <a:r>
              <a:t>대조 자료: https://www.hwashin.co.kr/kr/research/research_area_3.do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 기준일: 2026-09-09</a:t>
            </a:r>
          </a:p>
          <a:p>
            <a:r>
              <a:t>원문은 보존하고 Description 세부사항과 붉은 수정 지침을 추가했습니다.</a:t>
            </a:r>
          </a:p>
          <a:p>
            <a:r>
              <a:t>[세부 기획]</a:t>
            </a:r>
          </a:p>
          <a:p>
            <a:r>
              <a:t>1. 시작금형·Jig를 통한 시제품 제작과 제조 타당성 검토를 설명합니다.</a:t>
            </a:r>
          </a:p>
          <a:p>
            <a:r>
              <a:t>2. 52p의 3D SCANNING, LASER CUTTING, ROBOT Welding 영상을 항목별로 연결합니다.</a:t>
            </a:r>
          </a:p>
          <a:p>
            <a:r>
              <a:t>3. 영상 제목·설명·포스터·재생 주소를 관리합니다.</a:t>
            </a:r>
          </a:p>
          <a:p>
            <a:r>
              <a:t>[수정 지침]</a:t>
            </a:r>
          </a:p>
          <a:p>
            <a:r>
              <a:t>참고 URL의 research_area_2.do는 설계 페이지입니다. 시작은 research_area_4.do로 대조합니다. 띄어쓰기 및 Feed Back 표기는 원고 승인 시 통일합니다.</a:t>
            </a:r>
          </a:p>
          <a:p>
            <a:r>
              <a:t>대조 자료: https://www.hwashin.co.kr/kr/research/research_area_4.do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 기준일: 2026-09-09</a:t>
            </a:r>
          </a:p>
          <a:p>
            <a:r>
              <a:t>원문은 보존하고 Description 세부사항과 붉은 수정 지침을 추가했습니다.</a:t>
            </a:r>
          </a:p>
          <a:p>
            <a:r>
              <a:t>[세부 기획]</a:t>
            </a:r>
          </a:p>
          <a:p>
            <a:r>
              <a:t>1. 시험 항목은 성능·내구·소음·진동 등 검증 활동별로 구분합니다.</a:t>
            </a:r>
          </a:p>
          <a:p>
            <a:r>
              <a:t>2. 시험 장비의 이미지·정식 명칭·용도·공개 가능한 사양을 관리합니다.</a:t>
            </a:r>
          </a:p>
          <a:p>
            <a:r>
              <a:t>3. 시험 결과를 보증하는 표현은 승인된 자료에 근거합니다.</a:t>
            </a:r>
          </a:p>
          <a:p>
            <a:r>
              <a:t>[수정 지침]</a:t>
            </a:r>
          </a:p>
          <a:p>
            <a:r>
              <a:t>상단 소개문이 51p 시작 분야 문구와 동일합니다. 시험 분야 소개문으로 구분할 필요가 있습니다.</a:t>
            </a:r>
          </a:p>
          <a:p>
            <a:r>
              <a:t>참고 URL은 research_area_5.do로 대조합니다.</a:t>
            </a:r>
          </a:p>
          <a:p>
            <a:r>
              <a:t>대조 자료: https://www.hwashin.co.kr/kr/research/research_area_5.do</a:t>
            </a:r>
          </a:p>
          <a:p>
            <a:r>
              <a:t>원본 개체를 보존하고 붉은 검토 테두리만 추가했습니다. 상세 지침은 추가 검토 페이지를 참조합니다.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 기준일: 2026-09-09</a:t>
            </a:r>
          </a:p>
          <a:p>
            <a:r>
              <a:t>원문은 보존하고 Description 세부사항과 붉은 수정 지침을 추가했습니다.</a:t>
            </a:r>
          </a:p>
          <a:p>
            <a:r>
              <a:t>[세부 기획]</a:t>
            </a:r>
          </a:p>
          <a:p>
            <a:r>
              <a:t>1. 연구소 소개·연구분야·LAB·장비 순서로 연결합니다. 55~57p는 동일 페이지 하단입니다.</a:t>
            </a:r>
          </a:p>
          <a:p>
            <a:r>
              <a:t>2. 연구소 위치·설립 이력·담당 기능·시설사진을 관리합니다.</a:t>
            </a:r>
          </a:p>
          <a:p>
            <a:r>
              <a:t>3. 오래된 장비 사진의 교체 여부는 연구소 승인 후 반영합니다.</a:t>
            </a:r>
          </a:p>
          <a:p>
            <a:r>
              <a:t>[수정 지침]</a:t>
            </a:r>
          </a:p>
          <a:p>
            <a:r>
              <a:t>참고 URL은 설계 페이지입니다. 연구소 소개는 research_lab_1.do를 기준으로 대조합니다. 기존 사진과 조직명은 현재 운영 자료로 확인합니다.</a:t>
            </a:r>
          </a:p>
          <a:p>
            <a:r>
              <a:t>대조 자료: https://www.hwashin.co.kr/kr/research/research_lab_1.do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t>원본 개체를 보존하고 붉은 검토 테두리만 추가했습니다. 상세 지침은 추가 검토 페이지를 참조합니다.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 기준일: 2026-09-09</a:t>
            </a:r>
          </a:p>
          <a:p>
            <a:r>
              <a:t>원문은 보존하고 Description 세부사항과 붉은 수정 지침을 추가했습니다.</a:t>
            </a:r>
          </a:p>
          <a:p>
            <a:r>
              <a:t>[세부 기획]</a:t>
            </a:r>
          </a:p>
          <a:p>
            <a:r>
              <a:t>특허·논문을 구분하여 제목·연도·번호·첨부를 관리합니다.</a:t>
            </a:r>
          </a:p>
          <a:p>
            <a:r>
              <a:t>[수정 지침]</a:t>
            </a:r>
          </a:p>
          <a:p>
            <a:r>
              <a:t>“관리번호” 열의 날짜·번호 구분과 공개 가능 현황을 확인합니다.</a:t>
            </a:r>
          </a:p>
          <a:p>
            <a:r>
              <a:t>대조 자료: https://www.hwashin.co.kr/kr/research/research_result.do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 기준일: 2026-09-09</a:t>
            </a:r>
          </a:p>
          <a:p>
            <a:r>
              <a:t>원문은 보존하고 Description 세부사항과 붉은 수정 지침을 추가했습니다.</a:t>
            </a:r>
          </a:p>
          <a:p>
            <a:r>
              <a:t>[세부 기획]</a:t>
            </a:r>
          </a:p>
          <a:p>
            <a:r>
              <a:t>1. 공정 흐름 6단계와 스마트팩토리 4개 설명을 유지합니다.</a:t>
            </a:r>
          </a:p>
          <a:p>
            <a:r>
              <a:t>2. 60p의 공정별 설명 및 영상을 각 단계와 연결합니다.</a:t>
            </a:r>
          </a:p>
          <a:p>
            <a:r>
              <a:t>3. 스마트팩토리 소개자료는 승인 PDF 1개로 내려받도록 합니다.</a:t>
            </a:r>
          </a:p>
          <a:p>
            <a:r>
              <a:t>[수정 지침]</a:t>
            </a:r>
          </a:p>
          <a:p>
            <a:r>
              <a:t>제목은 “품질경영 &gt; 스마트팩토리”지만 8~9p의 생산기술·생산공정 분류와 다릅니다. 최종 IA에서 소속 메뉴를 하나로 확정합니다. 구현된 설비·시스템 범위도 확인합니다.</a:t>
            </a:r>
          </a:p>
          <a:p>
            <a:r>
              <a:t>대조 자료: https://www.hwashin.co.kr/kr/product/product_process.do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 기준일: 2026-09-09</a:t>
            </a:r>
          </a:p>
          <a:p>
            <a:r>
              <a:t>원문은 보존하고 Description 세부사항과 붉은 수정 지침을 추가했습니다.</a:t>
            </a:r>
          </a:p>
          <a:p>
            <a:r>
              <a:t>[세부 기획]</a:t>
            </a:r>
          </a:p>
          <a:p>
            <a:r>
              <a:t>1. 품질이념·원칙·전략·시스템 순서를 유지합니다. 62p는 동일 페이지 하단입니다.</a:t>
            </a:r>
          </a:p>
          <a:p>
            <a:r>
              <a:t>2. 인증서는 회사소개 인증현황의 같은 원본 자료를 연결합니다.</a:t>
            </a:r>
          </a:p>
          <a:p>
            <a:r>
              <a:t>3. 품질방침은 승인일·적용 범위·개정본을 관리합니다.</a:t>
            </a:r>
          </a:p>
          <a:p>
            <a:r>
              <a:t>[수정 지침]</a:t>
            </a:r>
          </a:p>
          <a:p>
            <a:r>
              <a:t>참고 URL 뒤의 추적용 매개변수는 실제 운영 링크에서 정리합니다. APQP 등 기술용어와 인증 유효성은 승인 자료로 확인합니다.</a:t>
            </a:r>
          </a:p>
          <a:p>
            <a:r>
              <a:t>대조 자료: https://www.hwashin.co.kr/kr/product/product_quality.do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95786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 기준일: 2026-09-09</a:t>
            </a:r>
          </a:p>
          <a:p>
            <a:r>
              <a:t>원문은 보존하고 Description 세부사항과 붉은 수정 지침을 추가했습니다.</a:t>
            </a:r>
          </a:p>
          <a:p>
            <a:r>
              <a:t>[세부 기획]</a:t>
            </a:r>
          </a:p>
          <a:p>
            <a:r>
              <a:t>1. 본사·기술연구소·봉동·예산·평촌·하이테크파크의 6개 항목을 유지합니다.</a:t>
            </a:r>
          </a:p>
          <a:p>
            <a:r>
              <a:t>2. 주소·전화·팩스·지도 좌표·교통안내를 사업장별로 관리합니다.</a:t>
            </a:r>
          </a:p>
          <a:p>
            <a:r>
              <a:t>3. 지도 열기는 선택한 사업장 좌표로 연결합니다.</a:t>
            </a:r>
          </a:p>
          <a:p>
            <a:r>
              <a:t>[수정 지침]</a:t>
            </a:r>
          </a:p>
          <a:p>
            <a:r>
              <a:t>현재 시안 푸터의 “연하공단1길”은 공식 주소 “언하공단1길”과 다릅니다. 본사 주소·지도·푸터를 같은 승인 정보로 맞춥니다.</a:t>
            </a:r>
          </a:p>
          <a:p>
            <a:r>
              <a:t>대조 자료: https://www.hwashin.co.kr/kr/group/group_address_1.do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 기준일: 2026-09-09</a:t>
            </a:r>
          </a:p>
          <a:p>
            <a:r>
              <a:t>원문은 보존하고 Description 세부사항과 붉은 수정 지침을 추가했습니다.</a:t>
            </a:r>
          </a:p>
          <a:p>
            <a:r>
              <a:t>[세부 기획]</a:t>
            </a:r>
          </a:p>
          <a:p>
            <a:r>
              <a:t>1. 해외사업장 7개 항목을 선택하면 해당 법인의 카드와 상세 페이지로 연결합니다.</a:t>
            </a:r>
          </a:p>
          <a:p>
            <a:r>
              <a:t>2. 법인 상세는 68~81p의 2개 화면을 한 페이지의 상·하단으로 구성합니다.</a:t>
            </a:r>
          </a:p>
          <a:p>
            <a:r>
              <a:t>3. 법인마다 주소·지도·제품·인증·ESG 첨부를 별도로 관리합니다.</a:t>
            </a:r>
          </a:p>
          <a:p>
            <a:r>
              <a:t>[수정 지침]</a:t>
            </a:r>
          </a:p>
          <a:p>
            <a:r>
              <a:t>65p의 예정 URL과 실제 Global/overseas/alabama/ 경로가 다릅니다. 북경 국가명, 브라질 설립일, 반복 지도 주소, 생산수량은 추가 검토표에서 확인합니다.</a:t>
            </a:r>
          </a:p>
          <a:p>
            <a:r>
              <a:t>대조 자료: https://www.hwashin.co.kr/kr/group/group_family.do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원본 개체를 보존하고 붉은 검토 테두리만 추가했습니다. 상세 지침은 추가 검토 페이지를 참조합니다.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원본 개체를 보존하고 붉은 검토 테두리만 추가했습니다. 상세 지침은 추가 검토 페이지를 참조합니다.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원본 개체를 보존하고 붉은 검토 테두리만 추가했습니다. 상세 지침은 추가 검토 페이지를 참조합니다.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원본 개체를 보존하고 붉은 검토 테두리만 추가했습니다. 상세 지침은 추가 검토 페이지를 참조합니다.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t>원본 개체를 보존하고 붉은 검토 테두리만 추가했습니다. 상세 지침은 추가 검토 페이지를 참조합니다.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73059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원본 개체를 보존하고 붉은 검토 테두리만 추가했습니다. 상세 지침은 추가 검토 페이지를 참조합니다.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원본 개체를 보존하고 붉은 검토 테두리만 추가했습니다. 상세 지침은 추가 검토 페이지를 참조합니다.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원본 개체를 보존하고 붉은 검토 테두리만 추가했습니다. 상세 지침은 추가 검토 페이지를 참조합니다.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46828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 기준일: 2026-09-09</a:t>
            </a:r>
          </a:p>
          <a:p>
            <a:r>
              <a:t>원문은 보존하고 Description 세부사항과 붉은 수정 지침을 추가했습니다.</a:t>
            </a:r>
          </a:p>
          <a:p>
            <a:r>
              <a:t>[세부 기획]</a:t>
            </a:r>
          </a:p>
          <a:p>
            <a:r>
              <a:t>1. ESG 전략 및 방침을 소개하고 환경·사회·지배구조의 상세 메뉴를 연결합니다.</a:t>
            </a:r>
          </a:p>
          <a:p>
            <a:r>
              <a:t>2. 전략도·추진체계·본문은 화신 승인 자료로 관리합니다.</a:t>
            </a:r>
          </a:p>
          <a:p>
            <a:r>
              <a:t>3. 관련 보고서는 84p의 자료와 연결하고 중복 파일을 만들지 않습니다.</a:t>
            </a:r>
          </a:p>
          <a:p>
            <a:r>
              <a:t>[수정 지침]</a:t>
            </a:r>
          </a:p>
          <a:p>
            <a:r>
              <a:t>9p의 “ESG 추진체계”와 본문 84~85p의 보고서·등급 구성이 다릅니다. IA와 메뉴·페이지명을 함께 확정합니다.</a:t>
            </a:r>
          </a:p>
          <a:p>
            <a:r>
              <a:t>대조 자료: https://www.hwashin.co.kr/kr/esg/esg_esg.do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 기준일: 2026-09-09</a:t>
            </a:r>
          </a:p>
          <a:p>
            <a:r>
              <a:t>원문은 보존하고 Description 세부사항과 붉은 수정 지침을 추가했습니다.</a:t>
            </a:r>
          </a:p>
          <a:p>
            <a:r>
              <a:t>[세부 기획]</a:t>
            </a:r>
          </a:p>
          <a:p>
            <a:r>
              <a:t>1. 보고서를 발행연도 내림차순으로 표시합니다.</a:t>
            </a:r>
          </a:p>
          <a:p>
            <a:r>
              <a:t>2. 표지·제목·대상연도·발행일·언어·PDF를 등록합니다.</a:t>
            </a:r>
          </a:p>
          <a:p>
            <a:r>
              <a:t>3. 국문·영문 파일을 구분하며 파일이 없는 버튼은 노출하지 않습니다.</a:t>
            </a:r>
          </a:p>
          <a:p>
            <a:r>
              <a:t>4. 다운로드 시 보고서명과 연도가 파일명에 포함되도록 합니다.</a:t>
            </a:r>
          </a:p>
          <a:p>
            <a:r>
              <a:t>[수정 지침]</a:t>
            </a:r>
          </a:p>
          <a:p>
            <a:r>
              <a:t>표지의 발행연도와 보고대상 기간을 구분합니다. 실제 원본 파일과 언어별 버전이 일치하는지 확인합니다.</a:t>
            </a:r>
          </a:p>
          <a:p>
            <a:r>
              <a:t>대조 자료: https://www.hwashin.co.kr/kr/esg/esg_continue_report.do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 기준일: 2026-09-09</a:t>
            </a:r>
          </a:p>
          <a:p>
            <a:r>
              <a:t>원문은 보존하고 Description 세부사항과 붉은 수정 지침을 추가했습니다.</a:t>
            </a:r>
          </a:p>
          <a:p>
            <a:r>
              <a:t>[세부 기획]</a:t>
            </a:r>
          </a:p>
          <a:p>
            <a:r>
              <a:t>1. 평가연도·평가기관·대상 법인·종합·E·S·G 등급을 함께 표시합니다.</a:t>
            </a:r>
          </a:p>
          <a:p>
            <a:r>
              <a:t>2. 연도별 최신 공시를 기준으로 등록하고 변경일을 관리합니다.</a:t>
            </a:r>
          </a:p>
          <a:p>
            <a:r>
              <a:t>3. 등급 출처를 사용자가 확인할 수 있도록 연결합니다.</a:t>
            </a:r>
          </a:p>
          <a:p>
            <a:r>
              <a:t>[수정 지침]</a:t>
            </a:r>
          </a:p>
          <a:p>
            <a:r>
              <a:t>등급표는 화신 010690 자료입니다. 정공 자료와 혼용하지 않습니다. 2025년 표시는 해당 연도 평가 자료이며, 오픈 시점의 최신 발표 여부를 확인합니다.</a:t>
            </a:r>
          </a:p>
          <a:p>
            <a:r>
              <a:t>대조 자료: https://www.hwashin.co.kr/kr/esg/esg_esg.do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 기준일: 2026-09-09</a:t>
            </a:r>
          </a:p>
          <a:p>
            <a:r>
              <a:t>원문은 보존하고 Description 세부사항과 붉은 수정 지침을 추가했습니다.</a:t>
            </a:r>
          </a:p>
          <a:p>
            <a:r>
              <a:t>[세부 기획]</a:t>
            </a:r>
          </a:p>
          <a:p>
            <a:r>
              <a:t>1. 환경·안전보건 방침과 실행체계를 현재 순서로 구성합니다. 87p는 하단 체계도입니다.</a:t>
            </a:r>
          </a:p>
          <a:p>
            <a:r>
              <a:t>2. 적용 법인·사업장·방침 개정일을 관리합니다.</a:t>
            </a:r>
          </a:p>
          <a:p>
            <a:r>
              <a:t>3. 방침과 인증서 다운로드는 승인된 최신 파일을 연결합니다.</a:t>
            </a:r>
          </a:p>
          <a:p>
            <a:r>
              <a:t>[수정 지침]</a:t>
            </a:r>
          </a:p>
          <a:p>
            <a:r>
              <a:t>환경과 안전보건의 공통 방침을 사용하더라도 사회 &gt; 안전보건과 연결 범위를 구분합니다. 본문의 붙어 있는 문장과 조항 줄바꿈은 원고 승인 후 정리합니다.</a:t>
            </a:r>
          </a:p>
          <a:p>
            <a:r>
              <a:t>대조 자료: https://www.hwashin.co.kr/kr/esg/esg_environment.do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 기준일: 2026-09-09</a:t>
            </a:r>
          </a:p>
          <a:p>
            <a:r>
              <a:t>원문은 보존하고 Description 세부사항과 붉은 수정 지침을 추가했습니다.</a:t>
            </a:r>
          </a:p>
          <a:p>
            <a:r>
              <a:t>[세부 기획]</a:t>
            </a:r>
          </a:p>
          <a:p>
            <a:r>
              <a:t>1. 에너지 효율화·재생에너지 확대·탄소중립 대응 순서를 유지합니다.</a:t>
            </a:r>
          </a:p>
          <a:p>
            <a:r>
              <a:t>2. 89p 배출량 표는 기준연도·대상 법인·단위·산정범위를 명시합니다.</a:t>
            </a:r>
          </a:p>
          <a:p>
            <a:r>
              <a:t>3. 외부 검증 여부와 관련 보고서 링크를 같이 제공합니다.</a:t>
            </a:r>
          </a:p>
          <a:p>
            <a:r>
              <a:t>[수정 지침]</a:t>
            </a:r>
          </a:p>
          <a:p>
            <a:r>
              <a:t>Scope 1·2와 Scope 3를 섞어 합산하지 않습니다. 89p의 미검증 수치 주석을 유지합니다. 단위·목표연도·계산식은 보고서 원표와 대조합니다.</a:t>
            </a:r>
          </a:p>
          <a:p>
            <a:r>
              <a:t>대조 자료: https://www.hwashin.co.kr/kr/esg/esg_environment_2.do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 기준일: 2026-09-09</a:t>
            </a:r>
          </a:p>
          <a:p>
            <a:r>
              <a:t>원문은 보존하고 Description 세부사항과 붉은 수정 지침을 추가했습니다.</a:t>
            </a:r>
          </a:p>
          <a:p>
            <a:r>
              <a:t>[세부 기획]</a:t>
            </a:r>
          </a:p>
          <a:p>
            <a:r>
              <a:t>1. 공정 효율화·자원 절감·폐기물 저감·친환경 기술 항목을 유지합니다.</a:t>
            </a:r>
          </a:p>
          <a:p>
            <a:r>
              <a:t>2. 항목별 실제 활동 사진과 승인된 설명을 관리합니다.</a:t>
            </a:r>
          </a:p>
          <a:p>
            <a:r>
              <a:t>3. 정량 성과를 넣을 경우 기간·대상 사업장·단위를 함께 표시합니다.</a:t>
            </a:r>
          </a:p>
          <a:p>
            <a:r>
              <a:t>[수정 지침]</a:t>
            </a:r>
          </a:p>
          <a:p>
            <a:r>
              <a:t>현재 문구는 기획 설명입니다. 실제 적용 공정과 활동 근거를 확인합니다. 그룹 공통 성과와 특정 법인 성과를 구분하여 기재합니다.</a:t>
            </a:r>
          </a:p>
          <a:p>
            <a:r>
              <a:t>대조 자료: https://www.hwashin.co.kr/kr/esg/esg_environment_2.do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232827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 기준일: 2026-09-09</a:t>
            </a:r>
          </a:p>
          <a:p>
            <a:r>
              <a:t>원문은 보존하고 Description 세부사항과 붉은 수정 지침을 추가했습니다.</a:t>
            </a:r>
          </a:p>
          <a:p>
            <a:r>
              <a:t>[세부 기획]</a:t>
            </a:r>
          </a:p>
          <a:p>
            <a:r>
              <a:t>1. 안전보건 원칙·예방활동·현장 실천·자료 다운로드로 구성합니다.</a:t>
            </a:r>
          </a:p>
          <a:p>
            <a:r>
              <a:t>2. 92p의 활동사진에는 제목·실시일·사업장을 함께 관리합니다.</a:t>
            </a:r>
          </a:p>
          <a:p>
            <a:r>
              <a:t>3. 방침과 인증서의 적용 법인을 확인합니다.</a:t>
            </a:r>
          </a:p>
          <a:p>
            <a:r>
              <a:t>[수정 지침]</a:t>
            </a:r>
          </a:p>
          <a:p>
            <a:r>
              <a:t>91~92p의 “화신정공”은 화신그룹 문서의 대상과 다릅니다. “화신” 또는 “㈜화신” 적용 여부를 확인합니다.</a:t>
            </a:r>
          </a:p>
          <a:p>
            <a:r>
              <a:t>92p RTO는 환경관리 활동 분류를 검토하고 “최소하하기”는 “최소화하기”로 정리합니다.</a:t>
            </a:r>
          </a:p>
          <a:p>
            <a:r>
              <a:t>대조 자료: https://www.hwashin.co.kr/kr/esg/esg_environment.do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 기준일: 2026-09-09</a:t>
            </a:r>
          </a:p>
          <a:p>
            <a:r>
              <a:t>원문은 보존하고 Description 세부사항과 붉은 수정 지침을 추가했습니다.</a:t>
            </a:r>
          </a:p>
          <a:p>
            <a:r>
              <a:t>[세부 기획]</a:t>
            </a:r>
          </a:p>
          <a:p>
            <a:r>
              <a:t>1. 인권 존중 원칙·실천 방향·고충처리 안내를 연결합니다. 94p는 동일 페이지 하단입니다.</a:t>
            </a:r>
          </a:p>
          <a:p>
            <a:r>
              <a:t>2. 상담·신고 버튼은 인권 고충 유형을 선택한 접수 화면으로 이동합니다.</a:t>
            </a:r>
          </a:p>
          <a:p>
            <a:r>
              <a:t>3. 정책과 담당 창구는 승인일 기준으로 관리합니다.</a:t>
            </a:r>
          </a:p>
          <a:p>
            <a:r>
              <a:t>[수정 지침]</a:t>
            </a:r>
          </a:p>
          <a:p>
            <a:r>
              <a:t>본문의 “화신정공”을 대상 법인에 맞게 확인합니다. 94p 담당자 성명·직함·연락처는 현행 담당 부서의 확인을 받습니다. 일반 문의와 제보를 구분합니다.</a:t>
            </a:r>
          </a:p>
          <a:p>
            <a:r>
              <a:t>대조 자료: https://www.hwashin.co.kr/kr/group/visit_inform_3.do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 기준일: 2026-09-09</a:t>
            </a:r>
          </a:p>
          <a:p>
            <a:r>
              <a:t>원문은 보존하고 Description 세부사항과 붉은 수정 지침을 추가했습니다.</a:t>
            </a:r>
          </a:p>
          <a:p>
            <a:r>
              <a:t>[세부 기획]</a:t>
            </a:r>
          </a:p>
          <a:p>
            <a:r>
              <a:t>1. 협력사 동반성장과 지역사회 공헌을 상생협력 안에서 구분합니다. 96p는 하단 내용입니다.</a:t>
            </a:r>
          </a:p>
          <a:p>
            <a:r>
              <a:t>2. 공정거래 4대 실천사항은 문서별 PDF로 제공합니다.</a:t>
            </a:r>
          </a:p>
          <a:p>
            <a:r>
              <a:t>3. 활동 소식은 관련 뉴스 상세에 연결합니다.</a:t>
            </a:r>
          </a:p>
          <a:p>
            <a:r>
              <a:t>[수정 지침]</a:t>
            </a:r>
          </a:p>
          <a:p>
            <a:r>
              <a:t>95~96p의 “화신정공”을 대상 법인에 맞게 확인합니다. 9p의 사회공헌·공급망 메뉴를 통합할 경우 사이트맵도 함께 정리합니다.</a:t>
            </a:r>
          </a:p>
          <a:p>
            <a:r>
              <a:t>빈 참고 URL은 공식 동반성장 자료로 연결합니다.</a:t>
            </a:r>
          </a:p>
          <a:p>
            <a:r>
              <a:t>대조 자료: https://www.hwashin.co.kr/kr/group/group_together.do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 기준일: 2026-09-09</a:t>
            </a:r>
          </a:p>
          <a:p>
            <a:r>
              <a:t>원문은 보존하고 Description 세부사항과 붉은 수정 지침을 추가했습니다.</a:t>
            </a:r>
          </a:p>
          <a:p>
            <a:r>
              <a:t>[세부 기획]</a:t>
            </a:r>
          </a:p>
          <a:p>
            <a:r>
              <a:t>1. 이사회 구성·활동·위원회·관련 규정 순서로 정보를 제공합니다.</a:t>
            </a:r>
          </a:p>
          <a:p>
            <a:r>
              <a:t>2. 이름·직위·구분·임기·전문분야·기준일을 승인 명부와 대조합니다.</a:t>
            </a:r>
          </a:p>
          <a:p>
            <a:r>
              <a:t>3. 98p 보고서 및 규정은 연도별 다운로드로 연결합니다.</a:t>
            </a:r>
          </a:p>
          <a:p>
            <a:r>
              <a:t>[수정 지침]</a:t>
            </a:r>
          </a:p>
          <a:p>
            <a:r>
              <a:t>소개문 “화신정공”은 대상 법인 확인 후 수정합니다. 임원과 출석률 등은 최신 승인 자료로 확인합니다. SL 예시의 인물·수치는 운영 콘텐츠에 사용하지 않습니다.</a:t>
            </a:r>
          </a:p>
          <a:p>
            <a:r>
              <a:t>대조 자료: https://www.hwashin.co.kr/kr/esg/esg_governance_report_5.do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 기준일: 2026-09-09</a:t>
            </a:r>
          </a:p>
          <a:p>
            <a:r>
              <a:t>원문은 보존하고 Description 세부사항과 붉은 수정 지침을 추가했습니다.</a:t>
            </a:r>
          </a:p>
          <a:p>
            <a:r>
              <a:t>[세부 기획]</a:t>
            </a:r>
          </a:p>
          <a:p>
            <a:r>
              <a:t>주주총회·의결권·배당정보를 사업연도·출처와 함께 관리합니다.</a:t>
            </a:r>
          </a:p>
          <a:p>
            <a:r>
              <a:t>[수정 지침]</a:t>
            </a:r>
          </a:p>
          <a:p>
            <a:r>
              <a:t>“화신정공” 법인명을 확인합니다. 9p에 주주권익을 반영합니다. 제51기 표의 사업연도를 명시하고 SL 표는 참고용으로 사용합니다.</a:t>
            </a:r>
          </a:p>
          <a:p>
            <a:r>
              <a:t>대조 자료: https://www.hwashin.co.kr/kr/esg/esg_shareHolder_report.do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 기준일: 2026-09-09</a:t>
            </a:r>
          </a:p>
          <a:p>
            <a:r>
              <a:t>원문은 보존하고 Description 세부사항과 붉은 수정 지침을 추가했습니다.</a:t>
            </a:r>
          </a:p>
          <a:p>
            <a:r>
              <a:t>[세부 기획]</a:t>
            </a:r>
          </a:p>
          <a:p>
            <a:r>
              <a:t>1. 윤리규범·실천기준·준법활동·제보 안내를 구분합니다. 101p는 규정과 실천활동 하단입니다.</a:t>
            </a:r>
          </a:p>
          <a:p>
            <a:r>
              <a:t>2. 규정은 문서명·개정일·담당부서·PDF를 관리합니다.</a:t>
            </a:r>
          </a:p>
          <a:p>
            <a:r>
              <a:t>3. 제보 채널은 인권 고충과 공통 접수 체계를 사용합니다.</a:t>
            </a:r>
          </a:p>
          <a:p>
            <a:r>
              <a:t>[수정 지침]</a:t>
            </a:r>
          </a:p>
          <a:p>
            <a:r>
              <a:t>소개문의 “화신정공”과 본문 “화신”이 혼용됩니다. 대상 법인을 확인합니다. 9p 윤리경영·준법경영을 통합할 경우 IA와 경로도 정리합니다.</a:t>
            </a:r>
          </a:p>
          <a:p>
            <a:r>
              <a:t>대조 자료: https://www.hwashin.co.kr/kr/group/visit_inform.do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150579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 기준일: 2026-09-09</a:t>
            </a:r>
          </a:p>
          <a:p>
            <a:r>
              <a:t>원문은 보존하고 Description 세부사항과 붉은 수정 지침을 추가했습니다.</a:t>
            </a:r>
          </a:p>
          <a:p>
            <a:r>
              <a:t>[세부 기획]</a:t>
            </a:r>
          </a:p>
          <a:p>
            <a:r>
              <a:t>1. 목록은 제목·대표이미지·등록일·분류·페이지로 구성합니다.</a:t>
            </a:r>
          </a:p>
          <a:p>
            <a:r>
              <a:t>2. 제목 검색, 상세 이동, 이전·다음 글, 목록 복귀를 제공합니다.</a:t>
            </a:r>
          </a:p>
          <a:p>
            <a:r>
              <a:t>3. 메인에 선택한 뉴스가 같은 게시물 상세로 연결되도록 관리합니다.</a:t>
            </a:r>
          </a:p>
          <a:p>
            <a:r>
              <a:t>[수정 지침]</a:t>
            </a:r>
          </a:p>
          <a:p>
            <a:r>
              <a:t>문서는 News/, 실제 시안은 Newsroom/ 경로를 사용합니다. 오픈 경로를 일치시킵니다.</a:t>
            </a:r>
          </a:p>
          <a:p>
            <a:r>
              <a:t>현재 시안 뉴스룸 본문이 비어 있으므로 목록·상세 데이터를 연결해야 합니다.</a:t>
            </a:r>
          </a:p>
          <a:p>
            <a:r>
              <a:t>대조 자료: https://www.hwashin.co.kr/kr/hwashin/news_list.do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 기준일: 2026-09-09</a:t>
            </a:r>
          </a:p>
          <a:p>
            <a:r>
              <a:t>원문은 보존하고 Description 세부사항과 붉은 수정 지침을 추가했습니다.</a:t>
            </a:r>
          </a:p>
          <a:p>
            <a:r>
              <a:t>[세부 기획]</a:t>
            </a:r>
          </a:p>
          <a:p>
            <a:r>
              <a:t>1. 홍보영상·브로슈어·미디어자료 탭을 유지합니다.</a:t>
            </a:r>
          </a:p>
          <a:p>
            <a:r>
              <a:t>2. 영상은 제목·제작연도·언어·포스터·공식 재생 주소를 관리합니다.</a:t>
            </a:r>
          </a:p>
          <a:p>
            <a:r>
              <a:t>3. 자동 소리 재생 없이 사용자 선택으로 재생하고 자막과 재생 실패 안내를 제공합니다.</a:t>
            </a:r>
          </a:p>
          <a:p>
            <a:r>
              <a:t>[수정 지침]</a:t>
            </a:r>
          </a:p>
          <a:p>
            <a:r>
              <a:t>뉴스 목록을 참고 URL로 반복하지 않도록 홍보영상의 실제 자료 출처를 확인합니다. 44p 개인 계정 영상과 구분하고 회사 승인 영상만 게시합니다.</a:t>
            </a:r>
          </a:p>
          <a:p>
            <a:r>
              <a:t>대조 자료: 첨부 원본과 현재 시안 http://hsmobis.com/HSgroup/index.html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 기준일: 2026-09-09</a:t>
            </a:r>
          </a:p>
          <a:p>
            <a:r>
              <a:t>원문은 보존하고 Description 세부사항과 붉은 수정 지침을 추가했습니다.</a:t>
            </a:r>
          </a:p>
          <a:p>
            <a:r>
              <a:t>[세부 기획]</a:t>
            </a:r>
          </a:p>
          <a:p>
            <a:r>
              <a:t>1. 브로슈어는 발행연도별로 표지·제목·언어·PDF를 등록합니다.</a:t>
            </a:r>
          </a:p>
          <a:p>
            <a:r>
              <a:t>2. 다운로드 파일명에 자료명·연도·언어를 포함합니다.</a:t>
            </a:r>
          </a:p>
          <a:p>
            <a:r>
              <a:t>3. 이전 자료는 연도별로 구분하고 최신 승인본을 먼저 표시합니다.</a:t>
            </a:r>
          </a:p>
          <a:p>
            <a:r>
              <a:t>[수정 지침]</a:t>
            </a:r>
          </a:p>
          <a:p>
            <a:r>
              <a:t>참고 URL의 webzine_list.do는 웹진입니다. 브로슈어 원본과 분류가 맞는지 확인합니다. 자료가 없는 언어 버튼은 노출하지 않습니다.</a:t>
            </a:r>
          </a:p>
          <a:p>
            <a:r>
              <a:t>대조 자료: https://www.hwashin.co.kr/kr/hwashin/webzine_list.do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 기준일: 2026-09-09</a:t>
            </a:r>
          </a:p>
          <a:p>
            <a:r>
              <a:t>원문은 보존하고 Description 세부사항과 붉은 수정 지침을 추가했습니다.</a:t>
            </a:r>
          </a:p>
          <a:p>
            <a:r>
              <a:t>[세부 기획]</a:t>
            </a:r>
          </a:p>
          <a:p>
            <a:r>
              <a:t>1. 회사개요, 경영이념, 비전, 핵심가치를 하나의 페이지로 연결합니다. 12p는 동일 화면의 하단입니다.</a:t>
            </a:r>
          </a:p>
          <a:p>
            <a:r>
              <a:t>2. 도형과 문구의 위치·색상·비율을 유지합니다. 내용 갱신은 승인 원고만 반영합니다.</a:t>
            </a:r>
          </a:p>
          <a:p>
            <a:r>
              <a:t>3. 기본정보는 법인명, 설립일, 대표자, 주요사업, 기준일을 함께 관리합니다.</a:t>
            </a:r>
          </a:p>
          <a:p>
            <a:r>
              <a:t>[수정 지침]</a:t>
            </a:r>
          </a:p>
          <a:p>
            <a:r>
              <a:t>본문 첫 줄의 회사명과 다음 문장, “담당해온화신”의 띄어쓰기를 정리합니다.</a:t>
            </a:r>
          </a:p>
          <a:p>
            <a:r>
              <a:t>12p의 “2021 성장 목표”는 과거 목표입니다. 최신 비전 승인 여부를 확인합니다.</a:t>
            </a:r>
          </a:p>
          <a:p>
            <a:r>
              <a:t>대조 자료: https://www.hwashin.co.kr/kr/group/group_summary.do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 기준일: 2026-09-09</a:t>
            </a:r>
          </a:p>
          <a:p>
            <a:r>
              <a:t>원문은 보존하고 Description 세부사항과 붉은 수정 지침을 추가했습니다.</a:t>
            </a:r>
          </a:p>
          <a:p>
            <a:r>
              <a:t>[세부 기획]</a:t>
            </a:r>
          </a:p>
          <a:p>
            <a:r>
              <a:t>1. 미디어자료는 자료명·유형·등록일·대표이미지·첨부파일로 관리합니다.</a:t>
            </a:r>
          </a:p>
          <a:p>
            <a:r>
              <a:t>2. 사진·CI 자료는 다운로드와 사용 안내를 제공합니다.</a:t>
            </a:r>
          </a:p>
          <a:p>
            <a:r>
              <a:t>3. 화신 뉴스와 같은 게시물을 중복 등록하지 않고 관련 항목으로 연결합니다.</a:t>
            </a:r>
          </a:p>
          <a:p>
            <a:r>
              <a:t>[수정 지침]</a:t>
            </a:r>
          </a:p>
          <a:p>
            <a:r>
              <a:t>화면 예시는 수상실적 카드와 같습니다. “미디어자료”의 자료 범위와 실제 파일을 확정합니다. 9p의 “CI·사진자료” 명칭도 함께 통일합니다.</a:t>
            </a:r>
          </a:p>
          <a:p>
            <a:r>
              <a:t>대조 자료: 첨부 원본과 현재 시안 http://hsmobis.com/HSgroup/index.html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추가 기획 페이지 / 검토 기준일: 2026-09-09</a:t>
            </a:r>
          </a:p>
          <a:p>
            <a:r>
              <a:t>기본 틀과 기존 페이지는 보존하였습니다.</a:t>
            </a:r>
          </a:p>
          <a:p>
            <a:r>
              <a:t>대조 자료:</a:t>
            </a:r>
          </a:p>
          <a:p>
            <a:r>
              <a:t>http://hsmobis.com/HSgroup/index.html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추가 기획 페이지 / 검토 기준일: 2026-09-09</a:t>
            </a:r>
          </a:p>
          <a:p>
            <a:r>
              <a:t>기본 틀과 기존 페이지는 보존하였습니다.</a:t>
            </a:r>
          </a:p>
          <a:p>
            <a:r>
              <a:t>대조 자료:</a:t>
            </a:r>
          </a:p>
          <a:p>
            <a:r>
              <a:t>http://hsmobis.com/HSgroup/Global/overseas/alabama/</a:t>
            </a:r>
          </a:p>
          <a:p>
            <a:r>
              <a:t>https://www.hwashin.co.kr/kr/group/group_family.do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추가 기획 페이지 / 검토 기준일: 2026-09-09</a:t>
            </a:r>
          </a:p>
          <a:p>
            <a:r>
              <a:t>기본 틀과 기존 페이지는 보존하였습니다.</a:t>
            </a:r>
          </a:p>
          <a:p>
            <a:r>
              <a:t>대조 자료:</a:t>
            </a:r>
          </a:p>
          <a:p>
            <a:r>
              <a:t>https://www.hwashin.co.kr/kr/group/group_family.do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추가 기획 페이지 / 검토 기준일: 2026-09-09</a:t>
            </a:r>
          </a:p>
          <a:p>
            <a:r>
              <a:t>기본 틀과 기존 페이지는 보존하였습니다.</a:t>
            </a:r>
          </a:p>
          <a:p>
            <a:r>
              <a:t>대조 자료:</a:t>
            </a:r>
          </a:p>
          <a:p>
            <a:r>
              <a:t>https://www.hwashin.co.kr/kr/research/research_area_1.do</a:t>
            </a:r>
          </a:p>
          <a:p>
            <a:r>
              <a:t>https://www.hwashin.co.kr/kr/research/research_area_3.do</a:t>
            </a:r>
          </a:p>
          <a:p>
            <a:r>
              <a:t>https://www.hwashin.co.kr/kr/research/research_area_4.do</a:t>
            </a:r>
          </a:p>
          <a:p>
            <a:r>
              <a:t>https://www.hwashin.co.kr/kr/research/research_area_5.do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추가 기획 페이지 / 검토 기준일: 2026-09-09</a:t>
            </a:r>
          </a:p>
          <a:p>
            <a:r>
              <a:t>기본 틀과 기존 페이지는 보존하였습니다.</a:t>
            </a:r>
          </a:p>
          <a:p>
            <a:r>
              <a:t>대조 자료:</a:t>
            </a:r>
          </a:p>
          <a:p>
            <a:r>
              <a:t>https://www.hwashin.co.kr/kr/esg/esg_continue_report.do</a:t>
            </a:r>
          </a:p>
          <a:p>
            <a:r>
              <a:t>https://www.hwashin.co.kr/kr/esg/esg_rule.do</a:t>
            </a:r>
          </a:p>
          <a:p>
            <a:r>
              <a:t>https://www.hwashin.co.kr/kr/group/group_together.do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추가 기획 페이지 / 검토 기준일: 2026-09-09</a:t>
            </a:r>
          </a:p>
          <a:p>
            <a:r>
              <a:t>기본 틀과 기존 페이지는 보존하였습니다.</a:t>
            </a:r>
          </a:p>
          <a:p>
            <a:r>
              <a:t>대조 자료:</a:t>
            </a:r>
          </a:p>
          <a:p>
            <a:r>
              <a:t>http://hsmobis.com/HSgroup/Newsroom/</a:t>
            </a:r>
          </a:p>
          <a:p>
            <a:r>
              <a:t>https://www.hwashin.co.kr/kr/hwashin/news_list.do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추가 기획 페이지 / 검토 기준일: 2026-09-09</a:t>
            </a:r>
          </a:p>
          <a:p>
            <a:r>
              <a:t>기본 틀과 기존 페이지는 보존하였습니다.</a:t>
            </a:r>
          </a:p>
          <a:p>
            <a:r>
              <a:t>대조 자료:</a:t>
            </a:r>
          </a:p>
          <a:p>
            <a:r>
              <a:t>http://hsmobis.com/HSgroup/index.html</a:t>
            </a:r>
          </a:p>
          <a:p>
            <a:r>
              <a:t>https://www.hwashin.co.kr/kr/main.do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추가 기획 페이지 / 검토 기준일: 2026-09-09</a:t>
            </a:r>
          </a:p>
          <a:p>
            <a:r>
              <a:t>기본 틀과 기존 페이지는 보존하였습니다.</a:t>
            </a:r>
          </a:p>
          <a:p>
            <a:r>
              <a:t>대조 자료:</a:t>
            </a:r>
          </a:p>
          <a:p>
            <a:r>
              <a:t>http://hsmobis.com/HSgroup/index.html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추가 기획 페이지 / 검토 기준일: 2026-09-09</a:t>
            </a:r>
          </a:p>
          <a:p>
            <a:r>
              <a:t>기본 틀과 기존 페이지는 보존하였습니다.</a:t>
            </a:r>
          </a:p>
          <a:p>
            <a:r>
              <a:t>대조 자료:</a:t>
            </a:r>
          </a:p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 기준일: 2026-09-09</a:t>
            </a:r>
          </a:p>
          <a:p>
            <a:r>
              <a:t>원문은 보존하고 Description 세부사항과 붉은 수정 지침을 추가했습니다.</a:t>
            </a:r>
          </a:p>
          <a:p>
            <a:r>
              <a:t>[세부 기획]</a:t>
            </a:r>
          </a:p>
          <a:p>
            <a:r>
              <a:t>1. 인물사진, 서명, 직함, 인사말을 한 묶음으로 관리합니다.</a:t>
            </a:r>
          </a:p>
          <a:p>
            <a:r>
              <a:t>2. 현재 시안 Company/의 첫 화면은 CEO 인사말입니다. 회사개요와 진입 순서를 구분합니다.</a:t>
            </a:r>
          </a:p>
          <a:p>
            <a:r>
              <a:t>3. 사진 비율과 서명 위치를 유지하고 모바일에서 문단 순서가 바뀌지 않도록 합니다.</a:t>
            </a:r>
          </a:p>
          <a:p>
            <a:r>
              <a:t>[수정 지침]</a:t>
            </a:r>
          </a:p>
          <a:p>
            <a:r>
              <a:t>“30여 년 전” 등 상대적 연도 표현은 승인 원고로 갱신합니다. 대표자명·직함은 오픈 시점에 재확인합니다.</a:t>
            </a:r>
          </a:p>
          <a:p>
            <a:r>
              <a:t>대조 자료: https://www.hwashin.co.kr/kr/group/group_messeage.do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추가 기획 페이지 / 검토 기준일: 2026-09-09</a:t>
            </a:r>
          </a:p>
          <a:p>
            <a:r>
              <a:t>기본 틀과 기존 페이지는 보존하였습니다.</a:t>
            </a:r>
          </a:p>
          <a:p>
            <a:r>
              <a:t>대조 자료:</a:t>
            </a:r>
          </a:p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추가 기획 페이지 / 검토 기준일: 2026-09-09</a:t>
            </a:r>
          </a:p>
          <a:p>
            <a:r>
              <a:t>기본 틀과 기존 페이지는 보존하였습니다.</a:t>
            </a:r>
          </a:p>
          <a:p>
            <a:r>
              <a:t>대조 자료:</a:t>
            </a:r>
          </a:p>
          <a:p>
            <a:r>
              <a:t>https://www.hwashin.co.kr/kr/group/visit_inform_3.do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추가 기획 페이지 / 검토 기준일: 2026-09-09</a:t>
            </a:r>
          </a:p>
          <a:p>
            <a:r>
              <a:t>기본 틀과 기존 페이지는 보존하였습니다.</a:t>
            </a:r>
          </a:p>
          <a:p>
            <a:r>
              <a:t>대조 자료:</a:t>
            </a:r>
          </a:p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추가 기획 페이지 / 검토 기준일: 2026-09-09</a:t>
            </a:r>
          </a:p>
          <a:p>
            <a:r>
              <a:t>기본 틀과 기존 페이지는 보존하였습니다.</a:t>
            </a:r>
          </a:p>
          <a:p>
            <a:r>
              <a:t>대조 자료:</a:t>
            </a:r>
          </a:p>
          <a:p>
            <a:r>
              <a:t>https://www.hwashin.co.kr/kr/product/product_quality.do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 기준일: 2026-09-09</a:t>
            </a:r>
          </a:p>
          <a:p>
            <a:r>
              <a:t>원문은 보존하고 Description 세부사항과 붉은 수정 지침을 추가했습니다.</a:t>
            </a:r>
          </a:p>
          <a:p>
            <a:r>
              <a:t>[세부 기획]</a:t>
            </a:r>
          </a:p>
          <a:p>
            <a:r>
              <a:t>1. 도약기·발전기·성장기·도입기·태동기 탭을 유지합니다. 15~19p는 이어지는 연혁입니다.</a:t>
            </a:r>
          </a:p>
          <a:p>
            <a:r>
              <a:t>2. 연도·월·내용·시대 구분·정렬순서를 관리하며 최신 연도를 먼저 노출합니다.</a:t>
            </a:r>
          </a:p>
          <a:p>
            <a:r>
              <a:t>3. 시대 전환 시 해당 기간의 제목과 연혁만 표시합니다.</a:t>
            </a:r>
          </a:p>
          <a:p>
            <a:r>
              <a:t>[수정 지침]</a:t>
            </a:r>
          </a:p>
          <a:p>
            <a:r>
              <a:t>원고의 “40년 외길”과 2024년까지의 연혁은 기준시점 확인이 필요합니다.</a:t>
            </a:r>
          </a:p>
          <a:p>
            <a:r>
              <a:t>17p “상장(68150)”는 85p의 화신 코드 010690과 다르므로 공시 담당 확인 후 정정합니다.</a:t>
            </a:r>
          </a:p>
          <a:p>
            <a:r>
              <a:t>대조 자료: https://www.hwashin.co.kr/kr/group/group_history_1.do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원본 개체를 보존하고 붉은 검토 테두리만 추가했습니다. 상세 지침은 추가 검토 페이지를 참조합니다.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직사각형 5"/>
          <p:cNvSpPr/>
          <p:nvPr userDrawn="1"/>
        </p:nvSpPr>
        <p:spPr>
          <a:xfrm>
            <a:off x="0" y="3443545"/>
            <a:ext cx="12192000" cy="3414455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0687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1">
            <a:extLst>
              <a:ext uri="{FF2B5EF4-FFF2-40B4-BE49-F238E27FC236}">
                <a16:creationId xmlns:a16="http://schemas.microsoft.com/office/drawing/2014/main" id="{14659884-1430-FC09-E3EB-569C2763F3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0766" y="6492876"/>
            <a:ext cx="2424956" cy="246592"/>
          </a:xfrm>
        </p:spPr>
        <p:txBody>
          <a:bodyPr/>
          <a:lstStyle>
            <a:lvl1pPr>
              <a:defRPr sz="1000"/>
            </a:lvl1pPr>
          </a:lstStyle>
          <a:p>
            <a:fld id="{2CA98773-29E8-4C5B-94B7-99CF88C2A21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589686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9F5DC15E-CCE0-7AE9-9EFE-24F728638CBC}"/>
              </a:ext>
            </a:extLst>
          </p:cNvPr>
          <p:cNvSpPr/>
          <p:nvPr userDrawn="1"/>
        </p:nvSpPr>
        <p:spPr>
          <a:xfrm>
            <a:off x="20651" y="19476"/>
            <a:ext cx="12131771" cy="260647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149" tIns="42574" rIns="85149" bIns="42574" rtlCol="0" anchor="ctr"/>
          <a:lstStyle/>
          <a:p>
            <a:pPr algn="ctr"/>
            <a:endParaRPr lang="ko-KR" altLang="en-US" sz="1800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9B1E8B70-236E-3583-6D5D-556CA9360EF2}"/>
              </a:ext>
            </a:extLst>
          </p:cNvPr>
          <p:cNvSpPr/>
          <p:nvPr userDrawn="1"/>
        </p:nvSpPr>
        <p:spPr>
          <a:xfrm>
            <a:off x="22160" y="313202"/>
            <a:ext cx="12131771" cy="260647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149" tIns="42574" rIns="85149" bIns="42574" rtlCol="0" anchor="ctr"/>
          <a:lstStyle/>
          <a:p>
            <a:pPr algn="ctr"/>
            <a:endParaRPr lang="ko-KR" altLang="en-US" sz="1800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3EF787AC-B6C9-EEF3-F4F0-789CDB10B53B}"/>
              </a:ext>
            </a:extLst>
          </p:cNvPr>
          <p:cNvSpPr/>
          <p:nvPr userDrawn="1"/>
        </p:nvSpPr>
        <p:spPr>
          <a:xfrm>
            <a:off x="22159" y="14580"/>
            <a:ext cx="1152000" cy="260647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149" tIns="42574" rIns="85149" bIns="42574" rtlCol="0" anchor="ctr"/>
          <a:lstStyle/>
          <a:p>
            <a:pPr algn="ctr"/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Subject</a:t>
            </a:r>
            <a:endParaRPr lang="ko-KR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3C89377E-034B-6295-C2D5-F4F65BA4F830}"/>
              </a:ext>
            </a:extLst>
          </p:cNvPr>
          <p:cNvSpPr/>
          <p:nvPr userDrawn="1"/>
        </p:nvSpPr>
        <p:spPr>
          <a:xfrm>
            <a:off x="9552384" y="19476"/>
            <a:ext cx="1152000" cy="260647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149" tIns="42574" rIns="85149" bIns="42574" rtlCol="0" anchor="ctr"/>
          <a:lstStyle/>
          <a:p>
            <a:pPr algn="ctr"/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Last updated</a:t>
            </a:r>
            <a:endParaRPr lang="ko-KR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EB1E95D7-5048-887B-9589-7DBE9B0E426A}"/>
              </a:ext>
            </a:extLst>
          </p:cNvPr>
          <p:cNvSpPr/>
          <p:nvPr userDrawn="1"/>
        </p:nvSpPr>
        <p:spPr>
          <a:xfrm>
            <a:off x="22159" y="309709"/>
            <a:ext cx="1152000" cy="260647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149" tIns="42574" rIns="85149" bIns="42574" rtlCol="0" anchor="ctr"/>
          <a:lstStyle/>
          <a:p>
            <a:pPr algn="ctr"/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Location</a:t>
            </a:r>
            <a:endParaRPr lang="ko-KR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35DBA2FF-F633-E5D9-5207-516557AD54DF}"/>
              </a:ext>
            </a:extLst>
          </p:cNvPr>
          <p:cNvSpPr/>
          <p:nvPr userDrawn="1"/>
        </p:nvSpPr>
        <p:spPr>
          <a:xfrm>
            <a:off x="9552384" y="612396"/>
            <a:ext cx="2597246" cy="62280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149" tIns="42574" rIns="85149" bIns="42574" rtlCol="0" anchor="ctr"/>
          <a:lstStyle/>
          <a:p>
            <a:pPr algn="ctr"/>
            <a:endParaRPr lang="ko-KR" altLang="en-US" sz="1800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2E870D0F-6CC9-59CD-D322-7675115F913F}"/>
              </a:ext>
            </a:extLst>
          </p:cNvPr>
          <p:cNvSpPr/>
          <p:nvPr userDrawn="1"/>
        </p:nvSpPr>
        <p:spPr>
          <a:xfrm>
            <a:off x="9552384" y="313202"/>
            <a:ext cx="1152000" cy="260647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149" tIns="42574" rIns="85149" bIns="42574" rtlCol="0" anchor="ctr"/>
          <a:lstStyle/>
          <a:p>
            <a:pPr algn="ctr"/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Page ID </a:t>
            </a:r>
            <a:endParaRPr lang="ko-KR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74EC8E33-3EDA-9261-02E7-96FBF7D2115E}"/>
              </a:ext>
            </a:extLst>
          </p:cNvPr>
          <p:cNvSpPr/>
          <p:nvPr userDrawn="1"/>
        </p:nvSpPr>
        <p:spPr>
          <a:xfrm>
            <a:off x="22163" y="612299"/>
            <a:ext cx="9487086" cy="62280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149" tIns="42574" rIns="85149" bIns="42574" rtlCol="0" anchor="ctr"/>
          <a:lstStyle/>
          <a:p>
            <a:pPr algn="ctr"/>
            <a:endParaRPr lang="ko-KR" altLang="en-US" sz="1800"/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FAB169E4-3903-129A-FB59-3FF9373A4F55}"/>
              </a:ext>
            </a:extLst>
          </p:cNvPr>
          <p:cNvSpPr/>
          <p:nvPr userDrawn="1"/>
        </p:nvSpPr>
        <p:spPr>
          <a:xfrm>
            <a:off x="9552384" y="614536"/>
            <a:ext cx="2600037" cy="260647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149" tIns="42574" rIns="85149" bIns="42574" rtlCol="0" anchor="ctr"/>
          <a:lstStyle/>
          <a:p>
            <a:pPr algn="ctr"/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Description</a:t>
            </a:r>
            <a:endParaRPr lang="ko-KR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76FE7A5-ED17-8708-B0EA-15FB9AE0A63B}"/>
              </a:ext>
            </a:extLst>
          </p:cNvPr>
          <p:cNvSpPr txBox="1"/>
          <p:nvPr userDrawn="1"/>
        </p:nvSpPr>
        <p:spPr>
          <a:xfrm>
            <a:off x="10704710" y="23238"/>
            <a:ext cx="14178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2026/08/03</a:t>
            </a:r>
            <a:endParaRPr lang="ko-KR" altLang="en-US" sz="100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</p:txBody>
      </p:sp>
      <p:sp>
        <p:nvSpPr>
          <p:cNvPr id="3" name="슬라이드 번호 개체 틀 1">
            <a:extLst>
              <a:ext uri="{FF2B5EF4-FFF2-40B4-BE49-F238E27FC236}">
                <a16:creationId xmlns:a16="http://schemas.microsoft.com/office/drawing/2014/main" id="{7D6A4AD1-3F84-4800-C085-84D01BFD8E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649079" y="6412795"/>
            <a:ext cx="2424956" cy="365125"/>
          </a:xfrm>
        </p:spPr>
        <p:txBody>
          <a:bodyPr/>
          <a:lstStyle>
            <a:lvl1pPr>
              <a:defRPr sz="1000"/>
            </a:lvl1pPr>
          </a:lstStyle>
          <a:p>
            <a:fld id="{2CA98773-29E8-4C5B-94B7-99CF88C2A21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021702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3285A2E6-A861-603E-D3AD-B4F829A6544B}"/>
              </a:ext>
            </a:extLst>
          </p:cNvPr>
          <p:cNvSpPr/>
          <p:nvPr userDrawn="1"/>
        </p:nvSpPr>
        <p:spPr>
          <a:xfrm>
            <a:off x="20651" y="19476"/>
            <a:ext cx="12131771" cy="260647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149" tIns="42574" rIns="85149" bIns="42574" rtlCol="0" anchor="ctr"/>
          <a:lstStyle/>
          <a:p>
            <a:pPr algn="ctr"/>
            <a:endParaRPr lang="ko-KR" altLang="en-US" sz="1800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37E67326-C4B5-A063-757A-4D05DFAF16F1}"/>
              </a:ext>
            </a:extLst>
          </p:cNvPr>
          <p:cNvSpPr/>
          <p:nvPr userDrawn="1"/>
        </p:nvSpPr>
        <p:spPr>
          <a:xfrm>
            <a:off x="22160" y="313202"/>
            <a:ext cx="12131771" cy="260647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149" tIns="42574" rIns="85149" bIns="42574" rtlCol="0" anchor="ctr"/>
          <a:lstStyle/>
          <a:p>
            <a:pPr algn="ctr"/>
            <a:endParaRPr lang="ko-KR" altLang="en-US" sz="1800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89D67778-E03E-7626-606D-75CA24825269}"/>
              </a:ext>
            </a:extLst>
          </p:cNvPr>
          <p:cNvSpPr/>
          <p:nvPr userDrawn="1"/>
        </p:nvSpPr>
        <p:spPr>
          <a:xfrm>
            <a:off x="22159" y="14580"/>
            <a:ext cx="1152000" cy="260647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149" tIns="42574" rIns="85149" bIns="42574" rtlCol="0" anchor="ctr"/>
          <a:lstStyle/>
          <a:p>
            <a:pPr algn="ctr"/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Subject</a:t>
            </a:r>
            <a:endParaRPr lang="ko-KR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99EA6E04-A28F-F50D-2506-2B69F1906C28}"/>
              </a:ext>
            </a:extLst>
          </p:cNvPr>
          <p:cNvSpPr/>
          <p:nvPr userDrawn="1"/>
        </p:nvSpPr>
        <p:spPr>
          <a:xfrm>
            <a:off x="9552384" y="19476"/>
            <a:ext cx="1152000" cy="260647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149" tIns="42574" rIns="85149" bIns="42574" rtlCol="0" anchor="ctr"/>
          <a:lstStyle/>
          <a:p>
            <a:pPr algn="ctr"/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Last updated</a:t>
            </a:r>
            <a:endParaRPr lang="ko-KR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273FE1CB-CE2C-EE7B-57FB-AD68E2DD05B7}"/>
              </a:ext>
            </a:extLst>
          </p:cNvPr>
          <p:cNvSpPr/>
          <p:nvPr userDrawn="1"/>
        </p:nvSpPr>
        <p:spPr>
          <a:xfrm>
            <a:off x="22159" y="309709"/>
            <a:ext cx="1152000" cy="260647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149" tIns="42574" rIns="85149" bIns="42574" rtlCol="0" anchor="ctr"/>
          <a:lstStyle/>
          <a:p>
            <a:pPr algn="ctr"/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Location</a:t>
            </a:r>
            <a:endParaRPr lang="ko-KR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86AD863F-CA0B-D39D-AF41-F0E70377B0CB}"/>
              </a:ext>
            </a:extLst>
          </p:cNvPr>
          <p:cNvSpPr/>
          <p:nvPr userDrawn="1"/>
        </p:nvSpPr>
        <p:spPr>
          <a:xfrm>
            <a:off x="9552384" y="612396"/>
            <a:ext cx="2597246" cy="62280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149" tIns="42574" rIns="85149" bIns="42574" rtlCol="0" anchor="ctr"/>
          <a:lstStyle/>
          <a:p>
            <a:pPr algn="ctr"/>
            <a:endParaRPr lang="ko-KR" altLang="en-US" sz="1800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EAAB762C-531F-31CF-D196-96CCB111084F}"/>
              </a:ext>
            </a:extLst>
          </p:cNvPr>
          <p:cNvSpPr/>
          <p:nvPr userDrawn="1"/>
        </p:nvSpPr>
        <p:spPr>
          <a:xfrm>
            <a:off x="9552384" y="313202"/>
            <a:ext cx="1152000" cy="260647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149" tIns="42574" rIns="85149" bIns="42574" rtlCol="0" anchor="ctr"/>
          <a:lstStyle/>
          <a:p>
            <a:pPr algn="ctr"/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Page ID </a:t>
            </a:r>
            <a:endParaRPr lang="ko-KR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59268E69-B929-F721-9146-8C2574F9FA21}"/>
              </a:ext>
            </a:extLst>
          </p:cNvPr>
          <p:cNvSpPr/>
          <p:nvPr userDrawn="1"/>
        </p:nvSpPr>
        <p:spPr>
          <a:xfrm>
            <a:off x="22163" y="612299"/>
            <a:ext cx="9487086" cy="62280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149" tIns="42574" rIns="85149" bIns="42574" rtlCol="0" anchor="ctr"/>
          <a:lstStyle/>
          <a:p>
            <a:pPr algn="ctr"/>
            <a:endParaRPr lang="ko-KR" altLang="en-US" sz="1800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DE94FA1B-804E-4FC2-0BA9-C20B956CE8FF}"/>
              </a:ext>
            </a:extLst>
          </p:cNvPr>
          <p:cNvSpPr/>
          <p:nvPr userDrawn="1"/>
        </p:nvSpPr>
        <p:spPr>
          <a:xfrm>
            <a:off x="9552384" y="614536"/>
            <a:ext cx="2600037" cy="260647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149" tIns="42574" rIns="85149" bIns="42574" rtlCol="0" anchor="ctr"/>
          <a:lstStyle/>
          <a:p>
            <a:pPr algn="ctr"/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Description</a:t>
            </a:r>
            <a:endParaRPr lang="ko-KR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DD52907-CC77-6881-E9DF-C0A3FE42240B}"/>
              </a:ext>
            </a:extLst>
          </p:cNvPr>
          <p:cNvSpPr txBox="1"/>
          <p:nvPr userDrawn="1"/>
        </p:nvSpPr>
        <p:spPr>
          <a:xfrm>
            <a:off x="10704710" y="23238"/>
            <a:ext cx="14178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2025/03/08</a:t>
            </a:r>
            <a:endParaRPr lang="ko-KR" altLang="en-US" sz="100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FFB42E62-DB8B-5AEF-4AEC-7599A89283E1}"/>
              </a:ext>
            </a:extLst>
          </p:cNvPr>
          <p:cNvGrpSpPr/>
          <p:nvPr userDrawn="1"/>
        </p:nvGrpSpPr>
        <p:grpSpPr>
          <a:xfrm>
            <a:off x="742370" y="857088"/>
            <a:ext cx="2929952" cy="5810854"/>
            <a:chOff x="393448" y="784896"/>
            <a:chExt cx="2929952" cy="5810854"/>
          </a:xfrm>
        </p:grpSpPr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id="{B2A99139-27C4-0049-1951-572F82F6A9F6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1784"/>
            <a:stretch/>
          </p:blipFill>
          <p:spPr>
            <a:xfrm>
              <a:off x="393448" y="784897"/>
              <a:ext cx="1923530" cy="5810853"/>
            </a:xfrm>
            <a:prstGeom prst="rect">
              <a:avLst/>
            </a:prstGeom>
          </p:spPr>
        </p:pic>
        <p:pic>
          <p:nvPicPr>
            <p:cNvPr id="18" name="그림 17">
              <a:extLst>
                <a:ext uri="{FF2B5EF4-FFF2-40B4-BE49-F238E27FC236}">
                  <a16:creationId xmlns:a16="http://schemas.microsoft.com/office/drawing/2014/main" id="{A5C99C72-1AA5-5D87-59DD-325A097CA07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735"/>
            <a:stretch/>
          </p:blipFill>
          <p:spPr>
            <a:xfrm>
              <a:off x="1765055" y="784896"/>
              <a:ext cx="1558345" cy="5810854"/>
            </a:xfrm>
            <a:prstGeom prst="rect">
              <a:avLst/>
            </a:prstGeom>
          </p:spPr>
        </p:pic>
      </p:grp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37102129-7C00-6595-FD90-B52A1AE41F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57166" y="6356350"/>
            <a:ext cx="2424956" cy="365125"/>
          </a:xfrm>
        </p:spPr>
        <p:txBody>
          <a:bodyPr/>
          <a:lstStyle>
            <a:lvl1pPr>
              <a:defRPr sz="1000"/>
            </a:lvl1pPr>
          </a:lstStyle>
          <a:p>
            <a:fld id="{2CA98773-29E8-4C5B-94B7-99CF88C2A21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29099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0">
            <a:extLst>
              <a:ext uri="{FF2B5EF4-FFF2-40B4-BE49-F238E27FC236}">
                <a16:creationId xmlns:a16="http://schemas.microsoft.com/office/drawing/2014/main" id="{14DBC0D3-70B6-CA7A-E625-D182F810E234}"/>
              </a:ext>
            </a:extLst>
          </p:cNvPr>
          <p:cNvSpPr/>
          <p:nvPr userDrawn="1"/>
        </p:nvSpPr>
        <p:spPr>
          <a:xfrm>
            <a:off x="0" y="0"/>
            <a:ext cx="12191695" cy="438912"/>
          </a:xfrm>
          <a:prstGeom prst="rect">
            <a:avLst/>
          </a:prstGeom>
          <a:solidFill>
            <a:srgbClr val="071D36"/>
          </a:solidFill>
          <a:ln w="12700">
            <a:solidFill>
              <a:srgbClr val="071D36"/>
            </a:solidFill>
            <a:prstDash val="solid"/>
          </a:ln>
        </p:spPr>
      </p:sp>
      <p:sp>
        <p:nvSpPr>
          <p:cNvPr id="7" name="슬라이드 번호 개체 틀 1">
            <a:extLst>
              <a:ext uri="{FF2B5EF4-FFF2-40B4-BE49-F238E27FC236}">
                <a16:creationId xmlns:a16="http://schemas.microsoft.com/office/drawing/2014/main" id="{A272810E-89AD-3319-8C3B-DAE6CDD78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0766" y="6492876"/>
            <a:ext cx="2424956" cy="246592"/>
          </a:xfrm>
        </p:spPr>
        <p:txBody>
          <a:bodyPr/>
          <a:lstStyle>
            <a:lvl1pPr>
              <a:defRPr sz="1000"/>
            </a:lvl1pPr>
          </a:lstStyle>
          <a:p>
            <a:fld id="{2CA98773-29E8-4C5B-94B7-99CF88C2A21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430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>
            <a:extLst>
              <a:ext uri="{FF2B5EF4-FFF2-40B4-BE49-F238E27FC236}">
                <a16:creationId xmlns:a16="http://schemas.microsoft.com/office/drawing/2014/main" id="{753C4C8B-CD80-31D9-E091-63311A3F386B}"/>
              </a:ext>
            </a:extLst>
          </p:cNvPr>
          <p:cNvSpPr/>
          <p:nvPr userDrawn="1"/>
        </p:nvSpPr>
        <p:spPr>
          <a:xfrm>
            <a:off x="0" y="0"/>
            <a:ext cx="310896" cy="6858000"/>
          </a:xfrm>
          <a:prstGeom prst="rect">
            <a:avLst/>
          </a:prstGeom>
          <a:solidFill>
            <a:srgbClr val="0B1F3A"/>
          </a:solidFill>
          <a:ln w="12700">
            <a:solidFill>
              <a:srgbClr val="0B1F3A"/>
            </a:solidFill>
            <a:prstDash val="solid"/>
          </a:ln>
        </p:spPr>
      </p:sp>
      <p:sp>
        <p:nvSpPr>
          <p:cNvPr id="3" name="Shape 1">
            <a:extLst>
              <a:ext uri="{FF2B5EF4-FFF2-40B4-BE49-F238E27FC236}">
                <a16:creationId xmlns:a16="http://schemas.microsoft.com/office/drawing/2014/main" id="{842E7CC9-F448-CBEA-66C5-C016FC381108}"/>
              </a:ext>
            </a:extLst>
          </p:cNvPr>
          <p:cNvSpPr/>
          <p:nvPr userDrawn="1"/>
        </p:nvSpPr>
        <p:spPr>
          <a:xfrm>
            <a:off x="310896" y="0"/>
            <a:ext cx="54864" cy="6858000"/>
          </a:xfrm>
          <a:prstGeom prst="rect">
            <a:avLst/>
          </a:prstGeom>
          <a:solidFill>
            <a:srgbClr val="005BAC"/>
          </a:solidFill>
          <a:ln w="12700">
            <a:solidFill>
              <a:srgbClr val="005BAC"/>
            </a:solidFill>
            <a:prstDash val="solid"/>
          </a:ln>
        </p:spPr>
      </p:sp>
      <p:sp>
        <p:nvSpPr>
          <p:cNvPr id="22" name="Shape 3">
            <a:extLst>
              <a:ext uri="{FF2B5EF4-FFF2-40B4-BE49-F238E27FC236}">
                <a16:creationId xmlns:a16="http://schemas.microsoft.com/office/drawing/2014/main" id="{D0EC3237-4EC8-9493-B7C4-70F1640AB1AB}"/>
              </a:ext>
            </a:extLst>
          </p:cNvPr>
          <p:cNvSpPr/>
          <p:nvPr userDrawn="1"/>
        </p:nvSpPr>
        <p:spPr>
          <a:xfrm>
            <a:off x="695325" y="6464762"/>
            <a:ext cx="10801350" cy="0"/>
          </a:xfrm>
          <a:prstGeom prst="line">
            <a:avLst/>
          </a:prstGeom>
          <a:noFill/>
          <a:ln w="8890">
            <a:solidFill>
              <a:schemeClr val="bg2"/>
            </a:solidFill>
            <a:prstDash val="solid"/>
          </a:ln>
        </p:spPr>
      </p:sp>
      <p:sp>
        <p:nvSpPr>
          <p:cNvPr id="23" name="슬라이드 번호 개체 틀 1">
            <a:extLst>
              <a:ext uri="{FF2B5EF4-FFF2-40B4-BE49-F238E27FC236}">
                <a16:creationId xmlns:a16="http://schemas.microsoft.com/office/drawing/2014/main" id="{2987DE14-3C21-40CD-9B94-B19CDA8C4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0766" y="6492876"/>
            <a:ext cx="2424956" cy="246592"/>
          </a:xfrm>
        </p:spPr>
        <p:txBody>
          <a:bodyPr/>
          <a:lstStyle>
            <a:lvl1pPr>
              <a:defRPr sz="1000"/>
            </a:lvl1pPr>
          </a:lstStyle>
          <a:p>
            <a:fld id="{2CA98773-29E8-4C5B-94B7-99CF88C2A21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81099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3">
            <a:extLst>
              <a:ext uri="{FF2B5EF4-FFF2-40B4-BE49-F238E27FC236}">
                <a16:creationId xmlns:a16="http://schemas.microsoft.com/office/drawing/2014/main" id="{5A4AF412-D30A-7EAE-9515-51666EBE854D}"/>
              </a:ext>
            </a:extLst>
          </p:cNvPr>
          <p:cNvSpPr/>
          <p:nvPr userDrawn="1"/>
        </p:nvSpPr>
        <p:spPr>
          <a:xfrm>
            <a:off x="695325" y="1268413"/>
            <a:ext cx="10801350" cy="0"/>
          </a:xfrm>
          <a:prstGeom prst="line">
            <a:avLst/>
          </a:prstGeom>
          <a:noFill/>
          <a:ln w="8890">
            <a:solidFill>
              <a:schemeClr val="tx2"/>
            </a:solidFill>
            <a:prstDash val="solid"/>
          </a:ln>
        </p:spPr>
      </p:sp>
      <p:sp>
        <p:nvSpPr>
          <p:cNvPr id="9" name="Shape 3">
            <a:extLst>
              <a:ext uri="{FF2B5EF4-FFF2-40B4-BE49-F238E27FC236}">
                <a16:creationId xmlns:a16="http://schemas.microsoft.com/office/drawing/2014/main" id="{C008C66C-1BE4-06A9-7DCB-D9E09F509E0B}"/>
              </a:ext>
            </a:extLst>
          </p:cNvPr>
          <p:cNvSpPr/>
          <p:nvPr userDrawn="1"/>
        </p:nvSpPr>
        <p:spPr>
          <a:xfrm>
            <a:off x="695325" y="6464762"/>
            <a:ext cx="10801350" cy="0"/>
          </a:xfrm>
          <a:prstGeom prst="line">
            <a:avLst/>
          </a:prstGeom>
          <a:noFill/>
          <a:ln w="8890">
            <a:solidFill>
              <a:schemeClr val="bg2"/>
            </a:solidFill>
            <a:prstDash val="solid"/>
          </a:ln>
        </p:spPr>
      </p:sp>
      <p:sp>
        <p:nvSpPr>
          <p:cNvPr id="10" name="슬라이드 번호 개체 틀 1">
            <a:extLst>
              <a:ext uri="{FF2B5EF4-FFF2-40B4-BE49-F238E27FC236}">
                <a16:creationId xmlns:a16="http://schemas.microsoft.com/office/drawing/2014/main" id="{71BE2FE7-018D-91FD-1AE5-2CD759DF6D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0766" y="6492876"/>
            <a:ext cx="2424956" cy="246592"/>
          </a:xfrm>
        </p:spPr>
        <p:txBody>
          <a:bodyPr/>
          <a:lstStyle>
            <a:lvl1pPr>
              <a:defRPr sz="1000"/>
            </a:lvl1pPr>
          </a:lstStyle>
          <a:p>
            <a:fld id="{2CA98773-29E8-4C5B-94B7-99CF88C2A21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40699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151F2E6D-256E-447C-B329-C08CC0283EF5}"/>
              </a:ext>
            </a:extLst>
          </p:cNvPr>
          <p:cNvSpPr>
            <a:spLocks noGrp="1"/>
          </p:cNvSpPr>
          <p:nvPr userDrawn="1"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rgbClr val="005BAC"/>
          </a:solidFill>
          <a:ln w="0">
            <a:noFill/>
            <a:prstDash val="solid"/>
          </a:ln>
        </p:spPr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AEC5E4AE-60EF-EB5F-79E4-5782050C6102}"/>
              </a:ext>
            </a:extLst>
          </p:cNvPr>
          <p:cNvSpPr>
            <a:spLocks noGrp="1"/>
          </p:cNvSpPr>
          <p:nvPr userDrawn="1"/>
        </p:nvSpPr>
        <p:spPr>
          <a:xfrm>
            <a:off x="685800" y="628650"/>
            <a:ext cx="10820400" cy="9525"/>
          </a:xfrm>
          <a:prstGeom prst="rect">
            <a:avLst/>
          </a:prstGeom>
          <a:solidFill>
            <a:srgbClr val="CFD6D8"/>
          </a:solidFill>
          <a:ln w="0">
            <a:noFill/>
            <a:prstDash val="solid"/>
          </a:ln>
        </p:spPr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312C6B25-1D82-4C88-8CFE-1952E863B1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0766" y="6492876"/>
            <a:ext cx="2424956" cy="246592"/>
          </a:xfrm>
        </p:spPr>
        <p:txBody>
          <a:bodyPr/>
          <a:lstStyle>
            <a:lvl1pPr>
              <a:defRPr sz="1000"/>
            </a:lvl1pPr>
          </a:lstStyle>
          <a:p>
            <a:fld id="{2CA98773-29E8-4C5B-94B7-99CF88C2A21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8973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151F2E6D-256E-447C-B329-C08CC0283EF5}"/>
              </a:ext>
            </a:extLst>
          </p:cNvPr>
          <p:cNvSpPr>
            <a:spLocks noGrp="1"/>
          </p:cNvSpPr>
          <p:nvPr userDrawn="1"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chemeClr val="accent2"/>
          </a:solidFill>
          <a:ln w="0">
            <a:noFill/>
            <a:prstDash val="solid"/>
          </a:ln>
        </p:spPr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516CAD1C-D072-B3F0-EB63-EF5508E31953}"/>
              </a:ext>
            </a:extLst>
          </p:cNvPr>
          <p:cNvSpPr>
            <a:spLocks noGrp="1"/>
          </p:cNvSpPr>
          <p:nvPr userDrawn="1"/>
        </p:nvSpPr>
        <p:spPr>
          <a:xfrm>
            <a:off x="685800" y="266700"/>
            <a:ext cx="2286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buNone/>
              <a:defRPr sz="975" b="1">
                <a:solidFill>
                  <a:srgbClr val="0E1317"/>
                </a:solidFill>
                <a:latin typeface="Oxanium"/>
                <a:ea typeface="Oxanium"/>
                <a:cs typeface="Oxanium"/>
              </a:defRPr>
            </a:pPr>
            <a:r>
              <a:rPr sz="975" b="1">
                <a:solidFill>
                  <a:srgbClr val="0E1317"/>
                </a:solidFill>
                <a:latin typeface="+mn-ea"/>
                <a:ea typeface="+mn-ea"/>
                <a:cs typeface="Oxanium"/>
              </a:rPr>
              <a:t>HWASHIN GROUP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012D438B-B287-1EAF-F247-534BE18D158F}"/>
              </a:ext>
            </a:extLst>
          </p:cNvPr>
          <p:cNvSpPr>
            <a:spLocks noGrp="1"/>
          </p:cNvSpPr>
          <p:nvPr userDrawn="1"/>
        </p:nvSpPr>
        <p:spPr>
          <a:xfrm>
            <a:off x="3238500" y="266700"/>
            <a:ext cx="314325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buNone/>
              <a:defRPr sz="825" b="0">
                <a:solidFill>
                  <a:srgbClr val="66727B"/>
                </a:solidFill>
                <a:latin typeface="Oxanium"/>
                <a:ea typeface="Oxanium"/>
                <a:cs typeface="Oxanium"/>
              </a:defRPr>
            </a:pPr>
            <a:r>
              <a:rPr lang="en-US" sz="825" b="0" dirty="0">
                <a:solidFill>
                  <a:srgbClr val="66727B"/>
                </a:solidFill>
                <a:latin typeface="+mn-ea"/>
                <a:ea typeface="+mn-ea"/>
                <a:cs typeface="Oxanium"/>
              </a:rPr>
              <a:t>Information Architecture (IA)</a:t>
            </a:r>
            <a:endParaRPr sz="825" b="0" dirty="0">
              <a:solidFill>
                <a:srgbClr val="66727B"/>
              </a:solidFill>
              <a:latin typeface="+mn-ea"/>
              <a:ea typeface="+mn-ea"/>
              <a:cs typeface="Oxanium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AEC5E4AE-60EF-EB5F-79E4-5782050C6102}"/>
              </a:ext>
            </a:extLst>
          </p:cNvPr>
          <p:cNvSpPr>
            <a:spLocks noGrp="1"/>
          </p:cNvSpPr>
          <p:nvPr userDrawn="1"/>
        </p:nvSpPr>
        <p:spPr>
          <a:xfrm>
            <a:off x="685800" y="628650"/>
            <a:ext cx="10820400" cy="9525"/>
          </a:xfrm>
          <a:prstGeom prst="rect">
            <a:avLst/>
          </a:prstGeom>
          <a:solidFill>
            <a:srgbClr val="CFD6D8"/>
          </a:solidFill>
          <a:ln w="0">
            <a:noFill/>
            <a:prstDash val="solid"/>
          </a:ln>
        </p:spPr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4396E6EC-777B-7328-9F5A-ED120FDBF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0766" y="6492876"/>
            <a:ext cx="2424956" cy="246592"/>
          </a:xfrm>
        </p:spPr>
        <p:txBody>
          <a:bodyPr/>
          <a:lstStyle>
            <a:lvl1pPr>
              <a:defRPr sz="1000"/>
            </a:lvl1pPr>
          </a:lstStyle>
          <a:p>
            <a:fld id="{2CA98773-29E8-4C5B-94B7-99CF88C2A21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9156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A98773-29E8-4C5B-94B7-99CF88C2A21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5017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0" r:id="rId3"/>
    <p:sldLayoutId id="2147483652" r:id="rId4"/>
    <p:sldLayoutId id="2147483651" r:id="rId5"/>
    <p:sldLayoutId id="2147483657" r:id="rId6"/>
    <p:sldLayoutId id="2147483658" r:id="rId7"/>
    <p:sldLayoutId id="2147483655" r:id="rId8"/>
    <p:sldLayoutId id="2147483656" r:id="rId9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ww.hwashin.co.kr/" TargetMode="Externa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3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6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png"/><Relationship Id="rId4" Type="http://schemas.openxmlformats.org/officeDocument/2006/relationships/hyperlink" Target="http://www.hwashin.co.kr/" TargetMode="Externa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washin.co.kr/" TargetMode="External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4.png"/><Relationship Id="rId4" Type="http://schemas.openxmlformats.org/officeDocument/2006/relationships/image" Target="../media/image22.pn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washin.co.kr/" TargetMode="External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5.png"/><Relationship Id="rId4" Type="http://schemas.openxmlformats.org/officeDocument/2006/relationships/image" Target="../media/image22.pn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washin.co.kr/" TargetMode="External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6.png"/><Relationship Id="rId4" Type="http://schemas.openxmlformats.org/officeDocument/2006/relationships/image" Target="../media/image22.png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3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3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jpeg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3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3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3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3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3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3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3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3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3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hyperlink" Target="https://www.hwashin.co.kr/kr/product/product_quality.do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39.png"/><Relationship Id="rId7" Type="http://schemas.openxmlformats.org/officeDocument/2006/relationships/image" Target="../media/image51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76.png"/><Relationship Id="rId7" Type="http://schemas.openxmlformats.org/officeDocument/2006/relationships/image" Target="../media/image72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Relationship Id="rId9" Type="http://schemas.openxmlformats.org/officeDocument/2006/relationships/image" Target="../media/image7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4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image" Target="../media/image85.png"/><Relationship Id="rId7" Type="http://schemas.openxmlformats.org/officeDocument/2006/relationships/image" Target="../media/image8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6.png"/><Relationship Id="rId5" Type="http://schemas.openxmlformats.org/officeDocument/2006/relationships/hyperlink" Target="https://www.hwashin.co.kr/kr/research/research_area_2.do" TargetMode="External"/><Relationship Id="rId4" Type="http://schemas.openxmlformats.org/officeDocument/2006/relationships/image" Target="../media/image2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7" Type="http://schemas.openxmlformats.org/officeDocument/2006/relationships/image" Target="../media/image9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3.png"/><Relationship Id="rId5" Type="http://schemas.openxmlformats.org/officeDocument/2006/relationships/image" Target="../media/image22.png"/><Relationship Id="rId4" Type="http://schemas.openxmlformats.org/officeDocument/2006/relationships/image" Target="../media/image8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7" Type="http://schemas.openxmlformats.org/officeDocument/2006/relationships/image" Target="../media/image9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5.png"/><Relationship Id="rId5" Type="http://schemas.openxmlformats.org/officeDocument/2006/relationships/image" Target="../media/image22.png"/><Relationship Id="rId4" Type="http://schemas.openxmlformats.org/officeDocument/2006/relationships/image" Target="../media/image8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7" Type="http://schemas.openxmlformats.org/officeDocument/2006/relationships/image" Target="../media/image9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6.png"/><Relationship Id="rId5" Type="http://schemas.openxmlformats.org/officeDocument/2006/relationships/image" Target="../media/image22.png"/><Relationship Id="rId4" Type="http://schemas.openxmlformats.org/officeDocument/2006/relationships/image" Target="../media/image87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7" Type="http://schemas.openxmlformats.org/officeDocument/2006/relationships/image" Target="../media/image9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8.png"/><Relationship Id="rId5" Type="http://schemas.openxmlformats.org/officeDocument/2006/relationships/image" Target="../media/image22.png"/><Relationship Id="rId4" Type="http://schemas.openxmlformats.org/officeDocument/2006/relationships/image" Target="../media/image87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7" Type="http://schemas.openxmlformats.org/officeDocument/2006/relationships/image" Target="../media/image101.gi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0.png"/><Relationship Id="rId5" Type="http://schemas.openxmlformats.org/officeDocument/2006/relationships/image" Target="../media/image22.png"/><Relationship Id="rId4" Type="http://schemas.openxmlformats.org/officeDocument/2006/relationships/image" Target="../media/image8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5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7" Type="http://schemas.openxmlformats.org/officeDocument/2006/relationships/image" Target="../media/image103.gi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2.png"/><Relationship Id="rId5" Type="http://schemas.openxmlformats.org/officeDocument/2006/relationships/image" Target="../media/image22.png"/><Relationship Id="rId4" Type="http://schemas.openxmlformats.org/officeDocument/2006/relationships/image" Target="../media/image87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7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jpeg"/><Relationship Id="rId3" Type="http://schemas.openxmlformats.org/officeDocument/2006/relationships/image" Target="../media/image22.png"/><Relationship Id="rId7" Type="http://schemas.openxmlformats.org/officeDocument/2006/relationships/image" Target="../media/image111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0.jpeg"/><Relationship Id="rId5" Type="http://schemas.openxmlformats.org/officeDocument/2006/relationships/image" Target="../media/image109.jpeg"/><Relationship Id="rId4" Type="http://schemas.openxmlformats.org/officeDocument/2006/relationships/image" Target="../media/image108.jpe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7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0.png"/><Relationship Id="rId5" Type="http://schemas.openxmlformats.org/officeDocument/2006/relationships/image" Target="../media/image119.png"/><Relationship Id="rId4" Type="http://schemas.openxmlformats.org/officeDocument/2006/relationships/image" Target="../media/image118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7.png"/><Relationship Id="rId3" Type="http://schemas.openxmlformats.org/officeDocument/2006/relationships/image" Target="../media/image122.png"/><Relationship Id="rId7" Type="http://schemas.openxmlformats.org/officeDocument/2006/relationships/image" Target="../media/image126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5.png"/><Relationship Id="rId5" Type="http://schemas.openxmlformats.org/officeDocument/2006/relationships/image" Target="../media/image124.png"/><Relationship Id="rId4" Type="http://schemas.openxmlformats.org/officeDocument/2006/relationships/image" Target="../media/image123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8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2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5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png"/><Relationship Id="rId3" Type="http://schemas.openxmlformats.org/officeDocument/2006/relationships/image" Target="../media/image22.png"/><Relationship Id="rId7" Type="http://schemas.openxmlformats.org/officeDocument/2006/relationships/image" Target="../media/image13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8.png"/><Relationship Id="rId5" Type="http://schemas.openxmlformats.org/officeDocument/2006/relationships/image" Target="../media/image137.png"/><Relationship Id="rId4" Type="http://schemas.openxmlformats.org/officeDocument/2006/relationships/image" Target="../media/image136.png"/><Relationship Id="rId9" Type="http://schemas.openxmlformats.org/officeDocument/2006/relationships/image" Target="../media/image141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washin.co.kr/network/" TargetMode="Externa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2.png"/><Relationship Id="rId5" Type="http://schemas.openxmlformats.org/officeDocument/2006/relationships/hyperlink" Target="https://www.hwashin.co.kr/kr/group/group_family.do" TargetMode="External"/><Relationship Id="rId4" Type="http://schemas.openxmlformats.org/officeDocument/2006/relationships/image" Target="../media/image22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5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6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3.png"/><Relationship Id="rId4" Type="http://schemas.openxmlformats.org/officeDocument/2006/relationships/hyperlink" Target="https://www.hwashin.co.kr/kr/esg/esg_esg.do" TargetMode="Externa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4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5.png"/><Relationship Id="rId4" Type="http://schemas.openxmlformats.org/officeDocument/2006/relationships/hyperlink" Target="https://www.hwashin.co.kr/kr/esg/esg_esg.do" TargetMode="Externa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6.png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7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8.png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3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3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2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3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png"/><Relationship Id="rId2" Type="http://schemas.openxmlformats.org/officeDocument/2006/relationships/image" Target="../media/image163.pn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3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5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png"/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9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A4FCE7DC-1825-76A3-63F8-2432A340C86C}"/>
              </a:ext>
            </a:extLst>
          </p:cNvPr>
          <p:cNvSpPr/>
          <p:nvPr/>
        </p:nvSpPr>
        <p:spPr>
          <a:xfrm>
            <a:off x="0" y="2192694"/>
            <a:ext cx="7893698" cy="2491273"/>
          </a:xfrm>
          <a:prstGeom prst="rect">
            <a:avLst/>
          </a:prstGeom>
          <a:solidFill>
            <a:srgbClr val="66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1259633" y="2990670"/>
            <a:ext cx="6465875" cy="113877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3200" b="1" dirty="0">
                <a:solidFill>
                  <a:srgbClr val="FFFFFF"/>
                </a:solidFill>
                <a:latin typeface="맑은 고딕" panose="020B0600000101010101" pitchFamily="50" charset="-127"/>
                <a:ea typeface="나눔스퀘어" panose="020B0600000101010101" pitchFamily="50" charset="-127"/>
              </a:rPr>
              <a:t>미래 </a:t>
            </a:r>
            <a:r>
              <a:rPr lang="ko-KR" altLang="en-US" sz="3200" b="1" dirty="0" err="1">
                <a:solidFill>
                  <a:srgbClr val="FFFFFF"/>
                </a:solidFill>
                <a:latin typeface="맑은 고딕" panose="020B0600000101010101" pitchFamily="50" charset="-127"/>
                <a:ea typeface="나눔스퀘어" panose="020B0600000101010101" pitchFamily="50" charset="-127"/>
              </a:rPr>
              <a:t>모빌리티</a:t>
            </a:r>
            <a:r>
              <a:rPr lang="ko-KR" altLang="en-US" sz="3200" b="1" dirty="0">
                <a:solidFill>
                  <a:srgbClr val="FFFFFF"/>
                </a:solidFill>
                <a:latin typeface="맑은 고딕" panose="020B0600000101010101" pitchFamily="50" charset="-127"/>
                <a:ea typeface="나눔스퀘어" panose="020B0600000101010101" pitchFamily="50" charset="-127"/>
              </a:rPr>
              <a:t> 기업을 위한 </a:t>
            </a:r>
            <a:endParaRPr lang="en-US" altLang="ko-KR" sz="3200" dirty="0">
              <a:solidFill>
                <a:schemeClr val="bg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r>
              <a:rPr lang="en-US" altLang="ko-KR" sz="3600" b="1" dirty="0">
                <a:solidFill>
                  <a:srgbClr val="FFFFFF"/>
                </a:solidFill>
                <a:latin typeface="맑은 고딕" panose="020B0600000101010101" pitchFamily="50" charset="-127"/>
                <a:ea typeface="나눔스퀘어 ExtraBold" panose="020B0600000101010101" pitchFamily="50" charset="-127"/>
              </a:rPr>
              <a:t>(</a:t>
            </a:r>
            <a:r>
              <a:rPr lang="ko-KR" altLang="en-US" sz="3600" b="1" dirty="0">
                <a:solidFill>
                  <a:srgbClr val="FFFFFF"/>
                </a:solidFill>
                <a:latin typeface="맑은 고딕" panose="020B0600000101010101" pitchFamily="50" charset="-127"/>
                <a:ea typeface="나눔스퀘어 ExtraBold" panose="020B0600000101010101" pitchFamily="50" charset="-127"/>
              </a:rPr>
              <a:t>주</a:t>
            </a:r>
            <a:r>
              <a:rPr lang="en-US" altLang="ko-KR" sz="3600" b="1" dirty="0">
                <a:solidFill>
                  <a:srgbClr val="FFFFFF"/>
                </a:solidFill>
                <a:latin typeface="맑은 고딕" panose="020B0600000101010101" pitchFamily="50" charset="-127"/>
                <a:ea typeface="나눔스퀘어 ExtraBold" panose="020B0600000101010101" pitchFamily="50" charset="-127"/>
              </a:rPr>
              <a:t>)</a:t>
            </a:r>
            <a:r>
              <a:rPr lang="ko-KR" altLang="en-US" sz="3600" b="1" dirty="0">
                <a:solidFill>
                  <a:srgbClr val="FFFFFF"/>
                </a:solidFill>
                <a:latin typeface="맑은 고딕" panose="020B0600000101010101" pitchFamily="50" charset="-127"/>
                <a:ea typeface="나눔스퀘어 ExtraBold" panose="020B0600000101010101" pitchFamily="50" charset="-127"/>
              </a:rPr>
              <a:t>화신그룹 홈페이지 리뉴얼</a:t>
            </a:r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9308" y="6276503"/>
            <a:ext cx="752842" cy="373937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1371599" y="2695561"/>
            <a:ext cx="350831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 dirty="0">
                <a:solidFill>
                  <a:schemeClr val="bg1"/>
                </a:solidFill>
                <a:latin typeface="맑은 고딕" panose="020B0600000101010101" pitchFamily="50" charset="-127"/>
                <a:ea typeface="나눔스퀘어 Bold" panose="020B0600000101010101" pitchFamily="50" charset="-127"/>
              </a:rPr>
              <a:t>Story Board</a:t>
            </a:r>
            <a:endParaRPr lang="ko-KR" altLang="en-US" sz="1600" dirty="0">
              <a:solidFill>
                <a:schemeClr val="bg1"/>
              </a:solidFill>
              <a:latin typeface="나눔스퀘어 Bold" panose="020B0600000101010101" pitchFamily="50" charset="-127"/>
              <a:ea typeface="나눔스퀘어 Bold" panose="020B0600000101010101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598" y="1485804"/>
            <a:ext cx="1210273" cy="534066"/>
          </a:xfrm>
          <a:prstGeom prst="rect">
            <a:avLst/>
          </a:prstGeom>
        </p:spPr>
      </p:pic>
      <p:cxnSp>
        <p:nvCxnSpPr>
          <p:cNvPr id="5" name="직선 연결선 4">
            <a:extLst>
              <a:ext uri="{FF2B5EF4-FFF2-40B4-BE49-F238E27FC236}">
                <a16:creationId xmlns:a16="http://schemas.microsoft.com/office/drawing/2014/main" id="{7A2E18B1-968B-47BF-5EF1-90D962BEDB22}"/>
              </a:ext>
            </a:extLst>
          </p:cNvPr>
          <p:cNvCxnSpPr/>
          <p:nvPr/>
        </p:nvCxnSpPr>
        <p:spPr>
          <a:xfrm>
            <a:off x="1371599" y="5309118"/>
            <a:ext cx="4581332" cy="0"/>
          </a:xfrm>
          <a:prstGeom prst="line">
            <a:avLst/>
          </a:prstGeom>
          <a:ln w="19050">
            <a:solidFill>
              <a:srgbClr val="66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F57A8F6E-7BE0-DBC6-2D16-82546F260A74}"/>
              </a:ext>
            </a:extLst>
          </p:cNvPr>
          <p:cNvSpPr txBox="1"/>
          <p:nvPr/>
        </p:nvSpPr>
        <p:spPr>
          <a:xfrm>
            <a:off x="6096000" y="5109697"/>
            <a:ext cx="4264091" cy="795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600" b="1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작성일</a:t>
            </a:r>
            <a:r>
              <a:rPr lang="en-US" altLang="ko-KR" sz="1600" b="1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: 2026.  09.  09</a:t>
            </a:r>
          </a:p>
          <a:p>
            <a:pPr>
              <a:lnSpc>
                <a:spcPct val="150000"/>
              </a:lnSpc>
            </a:pPr>
            <a:r>
              <a:rPr lang="ko-KR" altLang="en-US" sz="1600" b="1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작성자</a:t>
            </a:r>
            <a:r>
              <a:rPr lang="en-US" altLang="ko-KR" sz="1600" b="1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:  </a:t>
            </a:r>
            <a:r>
              <a:rPr lang="ko-KR" altLang="en-US" sz="1600" b="1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디에프</a:t>
            </a:r>
            <a:r>
              <a:rPr lang="en-US" altLang="ko-KR" sz="1600" b="1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DF</a:t>
            </a:r>
            <a:endParaRPr lang="ko-KR" altLang="en-US" sz="1600" b="1" spc="-150" dirty="0">
              <a:solidFill>
                <a:schemeClr val="tx1">
                  <a:lumMod val="50000"/>
                  <a:lumOff val="50000"/>
                </a:schemeClr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470A56C-5568-3692-6034-9FAC5596BD22}"/>
              </a:ext>
            </a:extLst>
          </p:cNvPr>
          <p:cNvSpPr txBox="1"/>
          <p:nvPr/>
        </p:nvSpPr>
        <p:spPr>
          <a:xfrm>
            <a:off x="1371598" y="5481943"/>
            <a:ext cx="441960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>
                <a:latin typeface="나눔스퀘어" panose="020B0600000101010101" pitchFamily="50" charset="-127"/>
                <a:ea typeface="나눔스퀘어" panose="020B0600000101010101" pitchFamily="50" charset="-127"/>
                <a:hlinkClick r:id="rId5"/>
              </a:rPr>
              <a:t>www.hwashin.co.kr</a:t>
            </a:r>
            <a:endParaRPr lang="en-US" altLang="ko-KR" sz="1400" b="1" dirty="0"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r>
              <a:rPr lang="en-US" altLang="ko-KR" sz="1400" b="1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www.hwashinprec.co.kr</a:t>
            </a:r>
          </a:p>
          <a:p>
            <a:r>
              <a:rPr lang="en-US" altLang="ko-KR" sz="1400" b="1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www.hswooseok.or.kr</a:t>
            </a:r>
            <a:endParaRPr lang="ko-KR" altLang="en-US" sz="1400" b="1" dirty="0"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r>
              <a:rPr lang="en-US" altLang="ko-KR" sz="1400" b="1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visit.hwashin.co.kr</a:t>
            </a:r>
          </a:p>
          <a:p>
            <a:r>
              <a:rPr lang="en-US" altLang="ko-KR" sz="1400" b="1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recruit.hwashin.co.kr</a:t>
            </a:r>
          </a:p>
        </p:txBody>
      </p:sp>
    </p:spTree>
    <p:extLst>
      <p:ext uri="{BB962C8B-B14F-4D97-AF65-F5344CB8AC3E}">
        <p14:creationId xmlns:p14="http://schemas.microsoft.com/office/powerpoint/2010/main" val="39262731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3"/>
          <p:cNvSpPr/>
          <p:nvPr/>
        </p:nvSpPr>
        <p:spPr>
          <a:xfrm>
            <a:off x="727192" y="1143000"/>
            <a:ext cx="6035040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ko-KR" altLang="en-US" sz="2300" b="1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화신그룹 </a:t>
            </a:r>
            <a:r>
              <a:rPr lang="en-US" altLang="ko-KR" sz="2300" b="1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|  </a:t>
            </a:r>
            <a:r>
              <a:rPr lang="ko-KR" altLang="en-US" sz="23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회사소개 </a:t>
            </a:r>
            <a:r>
              <a:rPr lang="en-US" altLang="ko-KR" sz="23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Company</a:t>
            </a:r>
          </a:p>
        </p:txBody>
      </p:sp>
      <p:sp>
        <p:nvSpPr>
          <p:cNvPr id="6" name="Text 4"/>
          <p:cNvSpPr/>
          <p:nvPr/>
        </p:nvSpPr>
        <p:spPr>
          <a:xfrm>
            <a:off x="707528" y="1691640"/>
            <a:ext cx="630936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ko-KR" altLang="en-US" sz="32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디자인 </a:t>
            </a:r>
            <a:r>
              <a:rPr lang="en-US" altLang="ko-KR" sz="32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· UI/UX</a:t>
            </a:r>
          </a:p>
          <a:p>
            <a:pPr marL="0" indent="0">
              <a:buNone/>
            </a:pPr>
            <a:r>
              <a:rPr lang="ko-KR" altLang="en-US" sz="32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적용 방향</a:t>
            </a:r>
            <a:endParaRPr lang="en-US" altLang="ko-KR" sz="3200" dirty="0"/>
          </a:p>
        </p:txBody>
      </p:sp>
      <p:sp>
        <p:nvSpPr>
          <p:cNvPr id="7" name="Text 5"/>
          <p:cNvSpPr/>
          <p:nvPr/>
        </p:nvSpPr>
        <p:spPr>
          <a:xfrm>
            <a:off x="705463" y="2852928"/>
            <a:ext cx="5303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altLang="ko-KR" sz="14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Design &amp; UI/UX </a:t>
            </a:r>
            <a:r>
              <a:rPr lang="en-US" sz="14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Plan</a:t>
            </a:r>
            <a:endParaRPr lang="en-US" sz="1400" dirty="0"/>
          </a:p>
        </p:txBody>
      </p:sp>
      <p:sp>
        <p:nvSpPr>
          <p:cNvPr id="23" name="슬라이드 번호 개체 틀 22">
            <a:extLst>
              <a:ext uri="{FF2B5EF4-FFF2-40B4-BE49-F238E27FC236}">
                <a16:creationId xmlns:a16="http://schemas.microsoft.com/office/drawing/2014/main" id="{9B502E0C-EFD7-1B78-8D17-75BBD222C3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10</a:t>
            </a:fld>
            <a:endParaRPr lang="ko-KR" altLang="en-US"/>
          </a:p>
        </p:txBody>
      </p:sp>
      <p:sp>
        <p:nvSpPr>
          <p:cNvPr id="24" name="Text 2">
            <a:extLst>
              <a:ext uri="{FF2B5EF4-FFF2-40B4-BE49-F238E27FC236}">
                <a16:creationId xmlns:a16="http://schemas.microsoft.com/office/drawing/2014/main" id="{9BFABF97-E772-6160-7AF2-4BFF2900F1BD}"/>
              </a:ext>
            </a:extLst>
          </p:cNvPr>
          <p:cNvSpPr/>
          <p:nvPr/>
        </p:nvSpPr>
        <p:spPr>
          <a:xfrm>
            <a:off x="727192" y="658368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</a:t>
            </a:r>
            <a:endParaRPr lang="en-US" sz="1000" dirty="0">
              <a:solidFill>
                <a:srgbClr val="005BAC"/>
              </a:solidFill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BA6F10C8-40CB-FE74-22F2-EA828A1964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797"/>
          <a:stretch/>
        </p:blipFill>
        <p:spPr>
          <a:xfrm>
            <a:off x="6096000" y="286874"/>
            <a:ext cx="6107160" cy="4262596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BF30EF41-B057-8D6A-52C9-2B739950B1C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505" b="39726"/>
          <a:stretch/>
        </p:blipFill>
        <p:spPr>
          <a:xfrm>
            <a:off x="6096000" y="4056089"/>
            <a:ext cx="6107160" cy="2722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676795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A01CB2F2-0309-4013-6562-AD170A7F14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100</a:t>
            </a:fld>
            <a:endParaRPr lang="ko-KR" altLang="en-US" dirty="0"/>
          </a:p>
        </p:txBody>
      </p:sp>
      <p:sp>
        <p:nvSpPr>
          <p:cNvPr id="3" name="Text 2">
            <a:extLst>
              <a:ext uri="{FF2B5EF4-FFF2-40B4-BE49-F238E27FC236}">
                <a16:creationId xmlns:a16="http://schemas.microsoft.com/office/drawing/2014/main" id="{6989316F-387E-95CD-615D-0384677B38D6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www.hwashin.co.kr/ESG/</a:t>
            </a:r>
            <a:endParaRPr lang="en-US" altLang="ko-KR" sz="1000" dirty="0">
              <a:solidFill>
                <a:srgbClr val="666666"/>
              </a:solidFill>
              <a:latin typeface="Malgun Gothic" pitchFamily="34" charset="0"/>
              <a:ea typeface="Malgun Gothic" pitchFamily="34" charset="-122"/>
              <a:cs typeface="Malgun Gothic" pitchFamily="34" charset="-120"/>
            </a:endParaRPr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AE68977B-BA2F-0DCD-DA0F-00557916079C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</a:t>
            </a:r>
            <a:r>
              <a:rPr lang="en-US" altLang="ko-KR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ESG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en-US" altLang="ko-KR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&gt;</a:t>
            </a:r>
            <a:r>
              <a:rPr lang="en-US" altLang="ko-KR" sz="900" b="1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ko-KR" altLang="en-US" sz="9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지배구조</a:t>
            </a:r>
            <a:endParaRPr lang="en-US" sz="900" b="1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FE60DE39-F36C-F0C8-CAFF-31D47A16E89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0935"/>
          <a:stretch/>
        </p:blipFill>
        <p:spPr>
          <a:xfrm>
            <a:off x="695324" y="739053"/>
            <a:ext cx="2585545" cy="52936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65EC1F5-C8C5-0169-2924-0ACDEFF1E49A}"/>
              </a:ext>
            </a:extLst>
          </p:cNvPr>
          <p:cNvSpPr txBox="1"/>
          <p:nvPr/>
        </p:nvSpPr>
        <p:spPr>
          <a:xfrm>
            <a:off x="9576079" y="1088454"/>
            <a:ext cx="244175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100" b="1" u="sng" dirty="0"/>
              <a:t>참고 </a:t>
            </a:r>
            <a:r>
              <a:rPr lang="en-US" altLang="ko-KR" sz="1100" b="1" u="sng" dirty="0"/>
              <a:t>URL</a:t>
            </a:r>
          </a:p>
          <a:p>
            <a:r>
              <a:rPr lang="en-US" altLang="ko-KR" sz="1100" dirty="0"/>
              <a:t>https://www.hwashin.co.kr/kr/group/visit_inform.do</a:t>
            </a:r>
            <a:endParaRPr lang="en-US" altLang="ko-KR" sz="1100" b="1" u="sng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B4E5FBE-D98F-2E2C-D528-B8F7498EFB50}"/>
              </a:ext>
            </a:extLst>
          </p:cNvPr>
          <p:cNvSpPr txBox="1"/>
          <p:nvPr/>
        </p:nvSpPr>
        <p:spPr>
          <a:xfrm>
            <a:off x="897548" y="979554"/>
            <a:ext cx="183979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50" b="1" i="0" dirty="0">
                <a:solidFill>
                  <a:srgbClr val="FFFFFF"/>
                </a:solidFill>
                <a:effectLst/>
                <a:highlight>
                  <a:srgbClr val="1A1A2E"/>
                </a:highlight>
                <a:latin typeface="Noto Sans KR" panose="020B0200000000000000" pitchFamily="50" charset="-127"/>
                <a:ea typeface="Noto Sans KR" panose="020B0200000000000000" pitchFamily="50" charset="-127"/>
              </a:rPr>
              <a:t> </a:t>
            </a:r>
            <a:r>
              <a:rPr lang="en-US" altLang="ko-KR" sz="1050" b="1" i="0" dirty="0">
                <a:solidFill>
                  <a:srgbClr val="FFFFFF"/>
                </a:solidFill>
                <a:effectLst/>
                <a:highlight>
                  <a:srgbClr val="1A1A2E"/>
                </a:highlight>
                <a:latin typeface="Noto Sans KR" panose="020B0200000000000000" pitchFamily="50" charset="-127"/>
                <a:ea typeface="Noto Sans KR" panose="020B0200000000000000" pitchFamily="50" charset="-127"/>
              </a:rPr>
              <a:t>ESG</a:t>
            </a:r>
            <a:endParaRPr lang="ko-KR" altLang="en-US" sz="1050" b="1" i="0" dirty="0">
              <a:solidFill>
                <a:srgbClr val="FFFFFF"/>
              </a:solidFill>
              <a:effectLst/>
              <a:highlight>
                <a:srgbClr val="1A1A2E"/>
              </a:highlight>
              <a:latin typeface="Noto Sans KR" panose="020B0200000000000000" pitchFamily="50" charset="-127"/>
              <a:ea typeface="Noto Sans KR" panose="020B0200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0FE8522-1246-03FE-10C9-EB1E753D6465}"/>
              </a:ext>
            </a:extLst>
          </p:cNvPr>
          <p:cNvSpPr txBox="1"/>
          <p:nvPr/>
        </p:nvSpPr>
        <p:spPr>
          <a:xfrm>
            <a:off x="695325" y="1603617"/>
            <a:ext cx="829102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0"/>
            <a:r>
              <a:rPr lang="en-US" altLang="ko-KR" sz="1600" b="1" dirty="0"/>
              <a:t>Ethics &amp; Compliance</a:t>
            </a:r>
          </a:p>
          <a:p>
            <a:pPr latinLnBrk="0"/>
            <a:r>
              <a:rPr lang="ko-KR" altLang="en-US" sz="1600" b="1" dirty="0"/>
              <a:t>정직한 실천</a:t>
            </a:r>
            <a:r>
              <a:rPr lang="en-US" altLang="ko-KR" sz="1600" b="1" dirty="0"/>
              <a:t>, </a:t>
            </a:r>
            <a:r>
              <a:rPr lang="ko-KR" altLang="en-US" sz="1600" b="1" dirty="0"/>
              <a:t>원칙을 지키는 경영</a:t>
            </a:r>
            <a:r>
              <a:rPr lang="en-US" altLang="ko-KR" sz="1600" b="1" dirty="0"/>
              <a:t>.</a:t>
            </a:r>
          </a:p>
          <a:p>
            <a:pPr latinLnBrk="0"/>
            <a:r>
              <a:rPr lang="en-US" altLang="ko-KR" sz="1200" dirty="0"/>
              <a:t>(</a:t>
            </a:r>
            <a:r>
              <a:rPr lang="ko-KR" altLang="en-US" sz="1200" dirty="0"/>
              <a:t>주</a:t>
            </a:r>
            <a:r>
              <a:rPr lang="en-US" altLang="ko-KR" sz="1200" dirty="0"/>
              <a:t>)</a:t>
            </a:r>
            <a:r>
              <a:rPr lang="ko-KR" altLang="en-US" sz="1200" dirty="0"/>
              <a:t>화신은 정직과 공정을 기업 활동의 중요한 기준으로 삼습니다</a:t>
            </a:r>
            <a:r>
              <a:rPr lang="en-US" altLang="ko-KR" sz="1200" dirty="0"/>
              <a:t>. </a:t>
            </a:r>
            <a:r>
              <a:rPr lang="ko-KR" altLang="en-US" sz="1200" dirty="0"/>
              <a:t>법규와 원칙을 존중하고 책임 있게 행동하며</a:t>
            </a:r>
            <a:r>
              <a:rPr lang="en-US" altLang="ko-KR" sz="1200" dirty="0"/>
              <a:t>, </a:t>
            </a:r>
            <a:r>
              <a:rPr lang="ko-KR" altLang="en-US" sz="1200" dirty="0"/>
              <a:t>이해관계자가 신뢰할 수 있는 기업문화를 만들어가겠습니다</a:t>
            </a:r>
            <a:r>
              <a:rPr lang="en-US" altLang="ko-KR" sz="1200" dirty="0"/>
              <a:t>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47CBD62-F562-BE33-74D5-B88009187A7D}"/>
              </a:ext>
            </a:extLst>
          </p:cNvPr>
          <p:cNvSpPr txBox="1"/>
          <p:nvPr/>
        </p:nvSpPr>
        <p:spPr>
          <a:xfrm>
            <a:off x="695325" y="1280848"/>
            <a:ext cx="261058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지배구조 </a:t>
            </a:r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&gt; </a:t>
            </a:r>
            <a:r>
              <a:rPr lang="ko-KR" altLang="en-US" sz="1000" b="1" dirty="0">
                <a:highlight>
                  <a:srgbClr val="FFFFFF"/>
                </a:highlight>
                <a:latin typeface="+mn-ea"/>
              </a:rPr>
              <a:t>윤리</a:t>
            </a:r>
            <a:r>
              <a:rPr lang="en-US" altLang="ko-KR" sz="1000" b="1" dirty="0">
                <a:highlight>
                  <a:srgbClr val="FFFFFF"/>
                </a:highlight>
                <a:latin typeface="+mn-ea"/>
              </a:rPr>
              <a:t>·</a:t>
            </a:r>
            <a:r>
              <a:rPr lang="ko-KR" altLang="en-US" sz="1000" b="1" dirty="0">
                <a:highlight>
                  <a:srgbClr val="FFFFFF"/>
                </a:highlight>
                <a:latin typeface="+mn-ea"/>
              </a:rPr>
              <a:t>준법경영</a:t>
            </a:r>
            <a:endParaRPr lang="ko-KR" altLang="en-US" sz="1000" b="1" i="0" dirty="0"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A7A9D1F-09DD-2601-3397-484BA30E022C}"/>
              </a:ext>
            </a:extLst>
          </p:cNvPr>
          <p:cNvSpPr txBox="1"/>
          <p:nvPr/>
        </p:nvSpPr>
        <p:spPr>
          <a:xfrm>
            <a:off x="695325" y="2641119"/>
            <a:ext cx="888181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latinLnBrk="0"/>
            <a:r>
              <a:rPr lang="ko-KR" altLang="en-US" sz="1100" i="0" dirty="0">
                <a:solidFill>
                  <a:srgbClr val="484848"/>
                </a:solidFill>
                <a:effectLst/>
                <a:latin typeface="Nanum Gothic"/>
              </a:rPr>
              <a:t>화신은 인간 본위의 경영</a:t>
            </a:r>
            <a:r>
              <a:rPr lang="en-US" altLang="ko-KR" sz="1100" i="0" dirty="0">
                <a:solidFill>
                  <a:srgbClr val="484848"/>
                </a:solidFill>
                <a:effectLst/>
                <a:latin typeface="Nanum Gothic"/>
              </a:rPr>
              <a:t>, </a:t>
            </a:r>
            <a:r>
              <a:rPr lang="ko-KR" altLang="en-US" sz="1100" i="0" dirty="0">
                <a:solidFill>
                  <a:srgbClr val="484848"/>
                </a:solidFill>
                <a:effectLst/>
                <a:latin typeface="Nanum Gothic"/>
              </a:rPr>
              <a:t>모두가 참여하는 열린 경영의 가치 아래 전 직원이 일치단결하여 고객이 신뢰하는 파트너로서 나아가 지역사회의 일원으로서 맡은 바 역할과 책임을 완수할 것이며</a:t>
            </a:r>
            <a:r>
              <a:rPr lang="en-US" altLang="ko-KR" sz="1100" i="0" dirty="0">
                <a:solidFill>
                  <a:srgbClr val="484848"/>
                </a:solidFill>
                <a:effectLst/>
                <a:latin typeface="Nanum Gothic"/>
              </a:rPr>
              <a:t>, </a:t>
            </a:r>
            <a:r>
              <a:rPr lang="ko-KR" altLang="en-US" sz="1100" i="0" dirty="0">
                <a:solidFill>
                  <a:srgbClr val="484848"/>
                </a:solidFill>
                <a:effectLst/>
                <a:latin typeface="Nanum Gothic"/>
              </a:rPr>
              <a:t>좋은 생각을 바르게 실천한다는 좌우명과 함께 현실로 다가온 무한 경쟁시대를 앞서서 헤쳐 나갈 것입니다</a:t>
            </a:r>
            <a:r>
              <a:rPr lang="en-US" altLang="ko-KR" sz="1100" i="0" dirty="0">
                <a:solidFill>
                  <a:srgbClr val="484848"/>
                </a:solidFill>
                <a:effectLst/>
                <a:latin typeface="Nanum Gothic"/>
              </a:rPr>
              <a:t>. </a:t>
            </a:r>
            <a:r>
              <a:rPr lang="ko-KR" altLang="en-US" sz="1100" i="0" dirty="0">
                <a:solidFill>
                  <a:srgbClr val="484848"/>
                </a:solidFill>
                <a:effectLst/>
                <a:latin typeface="Nanum Gothic"/>
              </a:rPr>
              <a:t>이에 화신은 임직원 개개인의 품위와 회사의 명예를 유지하고 협력사와의 거래에 있어서 공정성을 확보하여 올바른 기업문화를 정립하기 위하여 모든 임직원이 지켜야 할 올바른 행동과 가치판단의 기준으로서 </a:t>
            </a:r>
            <a:r>
              <a:rPr lang="ko-KR" altLang="en-US" sz="1100" i="0" dirty="0" err="1">
                <a:solidFill>
                  <a:srgbClr val="484848"/>
                </a:solidFill>
                <a:effectLst/>
                <a:latin typeface="Nanum Gothic"/>
              </a:rPr>
              <a:t>윤리준법규범을</a:t>
            </a:r>
            <a:r>
              <a:rPr lang="ko-KR" altLang="en-US" sz="1100" i="0" dirty="0">
                <a:solidFill>
                  <a:srgbClr val="484848"/>
                </a:solidFill>
                <a:effectLst/>
                <a:latin typeface="Nanum Gothic"/>
              </a:rPr>
              <a:t> 제정하고 그 실천을 다짐합니다</a:t>
            </a:r>
            <a:r>
              <a:rPr lang="en-US" altLang="ko-KR" sz="1100" i="0" dirty="0">
                <a:solidFill>
                  <a:srgbClr val="484848"/>
                </a:solidFill>
                <a:effectLst/>
                <a:latin typeface="Nanum Gothic"/>
              </a:rPr>
              <a:t>.</a:t>
            </a:r>
            <a:endParaRPr lang="ko-KR" altLang="en-US" sz="1100" i="0" dirty="0">
              <a:solidFill>
                <a:srgbClr val="676767"/>
              </a:solidFill>
              <a:effectLst/>
              <a:latin typeface="Nanum Gothic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E366107-B578-A065-FF95-63BFDCB83363}"/>
              </a:ext>
            </a:extLst>
          </p:cNvPr>
          <p:cNvSpPr txBox="1"/>
          <p:nvPr/>
        </p:nvSpPr>
        <p:spPr>
          <a:xfrm>
            <a:off x="929437" y="3441680"/>
            <a:ext cx="8346909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200" b="1" i="0" dirty="0">
                <a:solidFill>
                  <a:srgbClr val="0069BD"/>
                </a:solidFill>
                <a:effectLst/>
                <a:highlight>
                  <a:srgbClr val="FFFFFF"/>
                </a:highlight>
                <a:latin typeface="Nanum Gothic"/>
              </a:rPr>
              <a:t>화신 임직원의 기본 자세</a:t>
            </a:r>
            <a:br>
              <a:rPr lang="ko-KR" altLang="en-US" sz="1200" dirty="0"/>
            </a:br>
            <a:r>
              <a:rPr lang="ko-KR" altLang="en-US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화신의 임직원은 각 개인의 행위가 회사의 명예와 부합됨을 인식하고</a:t>
            </a:r>
            <a:r>
              <a:rPr lang="en-US" altLang="ko-KR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, </a:t>
            </a:r>
            <a:r>
              <a:rPr lang="ko-KR" altLang="en-US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건전한 기업문화 구현 및 회사의 대내외적 공신력을</a:t>
            </a:r>
            <a:br>
              <a:rPr lang="ko-KR" altLang="en-US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</a:br>
            <a:r>
              <a:rPr lang="ko-KR" altLang="en-US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더욱 공고히 하기 위해 다음의 자세를 견지해야 한다</a:t>
            </a:r>
            <a:r>
              <a:rPr lang="en-US" altLang="ko-KR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.</a:t>
            </a:r>
            <a:endParaRPr lang="ko-KR" altLang="en-US" sz="1200" b="0" i="0" dirty="0">
              <a:solidFill>
                <a:srgbClr val="2D2D2D"/>
              </a:solidFill>
              <a:effectLst/>
              <a:highlight>
                <a:srgbClr val="FFFFFF"/>
              </a:highlight>
              <a:latin typeface="Nanum Gothic"/>
            </a:endParaRPr>
          </a:p>
          <a:p>
            <a:pPr algn="l"/>
            <a:br>
              <a:rPr lang="ko-KR" altLang="en-US" sz="1200" b="0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</a:br>
            <a:r>
              <a:rPr lang="en-US" altLang="ko-KR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1.</a:t>
            </a:r>
            <a:r>
              <a:rPr lang="ko-KR" altLang="en-US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제반 업무 처리에 있어서 항상 공정하고</a:t>
            </a:r>
            <a:r>
              <a:rPr lang="en-US" altLang="ko-KR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, </a:t>
            </a:r>
            <a:r>
              <a:rPr lang="ko-KR" altLang="en-US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투명하게 적법한 절차에 따라 직무를 수행한다</a:t>
            </a:r>
            <a:r>
              <a:rPr lang="en-US" altLang="ko-KR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.</a:t>
            </a:r>
            <a:endParaRPr lang="ko-KR" altLang="en-US" sz="1200" b="0" i="0" dirty="0">
              <a:solidFill>
                <a:srgbClr val="2D2D2D"/>
              </a:solidFill>
              <a:effectLst/>
              <a:highlight>
                <a:srgbClr val="FFFFFF"/>
              </a:highlight>
              <a:latin typeface="Nanum Gothic"/>
            </a:endParaRPr>
          </a:p>
          <a:p>
            <a:pPr algn="l"/>
            <a:br>
              <a:rPr lang="ko-KR" altLang="en-US" sz="1200" b="0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</a:br>
            <a:r>
              <a:rPr lang="en-US" altLang="ko-KR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2.</a:t>
            </a:r>
            <a:r>
              <a:rPr lang="ko-KR" altLang="en-US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우월한 권한과 지배적 지위를 이용한 어떠한 형태의 </a:t>
            </a:r>
            <a:r>
              <a:rPr lang="ko-KR" altLang="en-US" sz="1200" b="1" i="0" dirty="0" err="1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불법ㆍ부당행위도</a:t>
            </a:r>
            <a:r>
              <a:rPr lang="ko-KR" altLang="en-US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 하지 않는다</a:t>
            </a:r>
            <a:r>
              <a:rPr lang="en-US" altLang="ko-KR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.</a:t>
            </a:r>
            <a:endParaRPr lang="ko-KR" altLang="en-US" sz="1200" b="0" i="0" dirty="0">
              <a:solidFill>
                <a:srgbClr val="2D2D2D"/>
              </a:solidFill>
              <a:effectLst/>
              <a:highlight>
                <a:srgbClr val="FFFFFF"/>
              </a:highlight>
              <a:latin typeface="Nanum Gothic"/>
            </a:endParaRPr>
          </a:p>
          <a:p>
            <a:pPr algn="l"/>
            <a:br>
              <a:rPr lang="ko-KR" altLang="en-US" sz="1200" b="0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</a:br>
            <a:r>
              <a:rPr lang="en-US" altLang="ko-KR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3.</a:t>
            </a:r>
            <a:r>
              <a:rPr lang="ko-KR" altLang="en-US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고의적인 업무 지연으로 어떠한 대가도 의도하지 않는다</a:t>
            </a:r>
            <a:r>
              <a:rPr lang="en-US" altLang="ko-KR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.</a:t>
            </a:r>
            <a:endParaRPr lang="ko-KR" altLang="en-US" sz="1200" b="0" i="0" dirty="0">
              <a:solidFill>
                <a:srgbClr val="2D2D2D"/>
              </a:solidFill>
              <a:effectLst/>
              <a:highlight>
                <a:srgbClr val="FFFFFF"/>
              </a:highlight>
              <a:latin typeface="Nanum Gothic"/>
            </a:endParaRPr>
          </a:p>
          <a:p>
            <a:pPr algn="l"/>
            <a:br>
              <a:rPr lang="ko-KR" altLang="en-US" sz="1200" b="0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</a:br>
            <a:r>
              <a:rPr lang="en-US" altLang="ko-KR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4.</a:t>
            </a:r>
            <a:r>
              <a:rPr lang="ko-KR" altLang="en-US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업무를 수행하는데 있어서 상호간에 예의를 갖추어 임한다</a:t>
            </a:r>
            <a:r>
              <a:rPr lang="en-US" altLang="ko-KR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.</a:t>
            </a:r>
            <a:endParaRPr lang="ko-KR" altLang="en-US" sz="1200" b="0" i="0" dirty="0">
              <a:solidFill>
                <a:srgbClr val="2D2D2D"/>
              </a:solidFill>
              <a:effectLst/>
              <a:highlight>
                <a:srgbClr val="FFFFFF"/>
              </a:highlight>
              <a:latin typeface="Nanum Gothic"/>
            </a:endParaRPr>
          </a:p>
          <a:p>
            <a:pPr algn="l"/>
            <a:br>
              <a:rPr lang="ko-KR" altLang="en-US" sz="1200" b="0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</a:br>
            <a:r>
              <a:rPr lang="en-US" altLang="ko-KR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5.</a:t>
            </a:r>
            <a:r>
              <a:rPr lang="ko-KR" altLang="en-US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업무의 수행과 보고는 공정하고 정직하게 한다</a:t>
            </a:r>
            <a:r>
              <a:rPr lang="en-US" altLang="ko-KR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.</a:t>
            </a:r>
            <a:endParaRPr lang="ko-KR" altLang="en-US" sz="1200" b="0" i="0" dirty="0">
              <a:solidFill>
                <a:srgbClr val="2D2D2D"/>
              </a:solidFill>
              <a:effectLst/>
              <a:highlight>
                <a:srgbClr val="FFFFFF"/>
              </a:highlight>
              <a:latin typeface="Nanum Gothic"/>
            </a:endParaRPr>
          </a:p>
          <a:p>
            <a:pPr algn="l"/>
            <a:br>
              <a:rPr lang="ko-KR" altLang="en-US" sz="1200" b="0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</a:br>
            <a:r>
              <a:rPr lang="en-US" altLang="ko-KR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6.</a:t>
            </a:r>
            <a:r>
              <a:rPr lang="ko-KR" altLang="en-US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회사의 재산을 보호하고 거래과정에서 발생된 정보 및 업무상 知得한 회사의 기밀사항에 대하여 철저한 보안을 준수한다</a:t>
            </a:r>
            <a:r>
              <a:rPr lang="en-US" altLang="ko-KR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.</a:t>
            </a:r>
            <a:endParaRPr lang="ko-KR" altLang="en-US" sz="1200" b="0" i="0" dirty="0">
              <a:solidFill>
                <a:srgbClr val="2D2D2D"/>
              </a:solidFill>
              <a:effectLst/>
              <a:highlight>
                <a:srgbClr val="FFFFFF"/>
              </a:highlight>
              <a:latin typeface="Nanum Gothic"/>
            </a:endParaRPr>
          </a:p>
          <a:p>
            <a:pPr algn="l"/>
            <a:br>
              <a:rPr lang="ko-KR" altLang="en-US" sz="1200" b="0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</a:br>
            <a:r>
              <a:rPr lang="en-US" altLang="ko-KR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7.</a:t>
            </a:r>
            <a:r>
              <a:rPr lang="ko-KR" altLang="en-US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일상생활 및 직무와 관련하여 국가의 법령과 화신 규정을 준수하며</a:t>
            </a:r>
            <a:r>
              <a:rPr lang="en-US" altLang="ko-KR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, </a:t>
            </a:r>
            <a:r>
              <a:rPr lang="ko-KR" altLang="en-US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사회로부터 지탄받을 수 있는 비도덕적</a:t>
            </a:r>
            <a:r>
              <a:rPr lang="en-US" altLang="ko-KR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, </a:t>
            </a:r>
            <a:r>
              <a:rPr lang="ko-KR" altLang="en-US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비윤리적</a:t>
            </a:r>
            <a:br>
              <a:rPr lang="ko-KR" altLang="en-US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</a:br>
            <a:r>
              <a:rPr lang="ko-KR" altLang="en-US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행위를 하지 않는다</a:t>
            </a:r>
            <a:r>
              <a:rPr lang="en-US" altLang="ko-KR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.</a:t>
            </a:r>
            <a:endParaRPr lang="ko-KR" altLang="en-US" sz="1200" b="0" i="0" dirty="0">
              <a:solidFill>
                <a:srgbClr val="2D2D2D"/>
              </a:solidFill>
              <a:effectLst/>
              <a:highlight>
                <a:srgbClr val="FFFFFF"/>
              </a:highlight>
              <a:latin typeface="Nanum Gothic"/>
            </a:endParaRPr>
          </a:p>
        </p:txBody>
      </p:sp>
      <p:sp>
        <p:nvSpPr>
          <p:cNvPr id="23" name="검토추가_100_0">
            <a:extLst>
              <a:ext uri="{FF2B5EF4-FFF2-40B4-BE49-F238E27FC236}">
                <a16:creationId xmlns:a16="http://schemas.microsoft.com/office/drawing/2014/main" id="{219E48DC-EA4F-42E7-8D33-F0F4AADD43CC}"/>
              </a:ext>
            </a:extLst>
          </p:cNvPr>
          <p:cNvSpPr>
            <a:spLocks noGrp="1"/>
          </p:cNvSpPr>
          <p:nvPr/>
        </p:nvSpPr>
        <p:spPr>
          <a:xfrm>
            <a:off x="9610725" y="1802918"/>
            <a:ext cx="2371725" cy="1581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1. 윤리규범·실천기준·준법활동·제보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안내를 구분합니다. 101p는 규정과 실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천활동 하단입니다.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2. 규정은 문서명·개정일·담당부서·PD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F를 관리합니다.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3. 제보 채널은 인권 고충과 공통 접수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체계를 사용합니다.</a:t>
            </a:r>
          </a:p>
        </p:txBody>
      </p:sp>
      <p:sp>
        <p:nvSpPr>
          <p:cNvPr id="24" name="검토추가_100_1">
            <a:extLst>
              <a:ext uri="{FF2B5EF4-FFF2-40B4-BE49-F238E27FC236}">
                <a16:creationId xmlns:a16="http://schemas.microsoft.com/office/drawing/2014/main" id="{6E326844-31DF-4ACE-B782-26EED6B19266}"/>
              </a:ext>
            </a:extLst>
          </p:cNvPr>
          <p:cNvSpPr>
            <a:spLocks noGrp="1"/>
          </p:cNvSpPr>
          <p:nvPr/>
        </p:nvSpPr>
        <p:spPr>
          <a:xfrm>
            <a:off x="9610725" y="3479318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수정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지침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9p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윤리경영·준법경영을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통합할</a:t>
            </a:r>
            <a:endParaRPr sz="1000" b="0" dirty="0">
              <a:solidFill>
                <a:srgbClr val="FF0000"/>
              </a:solidFill>
              <a:latin typeface="맑은 고딕"/>
              <a:ea typeface="맑은 고딕"/>
              <a:cs typeface="맑은 고딕"/>
            </a:endParaRP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경우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IA와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경로도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정리합니다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80135537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682C14AA-7525-99C3-0B60-BFD949FC6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101</a:t>
            </a:fld>
            <a:endParaRPr lang="ko-KR" altLang="en-US"/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BCF07B38-DD65-DA6C-3B76-46FE754EB0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6482" y="1341438"/>
            <a:ext cx="7566239" cy="2499561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CE5CD1C5-EE30-57B9-8FDA-84EDECE0C0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680" y="4403556"/>
            <a:ext cx="6970067" cy="1599193"/>
          </a:xfrm>
          <a:prstGeom prst="rect">
            <a:avLst/>
          </a:prstGeom>
        </p:spPr>
      </p:pic>
      <p:sp>
        <p:nvSpPr>
          <p:cNvPr id="14" name="말풍선: 모서리가 둥근 사각형 13">
            <a:extLst>
              <a:ext uri="{FF2B5EF4-FFF2-40B4-BE49-F238E27FC236}">
                <a16:creationId xmlns:a16="http://schemas.microsoft.com/office/drawing/2014/main" id="{CFD77D38-4E2A-A3C9-6572-C3BB7158F6A6}"/>
              </a:ext>
            </a:extLst>
          </p:cNvPr>
          <p:cNvSpPr/>
          <p:nvPr/>
        </p:nvSpPr>
        <p:spPr>
          <a:xfrm>
            <a:off x="6214811" y="4559969"/>
            <a:ext cx="2279484" cy="607512"/>
          </a:xfrm>
          <a:prstGeom prst="wedgeRoundRectCallout">
            <a:avLst>
              <a:gd name="adj1" fmla="val -34966"/>
              <a:gd name="adj2" fmla="val 93319"/>
              <a:gd name="adj3" fmla="val 16667"/>
            </a:avLst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r>
              <a:rPr lang="ko-KR" altLang="en-US" b="1" dirty="0">
                <a:solidFill>
                  <a:srgbClr val="FF0000"/>
                </a:solidFill>
              </a:rPr>
              <a:t>파일 다운로드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748890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3"/>
          <p:cNvSpPr/>
          <p:nvPr/>
        </p:nvSpPr>
        <p:spPr>
          <a:xfrm>
            <a:off x="727192" y="1143000"/>
            <a:ext cx="6035040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ko-KR" altLang="en-US" sz="2300" b="1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화신그룹 </a:t>
            </a:r>
            <a:r>
              <a:rPr lang="en-US" altLang="ko-KR" sz="2300" b="1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|  </a:t>
            </a:r>
            <a:r>
              <a:rPr lang="en-US" altLang="ko-KR" sz="23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Newsroom</a:t>
            </a:r>
            <a:endParaRPr lang="en-US" sz="2300" dirty="0"/>
          </a:p>
        </p:txBody>
      </p:sp>
      <p:sp>
        <p:nvSpPr>
          <p:cNvPr id="6" name="Text 4"/>
          <p:cNvSpPr/>
          <p:nvPr/>
        </p:nvSpPr>
        <p:spPr>
          <a:xfrm>
            <a:off x="707528" y="1691640"/>
            <a:ext cx="630936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ko-KR" altLang="en-US" sz="32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디자인 </a:t>
            </a:r>
            <a:r>
              <a:rPr lang="en-US" altLang="ko-KR" sz="32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· UI/UX</a:t>
            </a:r>
          </a:p>
          <a:p>
            <a:pPr marL="0" indent="0">
              <a:buNone/>
            </a:pPr>
            <a:r>
              <a:rPr lang="ko-KR" altLang="en-US" sz="32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적용 방향</a:t>
            </a:r>
            <a:endParaRPr lang="en-US" altLang="ko-KR" sz="3200" dirty="0"/>
          </a:p>
        </p:txBody>
      </p:sp>
      <p:sp>
        <p:nvSpPr>
          <p:cNvPr id="7" name="Text 5"/>
          <p:cNvSpPr/>
          <p:nvPr/>
        </p:nvSpPr>
        <p:spPr>
          <a:xfrm>
            <a:off x="705463" y="2852928"/>
            <a:ext cx="5303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altLang="ko-KR" sz="14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Design &amp; UI/UX </a:t>
            </a:r>
            <a:r>
              <a:rPr lang="en-US" sz="14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Plan</a:t>
            </a:r>
            <a:endParaRPr lang="en-US" sz="1400" dirty="0"/>
          </a:p>
        </p:txBody>
      </p:sp>
      <p:sp>
        <p:nvSpPr>
          <p:cNvPr id="23" name="슬라이드 번호 개체 틀 22">
            <a:extLst>
              <a:ext uri="{FF2B5EF4-FFF2-40B4-BE49-F238E27FC236}">
                <a16:creationId xmlns:a16="http://schemas.microsoft.com/office/drawing/2014/main" id="{9B502E0C-EFD7-1B78-8D17-75BBD222C3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102</a:t>
            </a:fld>
            <a:endParaRPr lang="ko-KR" altLang="en-US"/>
          </a:p>
        </p:txBody>
      </p:sp>
      <p:sp>
        <p:nvSpPr>
          <p:cNvPr id="24" name="Text 2">
            <a:extLst>
              <a:ext uri="{FF2B5EF4-FFF2-40B4-BE49-F238E27FC236}">
                <a16:creationId xmlns:a16="http://schemas.microsoft.com/office/drawing/2014/main" id="{9BFABF97-E772-6160-7AF2-4BFF2900F1BD}"/>
              </a:ext>
            </a:extLst>
          </p:cNvPr>
          <p:cNvSpPr/>
          <p:nvPr/>
        </p:nvSpPr>
        <p:spPr>
          <a:xfrm>
            <a:off x="727192" y="658368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</a:t>
            </a:r>
            <a:endParaRPr lang="en-US" sz="1000" dirty="0">
              <a:solidFill>
                <a:srgbClr val="005BAC"/>
              </a:solidFill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706F626A-0E50-73F8-7B27-0CAD1782D0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1878" y="1063487"/>
            <a:ext cx="6904797" cy="3685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172238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760B152D-2078-5E48-DCC4-4E2F970C9C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103</a:t>
            </a:fld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B74DECF4-626A-199F-B179-4E1650D73E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0724" y="830179"/>
            <a:ext cx="5672129" cy="5791963"/>
          </a:xfrm>
          <a:prstGeom prst="rect">
            <a:avLst/>
          </a:prstGeom>
        </p:spPr>
      </p:pic>
      <p:sp>
        <p:nvSpPr>
          <p:cNvPr id="6" name="Text 2">
            <a:extLst>
              <a:ext uri="{FF2B5EF4-FFF2-40B4-BE49-F238E27FC236}">
                <a16:creationId xmlns:a16="http://schemas.microsoft.com/office/drawing/2014/main" id="{E358976D-11D3-1819-F615-A7DBBD6F6BF4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  <a:hlinkClick r:id="rId4"/>
              </a:rPr>
              <a:t>www.hwashin.co.kr/</a:t>
            </a:r>
            <a:r>
              <a:rPr lang="en-US" altLang="ko-KR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News/</a:t>
            </a:r>
          </a:p>
        </p:txBody>
      </p:sp>
      <p:sp>
        <p:nvSpPr>
          <p:cNvPr id="7" name="Text 2">
            <a:extLst>
              <a:ext uri="{FF2B5EF4-FFF2-40B4-BE49-F238E27FC236}">
                <a16:creationId xmlns:a16="http://schemas.microsoft.com/office/drawing/2014/main" id="{B1F98CB6-82A9-5A1D-7459-2C81B55D2DDA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</a:t>
            </a:r>
            <a:r>
              <a:rPr lang="ko-KR" altLang="en-US" sz="900" dirty="0" err="1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뉴스룸</a:t>
            </a:r>
            <a:endParaRPr lang="en-US" sz="9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0DA8657-9CA4-A331-59AF-E9757A0FD8E5}"/>
              </a:ext>
            </a:extLst>
          </p:cNvPr>
          <p:cNvSpPr txBox="1"/>
          <p:nvPr/>
        </p:nvSpPr>
        <p:spPr>
          <a:xfrm>
            <a:off x="9576079" y="1088454"/>
            <a:ext cx="244175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100" b="1" u="sng" dirty="0"/>
              <a:t>참고 </a:t>
            </a:r>
            <a:r>
              <a:rPr lang="en-US" altLang="ko-KR" sz="1100" b="1" u="sng" dirty="0"/>
              <a:t>URL</a:t>
            </a:r>
          </a:p>
          <a:p>
            <a:r>
              <a:rPr lang="en-US" altLang="ko-KR" sz="1100" dirty="0"/>
              <a:t>https://www.hwashin.co.kr/kr/hwashin/news_list.do</a:t>
            </a:r>
            <a:endParaRPr lang="en-US" altLang="ko-KR" sz="1100" b="1" u="sng" dirty="0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B7668E1D-0581-5682-DBE8-E6BAE03FBD6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30935"/>
          <a:stretch/>
        </p:blipFill>
        <p:spPr>
          <a:xfrm>
            <a:off x="695324" y="739053"/>
            <a:ext cx="2585545" cy="52936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AA5546C-3757-9FB2-73F5-79A44350C52B}"/>
              </a:ext>
            </a:extLst>
          </p:cNvPr>
          <p:cNvSpPr txBox="1"/>
          <p:nvPr/>
        </p:nvSpPr>
        <p:spPr>
          <a:xfrm>
            <a:off x="695325" y="1280848"/>
            <a:ext cx="261058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 err="1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뉴스룸</a:t>
            </a:r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 </a:t>
            </a:r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&gt; </a:t>
            </a:r>
            <a:r>
              <a:rPr lang="ko-KR" altLang="en-US" sz="1000" b="1" dirty="0">
                <a:highlight>
                  <a:srgbClr val="FFFFFF"/>
                </a:highlight>
                <a:latin typeface="+mn-ea"/>
              </a:rPr>
              <a:t>화신 뉴스</a:t>
            </a:r>
            <a:endParaRPr lang="ko-KR" altLang="en-US" sz="1000" b="1" i="0" dirty="0"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DDC9144-83A9-6570-83DD-0CF2981F67C8}"/>
              </a:ext>
            </a:extLst>
          </p:cNvPr>
          <p:cNvSpPr txBox="1"/>
          <p:nvPr/>
        </p:nvSpPr>
        <p:spPr>
          <a:xfrm>
            <a:off x="897548" y="979554"/>
            <a:ext cx="183979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50" b="1" i="0" dirty="0" err="1">
                <a:solidFill>
                  <a:srgbClr val="FFFFFF"/>
                </a:solidFill>
                <a:effectLst/>
                <a:highlight>
                  <a:srgbClr val="1A1A2E"/>
                </a:highlight>
                <a:latin typeface="Noto Sans KR" panose="020B0200000000000000" pitchFamily="50" charset="-127"/>
                <a:ea typeface="Noto Sans KR" panose="020B0200000000000000" pitchFamily="50" charset="-127"/>
              </a:rPr>
              <a:t>뉴스룸</a:t>
            </a:r>
            <a:endParaRPr lang="ko-KR" altLang="en-US" sz="1050" b="1" i="0" dirty="0">
              <a:solidFill>
                <a:srgbClr val="FFFFFF"/>
              </a:solidFill>
              <a:effectLst/>
              <a:highlight>
                <a:srgbClr val="1A1A2E"/>
              </a:highlight>
              <a:latin typeface="Noto Sans KR" panose="020B0200000000000000" pitchFamily="50" charset="-127"/>
              <a:ea typeface="Noto Sans KR" panose="020B0200000000000000" pitchFamily="50" charset="-127"/>
            </a:endParaRPr>
          </a:p>
        </p:txBody>
      </p:sp>
      <p:sp>
        <p:nvSpPr>
          <p:cNvPr id="12" name="검토추가_103_0">
            <a:extLst>
              <a:ext uri="{FF2B5EF4-FFF2-40B4-BE49-F238E27FC236}">
                <a16:creationId xmlns:a16="http://schemas.microsoft.com/office/drawing/2014/main" id="{2B360FB7-DFB4-459E-AF8B-B6AEF374F700}"/>
              </a:ext>
            </a:extLst>
          </p:cNvPr>
          <p:cNvSpPr>
            <a:spLocks noGrp="1"/>
          </p:cNvSpPr>
          <p:nvPr/>
        </p:nvSpPr>
        <p:spPr>
          <a:xfrm>
            <a:off x="9610725" y="1802918"/>
            <a:ext cx="2371725" cy="1390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1. 목록은 제목·대표이미지·등록일·분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류·페이지로 구성합니다.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2. 제목 검색, 상세 이동, 이전·다음 글,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목록 복귀를 제공합니다.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3. 메인에 선택한 뉴스가 같은 게시물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상세로 연결되도록 관리합니다.</a:t>
            </a:r>
          </a:p>
        </p:txBody>
      </p:sp>
      <p:sp>
        <p:nvSpPr>
          <p:cNvPr id="13" name="검토추가_103_1">
            <a:extLst>
              <a:ext uri="{FF2B5EF4-FFF2-40B4-BE49-F238E27FC236}">
                <a16:creationId xmlns:a16="http://schemas.microsoft.com/office/drawing/2014/main" id="{9E509FD5-A5E6-4348-9D9F-50E343A299ED}"/>
              </a:ext>
            </a:extLst>
          </p:cNvPr>
          <p:cNvSpPr>
            <a:spLocks noGrp="1"/>
          </p:cNvSpPr>
          <p:nvPr/>
        </p:nvSpPr>
        <p:spPr>
          <a:xfrm>
            <a:off x="9610725" y="3288818"/>
            <a:ext cx="2371725" cy="1390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문서는 News/, 실제 시안은 Newsroo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m/ 경로를 사용합니다. 오픈 경로를 일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치시킵니다.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현재 시안 뉴스룸 본문이 비어 있으므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로 목록·상세 데이터를 연결해야 합니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다.</a:t>
            </a:r>
          </a:p>
        </p:txBody>
      </p:sp>
    </p:spTree>
    <p:extLst>
      <p:ext uri="{BB962C8B-B14F-4D97-AF65-F5344CB8AC3E}">
        <p14:creationId xmlns:p14="http://schemas.microsoft.com/office/powerpoint/2010/main" val="3117154018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760B152D-2078-5E48-DCC4-4E2F970C9C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104</a:t>
            </a:fld>
            <a:endParaRPr lang="ko-KR" altLang="en-US"/>
          </a:p>
        </p:txBody>
      </p:sp>
      <p:sp>
        <p:nvSpPr>
          <p:cNvPr id="6" name="Text 2">
            <a:extLst>
              <a:ext uri="{FF2B5EF4-FFF2-40B4-BE49-F238E27FC236}">
                <a16:creationId xmlns:a16="http://schemas.microsoft.com/office/drawing/2014/main" id="{E358976D-11D3-1819-F615-A7DBBD6F6BF4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  <a:hlinkClick r:id="rId3"/>
              </a:rPr>
              <a:t>www.hwashin.co.kr/</a:t>
            </a:r>
            <a:r>
              <a:rPr lang="en-US" altLang="ko-KR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News/</a:t>
            </a:r>
          </a:p>
        </p:txBody>
      </p:sp>
      <p:sp>
        <p:nvSpPr>
          <p:cNvPr id="7" name="Text 2">
            <a:extLst>
              <a:ext uri="{FF2B5EF4-FFF2-40B4-BE49-F238E27FC236}">
                <a16:creationId xmlns:a16="http://schemas.microsoft.com/office/drawing/2014/main" id="{B1F98CB6-82A9-5A1D-7459-2C81B55D2DDA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</a:t>
            </a:r>
            <a:r>
              <a:rPr lang="ko-KR" altLang="en-US" sz="900" dirty="0" err="1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뉴스룸</a:t>
            </a:r>
            <a:endParaRPr lang="en-US" sz="9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0DA8657-9CA4-A331-59AF-E9757A0FD8E5}"/>
              </a:ext>
            </a:extLst>
          </p:cNvPr>
          <p:cNvSpPr txBox="1"/>
          <p:nvPr/>
        </p:nvSpPr>
        <p:spPr>
          <a:xfrm>
            <a:off x="9576079" y="1088454"/>
            <a:ext cx="244175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100" b="1" u="sng" dirty="0"/>
              <a:t>참고 </a:t>
            </a:r>
            <a:r>
              <a:rPr lang="en-US" altLang="ko-KR" sz="1100" b="1" u="sng" dirty="0"/>
              <a:t>URL</a:t>
            </a:r>
          </a:p>
          <a:p>
            <a:r>
              <a:rPr lang="en-US" altLang="ko-KR" sz="1100"/>
              <a:t>https://www.hwashin.co.kr/kr/hwashin/news_list.do</a:t>
            </a:r>
            <a:endParaRPr lang="en-US" altLang="ko-KR" sz="1100" b="1" u="sng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02471B8E-883A-3835-3170-8BAA7B5D91B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30935"/>
          <a:stretch/>
        </p:blipFill>
        <p:spPr>
          <a:xfrm>
            <a:off x="695324" y="739053"/>
            <a:ext cx="2585545" cy="52936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2A7D83B-E0A7-9338-453E-81C4C27099B6}"/>
              </a:ext>
            </a:extLst>
          </p:cNvPr>
          <p:cNvSpPr txBox="1"/>
          <p:nvPr/>
        </p:nvSpPr>
        <p:spPr>
          <a:xfrm>
            <a:off x="695325" y="1280848"/>
            <a:ext cx="261058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 err="1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뉴스룸</a:t>
            </a:r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 </a:t>
            </a:r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&gt; </a:t>
            </a:r>
            <a:r>
              <a:rPr lang="ko-KR" altLang="en-US" sz="1000" b="1" dirty="0">
                <a:highlight>
                  <a:srgbClr val="FFFFFF"/>
                </a:highlight>
                <a:latin typeface="+mn-ea"/>
              </a:rPr>
              <a:t>홍보자료 </a:t>
            </a:r>
            <a:r>
              <a:rPr lang="en-US" altLang="ko-KR" sz="1000" b="1" dirty="0">
                <a:highlight>
                  <a:srgbClr val="FFFFFF"/>
                </a:highlight>
                <a:latin typeface="+mn-ea"/>
              </a:rPr>
              <a:t>&gt; </a:t>
            </a:r>
            <a:r>
              <a:rPr lang="ko-KR" altLang="en-US" sz="1000" b="1" dirty="0">
                <a:highlight>
                  <a:srgbClr val="FFFFFF"/>
                </a:highlight>
                <a:latin typeface="+mn-ea"/>
              </a:rPr>
              <a:t>홍보영상</a:t>
            </a:r>
            <a:endParaRPr lang="ko-KR" altLang="en-US" sz="1000" b="1" i="0" dirty="0"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CC87E8C-B9C6-2DA9-1042-AD539F357EF3}"/>
              </a:ext>
            </a:extLst>
          </p:cNvPr>
          <p:cNvSpPr txBox="1"/>
          <p:nvPr/>
        </p:nvSpPr>
        <p:spPr>
          <a:xfrm>
            <a:off x="897548" y="979554"/>
            <a:ext cx="183979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50" b="1" i="0" dirty="0" err="1">
                <a:solidFill>
                  <a:srgbClr val="FFFFFF"/>
                </a:solidFill>
                <a:effectLst/>
                <a:highlight>
                  <a:srgbClr val="1A1A2E"/>
                </a:highlight>
                <a:latin typeface="Noto Sans KR" panose="020B0200000000000000" pitchFamily="50" charset="-127"/>
                <a:ea typeface="Noto Sans KR" panose="020B0200000000000000" pitchFamily="50" charset="-127"/>
              </a:rPr>
              <a:t>뉴스룸</a:t>
            </a:r>
            <a:endParaRPr lang="ko-KR" altLang="en-US" sz="1050" b="1" i="0" dirty="0">
              <a:solidFill>
                <a:srgbClr val="FFFFFF"/>
              </a:solidFill>
              <a:effectLst/>
              <a:highlight>
                <a:srgbClr val="1A1A2E"/>
              </a:highlight>
              <a:latin typeface="Noto Sans KR" panose="020B0200000000000000" pitchFamily="50" charset="-127"/>
              <a:ea typeface="Noto Sans KR" panose="020B0200000000000000" pitchFamily="50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A488D35A-56C3-19A7-ACBB-F2D9143B68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35803" y="1732547"/>
            <a:ext cx="5741572" cy="4714624"/>
          </a:xfrm>
          <a:prstGeom prst="rect">
            <a:avLst/>
          </a:prstGeom>
        </p:spPr>
      </p:pic>
      <p:sp>
        <p:nvSpPr>
          <p:cNvPr id="12" name="검토추가_104_0">
            <a:extLst>
              <a:ext uri="{FF2B5EF4-FFF2-40B4-BE49-F238E27FC236}">
                <a16:creationId xmlns:a16="http://schemas.microsoft.com/office/drawing/2014/main" id="{0E3607C4-668A-4095-8FBB-235942A05D0D}"/>
              </a:ext>
            </a:extLst>
          </p:cNvPr>
          <p:cNvSpPr>
            <a:spLocks noGrp="1"/>
          </p:cNvSpPr>
          <p:nvPr/>
        </p:nvSpPr>
        <p:spPr>
          <a:xfrm>
            <a:off x="9610725" y="1802918"/>
            <a:ext cx="2371725" cy="1581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1. 홍보영상·브로슈어·미디어자료 탭을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유지합니다.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2. 영상은 제목·제작연도·언어·포스터·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공식 재생 주소를 관리합니다.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3. 자동 소리 재생 없이 사용자 선택으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로 재생하고 자막과 재생 실패 안내를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제공합니다.</a:t>
            </a:r>
          </a:p>
        </p:txBody>
      </p:sp>
      <p:sp>
        <p:nvSpPr>
          <p:cNvPr id="13" name="검토추가_104_1">
            <a:extLst>
              <a:ext uri="{FF2B5EF4-FFF2-40B4-BE49-F238E27FC236}">
                <a16:creationId xmlns:a16="http://schemas.microsoft.com/office/drawing/2014/main" id="{88992450-0315-45A1-BF64-994914D7EF4B}"/>
              </a:ext>
            </a:extLst>
          </p:cNvPr>
          <p:cNvSpPr>
            <a:spLocks noGrp="1"/>
          </p:cNvSpPr>
          <p:nvPr/>
        </p:nvSpPr>
        <p:spPr>
          <a:xfrm>
            <a:off x="9610725" y="3479318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뉴스 목록을 참고 URL로 반복하지 않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도록 홍보영상의 실제 자료 출처를 확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인합니다. 44p 개인 계정 영상과 구분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하고 회사 승인 영상만 게시합니다.</a:t>
            </a:r>
          </a:p>
        </p:txBody>
      </p:sp>
    </p:spTree>
    <p:extLst>
      <p:ext uri="{BB962C8B-B14F-4D97-AF65-F5344CB8AC3E}">
        <p14:creationId xmlns:p14="http://schemas.microsoft.com/office/powerpoint/2010/main" val="3534298806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760B152D-2078-5E48-DCC4-4E2F970C9C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105</a:t>
            </a:fld>
            <a:endParaRPr lang="ko-KR" altLang="en-US"/>
          </a:p>
        </p:txBody>
      </p:sp>
      <p:sp>
        <p:nvSpPr>
          <p:cNvPr id="6" name="Text 2">
            <a:extLst>
              <a:ext uri="{FF2B5EF4-FFF2-40B4-BE49-F238E27FC236}">
                <a16:creationId xmlns:a16="http://schemas.microsoft.com/office/drawing/2014/main" id="{E358976D-11D3-1819-F615-A7DBBD6F6BF4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  <a:hlinkClick r:id="rId3"/>
              </a:rPr>
              <a:t>www.hwashin.co.kr/</a:t>
            </a:r>
            <a:r>
              <a:rPr lang="en-US" altLang="ko-KR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News/</a:t>
            </a:r>
          </a:p>
        </p:txBody>
      </p:sp>
      <p:sp>
        <p:nvSpPr>
          <p:cNvPr id="7" name="Text 2">
            <a:extLst>
              <a:ext uri="{FF2B5EF4-FFF2-40B4-BE49-F238E27FC236}">
                <a16:creationId xmlns:a16="http://schemas.microsoft.com/office/drawing/2014/main" id="{B1F98CB6-82A9-5A1D-7459-2C81B55D2DDA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</a:t>
            </a:r>
            <a:r>
              <a:rPr lang="ko-KR" altLang="en-US" sz="900" dirty="0" err="1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뉴스룸</a:t>
            </a:r>
            <a:endParaRPr lang="en-US" sz="9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0DA8657-9CA4-A331-59AF-E9757A0FD8E5}"/>
              </a:ext>
            </a:extLst>
          </p:cNvPr>
          <p:cNvSpPr txBox="1"/>
          <p:nvPr/>
        </p:nvSpPr>
        <p:spPr>
          <a:xfrm>
            <a:off x="9576079" y="1088454"/>
            <a:ext cx="244175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100" b="1" u="sng" dirty="0"/>
              <a:t>참고 </a:t>
            </a:r>
            <a:r>
              <a:rPr lang="en-US" altLang="ko-KR" sz="1100" b="1" u="sng" dirty="0"/>
              <a:t>URL</a:t>
            </a:r>
          </a:p>
          <a:p>
            <a:r>
              <a:rPr lang="en-US" altLang="ko-KR" sz="1100" dirty="0"/>
              <a:t>https://www.hwashin.co.kr/kr/hwashin/webzine_list.do</a:t>
            </a:r>
            <a:endParaRPr lang="en-US" altLang="ko-KR" sz="1100" b="1" u="sng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02471B8E-883A-3835-3170-8BAA7B5D91B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30935"/>
          <a:stretch/>
        </p:blipFill>
        <p:spPr>
          <a:xfrm>
            <a:off x="695324" y="739053"/>
            <a:ext cx="2585545" cy="52936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2A7D83B-E0A7-9338-453E-81C4C27099B6}"/>
              </a:ext>
            </a:extLst>
          </p:cNvPr>
          <p:cNvSpPr txBox="1"/>
          <p:nvPr/>
        </p:nvSpPr>
        <p:spPr>
          <a:xfrm>
            <a:off x="695325" y="1280848"/>
            <a:ext cx="261058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 err="1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뉴스룸</a:t>
            </a:r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 </a:t>
            </a:r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&gt; </a:t>
            </a:r>
            <a:r>
              <a:rPr lang="ko-KR" altLang="en-US" sz="1000" b="1" dirty="0">
                <a:highlight>
                  <a:srgbClr val="FFFFFF"/>
                </a:highlight>
                <a:latin typeface="+mn-ea"/>
              </a:rPr>
              <a:t>홍보자료 </a:t>
            </a:r>
            <a:r>
              <a:rPr lang="en-US" altLang="ko-KR" sz="1000" b="1" dirty="0">
                <a:highlight>
                  <a:srgbClr val="FFFFFF"/>
                </a:highlight>
                <a:latin typeface="+mn-ea"/>
              </a:rPr>
              <a:t>&gt; </a:t>
            </a:r>
            <a:r>
              <a:rPr lang="ko-KR" altLang="en-US" sz="1000" b="1" dirty="0">
                <a:highlight>
                  <a:srgbClr val="FFFFFF"/>
                </a:highlight>
                <a:latin typeface="+mn-ea"/>
              </a:rPr>
              <a:t>브로슈어</a:t>
            </a:r>
            <a:endParaRPr lang="ko-KR" altLang="en-US" sz="1000" b="1" i="0" dirty="0"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CC87E8C-B9C6-2DA9-1042-AD539F357EF3}"/>
              </a:ext>
            </a:extLst>
          </p:cNvPr>
          <p:cNvSpPr txBox="1"/>
          <p:nvPr/>
        </p:nvSpPr>
        <p:spPr>
          <a:xfrm>
            <a:off x="897548" y="979554"/>
            <a:ext cx="183979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50" b="1" i="0" dirty="0" err="1">
                <a:solidFill>
                  <a:srgbClr val="FFFFFF"/>
                </a:solidFill>
                <a:effectLst/>
                <a:highlight>
                  <a:srgbClr val="1A1A2E"/>
                </a:highlight>
                <a:latin typeface="Noto Sans KR" panose="020B0200000000000000" pitchFamily="50" charset="-127"/>
                <a:ea typeface="Noto Sans KR" panose="020B0200000000000000" pitchFamily="50" charset="-127"/>
              </a:rPr>
              <a:t>뉴스룸</a:t>
            </a:r>
            <a:endParaRPr lang="ko-KR" altLang="en-US" sz="1050" b="1" i="0" dirty="0">
              <a:solidFill>
                <a:srgbClr val="FFFFFF"/>
              </a:solidFill>
              <a:effectLst/>
              <a:highlight>
                <a:srgbClr val="1A1A2E"/>
              </a:highlight>
              <a:latin typeface="Noto Sans KR" panose="020B0200000000000000" pitchFamily="50" charset="-127"/>
              <a:ea typeface="Noto Sans KR" panose="020B0200000000000000" pitchFamily="50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F70D49D6-CAAE-2B14-6882-EF6B029C29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70423" y="1491915"/>
            <a:ext cx="3671644" cy="4776537"/>
          </a:xfrm>
          <a:prstGeom prst="rect">
            <a:avLst/>
          </a:prstGeom>
        </p:spPr>
      </p:pic>
      <p:sp>
        <p:nvSpPr>
          <p:cNvPr id="11" name="검토추가_105_0">
            <a:extLst>
              <a:ext uri="{FF2B5EF4-FFF2-40B4-BE49-F238E27FC236}">
                <a16:creationId xmlns:a16="http://schemas.microsoft.com/office/drawing/2014/main" id="{13DA53B7-EFB0-4366-B036-B8F8F33567BB}"/>
              </a:ext>
            </a:extLst>
          </p:cNvPr>
          <p:cNvSpPr>
            <a:spLocks noGrp="1"/>
          </p:cNvSpPr>
          <p:nvPr/>
        </p:nvSpPr>
        <p:spPr>
          <a:xfrm>
            <a:off x="9610725" y="1802918"/>
            <a:ext cx="2371725" cy="1390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1. 브로슈어는 발행연도별로 표지·제목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·언어·PDF를 등록합니다.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2. 다운로드 파일명에 자료명·연도·언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어를 포함합니다.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3. 이전 자료는 연도별로 구분하고 최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신 승인본을 먼저 표시합니다.</a:t>
            </a:r>
          </a:p>
        </p:txBody>
      </p:sp>
      <p:sp>
        <p:nvSpPr>
          <p:cNvPr id="12" name="검토추가_105_1">
            <a:extLst>
              <a:ext uri="{FF2B5EF4-FFF2-40B4-BE49-F238E27FC236}">
                <a16:creationId xmlns:a16="http://schemas.microsoft.com/office/drawing/2014/main" id="{707DDA15-3600-4E8D-A882-FB799C710DD6}"/>
              </a:ext>
            </a:extLst>
          </p:cNvPr>
          <p:cNvSpPr>
            <a:spLocks noGrp="1"/>
          </p:cNvSpPr>
          <p:nvPr/>
        </p:nvSpPr>
        <p:spPr>
          <a:xfrm>
            <a:off x="9610725" y="3288818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참고 URL의 webzine_list.do는 웹진입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니다. 브로슈어 원본과 분류가 맞는지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확인합니다. 자료가 없는 언어 버튼은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노출하지 않습니다.</a:t>
            </a:r>
          </a:p>
        </p:txBody>
      </p:sp>
    </p:spTree>
    <p:extLst>
      <p:ext uri="{BB962C8B-B14F-4D97-AF65-F5344CB8AC3E}">
        <p14:creationId xmlns:p14="http://schemas.microsoft.com/office/powerpoint/2010/main" val="3751435577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760B152D-2078-5E48-DCC4-4E2F970C9C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106</a:t>
            </a:fld>
            <a:endParaRPr lang="ko-KR" altLang="en-US"/>
          </a:p>
        </p:txBody>
      </p:sp>
      <p:sp>
        <p:nvSpPr>
          <p:cNvPr id="6" name="Text 2">
            <a:extLst>
              <a:ext uri="{FF2B5EF4-FFF2-40B4-BE49-F238E27FC236}">
                <a16:creationId xmlns:a16="http://schemas.microsoft.com/office/drawing/2014/main" id="{E358976D-11D3-1819-F615-A7DBBD6F6BF4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  <a:hlinkClick r:id="rId3"/>
              </a:rPr>
              <a:t>www.hwashin.co.kr/</a:t>
            </a:r>
            <a:r>
              <a:rPr lang="en-US" altLang="ko-KR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News/</a:t>
            </a:r>
          </a:p>
        </p:txBody>
      </p:sp>
      <p:sp>
        <p:nvSpPr>
          <p:cNvPr id="7" name="Text 2">
            <a:extLst>
              <a:ext uri="{FF2B5EF4-FFF2-40B4-BE49-F238E27FC236}">
                <a16:creationId xmlns:a16="http://schemas.microsoft.com/office/drawing/2014/main" id="{B1F98CB6-82A9-5A1D-7459-2C81B55D2DDA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</a:t>
            </a:r>
            <a:r>
              <a:rPr lang="ko-KR" altLang="en-US" sz="900" dirty="0" err="1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뉴스룸</a:t>
            </a:r>
            <a:endParaRPr lang="en-US" sz="9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0DA8657-9CA4-A331-59AF-E9757A0FD8E5}"/>
              </a:ext>
            </a:extLst>
          </p:cNvPr>
          <p:cNvSpPr txBox="1"/>
          <p:nvPr/>
        </p:nvSpPr>
        <p:spPr>
          <a:xfrm>
            <a:off x="9576079" y="1088454"/>
            <a:ext cx="244175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100" b="1" u="sng" dirty="0"/>
              <a:t>참고 </a:t>
            </a:r>
            <a:r>
              <a:rPr lang="en-US" altLang="ko-KR" sz="1100" b="1" u="sng" dirty="0"/>
              <a:t>URL</a:t>
            </a:r>
          </a:p>
          <a:p>
            <a:r>
              <a:rPr lang="en-US" altLang="ko-KR" sz="1100" dirty="0"/>
              <a:t>https://www.hwashin.co.kr/kr/hwashin/webzine_list.do</a:t>
            </a:r>
            <a:endParaRPr lang="en-US" altLang="ko-KR" sz="1100" b="1" u="sng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02471B8E-883A-3835-3170-8BAA7B5D91B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30935"/>
          <a:stretch/>
        </p:blipFill>
        <p:spPr>
          <a:xfrm>
            <a:off x="695324" y="739053"/>
            <a:ext cx="2585545" cy="52936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2A7D83B-E0A7-9338-453E-81C4C27099B6}"/>
              </a:ext>
            </a:extLst>
          </p:cNvPr>
          <p:cNvSpPr txBox="1"/>
          <p:nvPr/>
        </p:nvSpPr>
        <p:spPr>
          <a:xfrm>
            <a:off x="695325" y="1280848"/>
            <a:ext cx="261058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 err="1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뉴스룸</a:t>
            </a:r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 </a:t>
            </a:r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&gt; </a:t>
            </a:r>
            <a:r>
              <a:rPr lang="ko-KR" altLang="en-US" sz="1000" b="1" dirty="0">
                <a:highlight>
                  <a:srgbClr val="FFFFFF"/>
                </a:highlight>
                <a:latin typeface="+mn-ea"/>
              </a:rPr>
              <a:t>홍보자료 </a:t>
            </a:r>
            <a:r>
              <a:rPr lang="en-US" altLang="ko-KR" sz="1000" b="1" dirty="0">
                <a:highlight>
                  <a:srgbClr val="FFFFFF"/>
                </a:highlight>
                <a:latin typeface="+mn-ea"/>
              </a:rPr>
              <a:t>&gt; </a:t>
            </a:r>
            <a:r>
              <a:rPr lang="ko-KR" altLang="en-US" sz="1000" b="1" dirty="0">
                <a:highlight>
                  <a:srgbClr val="FFFFFF"/>
                </a:highlight>
                <a:latin typeface="+mn-ea"/>
              </a:rPr>
              <a:t>미디어자료</a:t>
            </a:r>
            <a:endParaRPr lang="ko-KR" altLang="en-US" sz="1000" b="1" i="0" dirty="0"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CC87E8C-B9C6-2DA9-1042-AD539F357EF3}"/>
              </a:ext>
            </a:extLst>
          </p:cNvPr>
          <p:cNvSpPr txBox="1"/>
          <p:nvPr/>
        </p:nvSpPr>
        <p:spPr>
          <a:xfrm>
            <a:off x="897548" y="979554"/>
            <a:ext cx="183979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50" b="1" i="0" dirty="0" err="1">
                <a:solidFill>
                  <a:srgbClr val="FFFFFF"/>
                </a:solidFill>
                <a:effectLst/>
                <a:highlight>
                  <a:srgbClr val="1A1A2E"/>
                </a:highlight>
                <a:latin typeface="Noto Sans KR" panose="020B0200000000000000" pitchFamily="50" charset="-127"/>
                <a:ea typeface="Noto Sans KR" panose="020B0200000000000000" pitchFamily="50" charset="-127"/>
              </a:rPr>
              <a:t>뉴스룸</a:t>
            </a:r>
            <a:endParaRPr lang="ko-KR" altLang="en-US" sz="1050" b="1" i="0" dirty="0">
              <a:solidFill>
                <a:srgbClr val="FFFFFF"/>
              </a:solidFill>
              <a:effectLst/>
              <a:highlight>
                <a:srgbClr val="1A1A2E"/>
              </a:highlight>
              <a:latin typeface="Noto Sans KR" panose="020B0200000000000000" pitchFamily="50" charset="-127"/>
              <a:ea typeface="Noto Sans KR" panose="020B0200000000000000" pitchFamily="50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CEE3D412-FA45-EE8F-470F-5E48B84300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325" y="1720516"/>
            <a:ext cx="7840082" cy="4296025"/>
          </a:xfrm>
          <a:prstGeom prst="rect">
            <a:avLst/>
          </a:prstGeom>
        </p:spPr>
      </p:pic>
      <p:sp>
        <p:nvSpPr>
          <p:cNvPr id="12" name="검토추가_106_0">
            <a:extLst>
              <a:ext uri="{FF2B5EF4-FFF2-40B4-BE49-F238E27FC236}">
                <a16:creationId xmlns:a16="http://schemas.microsoft.com/office/drawing/2014/main" id="{28D991F8-9C82-4CD2-B163-D368B9371C95}"/>
              </a:ext>
            </a:extLst>
          </p:cNvPr>
          <p:cNvSpPr>
            <a:spLocks noGrp="1"/>
          </p:cNvSpPr>
          <p:nvPr/>
        </p:nvSpPr>
        <p:spPr>
          <a:xfrm>
            <a:off x="9610725" y="1802918"/>
            <a:ext cx="2371725" cy="1581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1. 미디어자료는 자료명·유형·등록일·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대표이미지·첨부파일로 관리합니다.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2. 사진·CI 자료는 다운로드와 사용 안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내를 제공합니다.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3. 화신 뉴스와 같은 게시물을 중복 등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록하지 않고 관련 항목으로 연결합니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다.</a:t>
            </a:r>
          </a:p>
        </p:txBody>
      </p:sp>
      <p:sp>
        <p:nvSpPr>
          <p:cNvPr id="13" name="검토추가_106_1">
            <a:extLst>
              <a:ext uri="{FF2B5EF4-FFF2-40B4-BE49-F238E27FC236}">
                <a16:creationId xmlns:a16="http://schemas.microsoft.com/office/drawing/2014/main" id="{C762A3EC-DDEC-4E50-A434-ABE2ACF6A165}"/>
              </a:ext>
            </a:extLst>
          </p:cNvPr>
          <p:cNvSpPr>
            <a:spLocks noGrp="1"/>
          </p:cNvSpPr>
          <p:nvPr/>
        </p:nvSpPr>
        <p:spPr>
          <a:xfrm>
            <a:off x="9610725" y="3479318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화면 예시는 수상실적 카드와 같습니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다. “미디어자료”의 자료 범위와 실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제 파일을 확정합니다. 9p의 “CI·사진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자료” 명칭도 함께 통일합니다.</a:t>
            </a:r>
          </a:p>
        </p:txBody>
      </p:sp>
    </p:spTree>
    <p:extLst>
      <p:ext uri="{BB962C8B-B14F-4D97-AF65-F5344CB8AC3E}">
        <p14:creationId xmlns:p14="http://schemas.microsoft.com/office/powerpoint/2010/main" val="110851371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107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추가 기획 페이지 / 검토기준일 2026.09.09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공통 &gt; IA 및 경로</a:t>
            </a:r>
            <a:endParaRPr lang="en-US" sz="9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A90BB8D-644F-6C1E-5A40-506DC6715693}"/>
              </a:ext>
            </a:extLst>
          </p:cNvPr>
          <p:cNvSpPr txBox="1"/>
          <p:nvPr/>
        </p:nvSpPr>
        <p:spPr>
          <a:xfrm>
            <a:off x="695325" y="1280848"/>
            <a:ext cx="54006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전체 메뉴·경로 정합성 검토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6" name="검토추가_108_0">
            <a:extLst>
              <a:ext uri="{FF2B5EF4-FFF2-40B4-BE49-F238E27FC236}">
                <a16:creationId xmlns:a16="http://schemas.microsoft.com/office/drawing/2014/main" id="{9293555F-5449-4FED-8BD5-F3BDBBF96098}"/>
              </a:ext>
            </a:extLst>
          </p:cNvPr>
          <p:cNvSpPr>
            <a:spLocks noGrp="1"/>
          </p:cNvSpPr>
          <p:nvPr/>
        </p:nvSpPr>
        <p:spPr>
          <a:xfrm>
            <a:off x="10715625" y="28575"/>
            <a:ext cx="1409700" cy="238125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</p:sp>
      <p:sp>
        <p:nvSpPr>
          <p:cNvPr id="17" name="검토추가_108_1">
            <a:extLst>
              <a:ext uri="{FF2B5EF4-FFF2-40B4-BE49-F238E27FC236}">
                <a16:creationId xmlns:a16="http://schemas.microsoft.com/office/drawing/2014/main" id="{2942BD14-B0B2-451F-9A74-AD39206C6263}"/>
              </a:ext>
            </a:extLst>
          </p:cNvPr>
          <p:cNvSpPr>
            <a:spLocks noGrp="1"/>
          </p:cNvSpPr>
          <p:nvPr/>
        </p:nvSpPr>
        <p:spPr>
          <a:xfrm>
            <a:off x="10782300" y="57150"/>
            <a:ext cx="1304925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2026/09/09</a:t>
            </a:r>
          </a:p>
        </p:txBody>
      </p:sp>
      <p:sp>
        <p:nvSpPr>
          <p:cNvPr id="18" name="검토추가_108_2">
            <a:extLst>
              <a:ext uri="{FF2B5EF4-FFF2-40B4-BE49-F238E27FC236}">
                <a16:creationId xmlns:a16="http://schemas.microsoft.com/office/drawing/2014/main" id="{D2429338-A7BB-4F93-8F17-43AD85AD24D0}"/>
              </a:ext>
            </a:extLst>
          </p:cNvPr>
          <p:cNvSpPr>
            <a:spLocks noGrp="1"/>
          </p:cNvSpPr>
          <p:nvPr/>
        </p:nvSpPr>
        <p:spPr>
          <a:xfrm>
            <a:off x="10753725" y="352425"/>
            <a:ext cx="133350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ADD-108</a:t>
            </a:r>
          </a:p>
        </p:txBody>
      </p:sp>
      <p:sp>
        <p:nvSpPr>
          <p:cNvPr id="19" name="검토추가_108_3">
            <a:extLst>
              <a:ext uri="{FF2B5EF4-FFF2-40B4-BE49-F238E27FC236}">
                <a16:creationId xmlns:a16="http://schemas.microsoft.com/office/drawing/2014/main" id="{F05684B5-D6C4-4E05-99FB-51F4C73B799A}"/>
              </a:ext>
            </a:extLst>
          </p:cNvPr>
          <p:cNvSpPr>
            <a:spLocks noGrp="1"/>
          </p:cNvSpPr>
          <p:nvPr/>
        </p:nvSpPr>
        <p:spPr>
          <a:xfrm>
            <a:off x="695325" y="17716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회사소개</a:t>
            </a:r>
          </a:p>
        </p:txBody>
      </p:sp>
      <p:sp>
        <p:nvSpPr>
          <p:cNvPr id="20" name="검토추가_108_4">
            <a:extLst>
              <a:ext uri="{FF2B5EF4-FFF2-40B4-BE49-F238E27FC236}">
                <a16:creationId xmlns:a16="http://schemas.microsoft.com/office/drawing/2014/main" id="{4FCE2009-29B4-47F2-8166-BE436231308E}"/>
              </a:ext>
            </a:extLst>
          </p:cNvPr>
          <p:cNvSpPr>
            <a:spLocks noGrp="1"/>
          </p:cNvSpPr>
          <p:nvPr/>
        </p:nvSpPr>
        <p:spPr>
          <a:xfrm>
            <a:off x="2438400" y="177165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회사개요 / CEO 메시지 / 연혁 / CI 소개 / 수상·인증을 유지합니다. 현재 Company/는 CEO 인사말로 열립니다. 기본 진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입 화면과 2Depth 순서를 함께 확정합니다.</a:t>
            </a:r>
          </a:p>
        </p:txBody>
      </p:sp>
      <p:sp>
        <p:nvSpPr>
          <p:cNvPr id="21" name="검토추가_108_5">
            <a:extLst>
              <a:ext uri="{FF2B5EF4-FFF2-40B4-BE49-F238E27FC236}">
                <a16:creationId xmlns:a16="http://schemas.microsoft.com/office/drawing/2014/main" id="{FF4956F8-FB1E-4435-B001-A234E1017FC1}"/>
              </a:ext>
            </a:extLst>
          </p:cNvPr>
          <p:cNvSpPr>
            <a:spLocks noGrp="1"/>
          </p:cNvSpPr>
          <p:nvPr/>
        </p:nvSpPr>
        <p:spPr>
          <a:xfrm>
            <a:off x="695325" y="235267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기술혁신</a:t>
            </a:r>
          </a:p>
        </p:txBody>
      </p:sp>
      <p:sp>
        <p:nvSpPr>
          <p:cNvPr id="22" name="검토추가_108_6">
            <a:extLst>
              <a:ext uri="{FF2B5EF4-FFF2-40B4-BE49-F238E27FC236}">
                <a16:creationId xmlns:a16="http://schemas.microsoft.com/office/drawing/2014/main" id="{2FC196CD-697E-439C-9E0C-BE3EB0652EFE}"/>
              </a:ext>
            </a:extLst>
          </p:cNvPr>
          <p:cNvSpPr>
            <a:spLocks noGrp="1"/>
          </p:cNvSpPr>
          <p:nvPr/>
        </p:nvSpPr>
        <p:spPr>
          <a:xfrm>
            <a:off x="2438400" y="235267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제품소개 / R&amp;D / 생산기술 / 품질경영을 8p 기준으로 구분합니다. 생산기술에는 생산공정·스마트팩토리, 품질경영에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는 품질관리를 두는 안을 기준으로 검토합니다.</a:t>
            </a:r>
          </a:p>
        </p:txBody>
      </p:sp>
      <p:sp>
        <p:nvSpPr>
          <p:cNvPr id="23" name="검토추가_108_7">
            <a:extLst>
              <a:ext uri="{FF2B5EF4-FFF2-40B4-BE49-F238E27FC236}">
                <a16:creationId xmlns:a16="http://schemas.microsoft.com/office/drawing/2014/main" id="{03394294-4EDB-4586-B975-C4821811007F}"/>
              </a:ext>
            </a:extLst>
          </p:cNvPr>
          <p:cNvSpPr>
            <a:spLocks noGrp="1"/>
          </p:cNvSpPr>
          <p:nvPr/>
        </p:nvSpPr>
        <p:spPr>
          <a:xfrm>
            <a:off x="695325" y="293370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ESG</a:t>
            </a:r>
          </a:p>
        </p:txBody>
      </p:sp>
      <p:sp>
        <p:nvSpPr>
          <p:cNvPr id="24" name="검토추가_108_8">
            <a:extLst>
              <a:ext uri="{FF2B5EF4-FFF2-40B4-BE49-F238E27FC236}">
                <a16:creationId xmlns:a16="http://schemas.microsoft.com/office/drawing/2014/main" id="{C5825D0F-7FF2-4CD3-B26D-290B0DA1F770}"/>
              </a:ext>
            </a:extLst>
          </p:cNvPr>
          <p:cNvSpPr>
            <a:spLocks noGrp="1"/>
          </p:cNvSpPr>
          <p:nvPr/>
        </p:nvSpPr>
        <p:spPr>
          <a:xfrm>
            <a:off x="2438400" y="293370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본문 기준: 지속가능경영(전략 및 방침·보고서·등급), 환경(환경경영·탄소·에너지·친환경 생산), 사회(안전보건·인권·상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생협력), 지배구조(이사회·주주권익·윤리·준법경영)입니다.</a:t>
            </a:r>
          </a:p>
        </p:txBody>
      </p:sp>
      <p:sp>
        <p:nvSpPr>
          <p:cNvPr id="25" name="검토추가_108_9">
            <a:extLst>
              <a:ext uri="{FF2B5EF4-FFF2-40B4-BE49-F238E27FC236}">
                <a16:creationId xmlns:a16="http://schemas.microsoft.com/office/drawing/2014/main" id="{4C4E6E6A-A8F7-4AE0-94AE-733B55B75BC2}"/>
              </a:ext>
            </a:extLst>
          </p:cNvPr>
          <p:cNvSpPr>
            <a:spLocks noGrp="1"/>
          </p:cNvSpPr>
          <p:nvPr/>
        </p:nvSpPr>
        <p:spPr>
          <a:xfrm>
            <a:off x="695325" y="351472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뉴스룸</a:t>
            </a:r>
          </a:p>
        </p:txBody>
      </p:sp>
      <p:sp>
        <p:nvSpPr>
          <p:cNvPr id="26" name="검토추가_108_10">
            <a:extLst>
              <a:ext uri="{FF2B5EF4-FFF2-40B4-BE49-F238E27FC236}">
                <a16:creationId xmlns:a16="http://schemas.microsoft.com/office/drawing/2014/main" id="{D690FD0C-2F02-444E-8B38-332DFDF9D0E1}"/>
              </a:ext>
            </a:extLst>
          </p:cNvPr>
          <p:cNvSpPr>
            <a:spLocks noGrp="1"/>
          </p:cNvSpPr>
          <p:nvPr/>
        </p:nvSpPr>
        <p:spPr>
          <a:xfrm>
            <a:off x="2438400" y="351472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화신 뉴스 / 홍보자료(홍보영상·브로슈어·미디어자료)로 통일하는 안입니다. 기존 9p의 CI·사진자료와 미디어자료 범위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는 한 번 더 확정합니다.</a:t>
            </a:r>
          </a:p>
        </p:txBody>
      </p:sp>
      <p:sp>
        <p:nvSpPr>
          <p:cNvPr id="27" name="검토추가_108_11">
            <a:extLst>
              <a:ext uri="{FF2B5EF4-FFF2-40B4-BE49-F238E27FC236}">
                <a16:creationId xmlns:a16="http://schemas.microsoft.com/office/drawing/2014/main" id="{F0CEEF95-5EF6-4330-8064-1CF80BA446F0}"/>
              </a:ext>
            </a:extLst>
          </p:cNvPr>
          <p:cNvSpPr>
            <a:spLocks noGrp="1"/>
          </p:cNvSpPr>
          <p:nvPr/>
        </p:nvSpPr>
        <p:spPr>
          <a:xfrm>
            <a:off x="695325" y="40957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현재 확인 경로</a:t>
            </a:r>
          </a:p>
        </p:txBody>
      </p:sp>
      <p:sp>
        <p:nvSpPr>
          <p:cNvPr id="28" name="검토추가_108_12">
            <a:extLst>
              <a:ext uri="{FF2B5EF4-FFF2-40B4-BE49-F238E27FC236}">
                <a16:creationId xmlns:a16="http://schemas.microsoft.com/office/drawing/2014/main" id="{6C829957-4EF1-4A0D-86D1-3D49C07E08C9}"/>
              </a:ext>
            </a:extLst>
          </p:cNvPr>
          <p:cNvSpPr>
            <a:spLocks noGrp="1"/>
          </p:cNvSpPr>
          <p:nvPr/>
        </p:nvSpPr>
        <p:spPr>
          <a:xfrm>
            <a:off x="2438400" y="409575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Company/ · Technology/ · Global/ · ESG/ · Newsroom/ · Global/overseas/alabama/ 는 현재 시안에서 응답한 경로입니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다.</a:t>
            </a:r>
          </a:p>
        </p:txBody>
      </p:sp>
      <p:sp>
        <p:nvSpPr>
          <p:cNvPr id="29" name="검토추가_108_13">
            <a:extLst>
              <a:ext uri="{FF2B5EF4-FFF2-40B4-BE49-F238E27FC236}">
                <a16:creationId xmlns:a16="http://schemas.microsoft.com/office/drawing/2014/main" id="{48196FF0-8A10-41CC-B0C5-28CC68AB910F}"/>
              </a:ext>
            </a:extLst>
          </p:cNvPr>
          <p:cNvSpPr>
            <a:spLocks noGrp="1"/>
          </p:cNvSpPr>
          <p:nvPr/>
        </p:nvSpPr>
        <p:spPr>
          <a:xfrm>
            <a:off x="695325" y="467677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운영 경로 등록</a:t>
            </a:r>
          </a:p>
        </p:txBody>
      </p:sp>
      <p:sp>
        <p:nvSpPr>
          <p:cNvPr id="30" name="검토추가_108_14">
            <a:extLst>
              <a:ext uri="{FF2B5EF4-FFF2-40B4-BE49-F238E27FC236}">
                <a16:creationId xmlns:a16="http://schemas.microsoft.com/office/drawing/2014/main" id="{55D64F42-031B-479C-A2D3-ED6CC34731BD}"/>
              </a:ext>
            </a:extLst>
          </p:cNvPr>
          <p:cNvSpPr>
            <a:spLocks noGrp="1"/>
          </p:cNvSpPr>
          <p:nvPr/>
        </p:nvSpPr>
        <p:spPr>
          <a:xfrm>
            <a:off x="2438400" y="467677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문서의 소문자 company/, technology/, network/, News/는 현재 시안 경로와 다릅니다. 개발 시 화면 ID·국문명·언어·미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리보기 경로·운영 경로·리다이렉트 여부를 관리합니다.</a:t>
            </a:r>
          </a:p>
        </p:txBody>
      </p:sp>
      <p:sp>
        <p:nvSpPr>
          <p:cNvPr id="31" name="검토추가_108_15">
            <a:extLst>
              <a:ext uri="{FF2B5EF4-FFF2-40B4-BE49-F238E27FC236}">
                <a16:creationId xmlns:a16="http://schemas.microsoft.com/office/drawing/2014/main" id="{6BAF7CC2-87B5-462D-AA41-06C48A988F66}"/>
              </a:ext>
            </a:extLst>
          </p:cNvPr>
          <p:cNvSpPr>
            <a:spLocks noGrp="1"/>
          </p:cNvSpPr>
          <p:nvPr/>
        </p:nvSpPr>
        <p:spPr>
          <a:xfrm>
            <a:off x="9610725" y="1143000"/>
            <a:ext cx="2371725" cy="1200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[Description]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관련 원본: 7~9p, 59p, 65~67p, 83~1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06p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5개 대분류를 유지하고 세부 분류만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본문과 일치시킵니다.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서버 경로의 대소문자를 구분합니다.</a:t>
            </a:r>
          </a:p>
        </p:txBody>
      </p:sp>
      <p:sp>
        <p:nvSpPr>
          <p:cNvPr id="32" name="검토추가_108_16">
            <a:extLst>
              <a:ext uri="{FF2B5EF4-FFF2-40B4-BE49-F238E27FC236}">
                <a16:creationId xmlns:a16="http://schemas.microsoft.com/office/drawing/2014/main" id="{8A0FACA2-E8F3-4932-A7F1-D3E75CFA900C}"/>
              </a:ext>
            </a:extLst>
          </p:cNvPr>
          <p:cNvSpPr>
            <a:spLocks noGrp="1"/>
          </p:cNvSpPr>
          <p:nvPr/>
        </p:nvSpPr>
        <p:spPr>
          <a:xfrm>
            <a:off x="9610725" y="2476500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[수정·확인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7p의 Business·IR·Career는 8p의 5개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메뉴 구성과 다릅니다. 9p의 중복 품질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경영, ESG 누락 메뉴를 붉은 지침으로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검토 후 정리합니다.</a:t>
            </a:r>
          </a:p>
        </p:txBody>
      </p:sp>
    </p:spTree>
    <p:extLst>
      <p:ext uri="{BB962C8B-B14F-4D97-AF65-F5344CB8AC3E}">
        <p14:creationId xmlns:p14="http://schemas.microsoft.com/office/powerpoint/2010/main" val="1137260316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108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추가 기획 페이지 / 검토기준일 2026.09.09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글로벌네트워크 &gt; 데이터 검토</a:t>
            </a:r>
            <a:endParaRPr lang="en-US" sz="9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A90BB8D-644F-6C1E-5A40-506DC6715693}"/>
              </a:ext>
            </a:extLst>
          </p:cNvPr>
          <p:cNvSpPr txBox="1"/>
          <p:nvPr/>
        </p:nvSpPr>
        <p:spPr>
          <a:xfrm>
            <a:off x="695325" y="1280848"/>
            <a:ext cx="54006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해외사업장 자료 대조 1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6" name="검토추가_111_0">
            <a:extLst>
              <a:ext uri="{FF2B5EF4-FFF2-40B4-BE49-F238E27FC236}">
                <a16:creationId xmlns:a16="http://schemas.microsoft.com/office/drawing/2014/main" id="{31E195F9-AF5B-44E8-8239-FDEDBDE52CE3}"/>
              </a:ext>
            </a:extLst>
          </p:cNvPr>
          <p:cNvSpPr>
            <a:spLocks noGrp="1"/>
          </p:cNvSpPr>
          <p:nvPr/>
        </p:nvSpPr>
        <p:spPr>
          <a:xfrm>
            <a:off x="10715625" y="28575"/>
            <a:ext cx="1409700" cy="238125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</p:sp>
      <p:sp>
        <p:nvSpPr>
          <p:cNvPr id="17" name="검토추가_111_1">
            <a:extLst>
              <a:ext uri="{FF2B5EF4-FFF2-40B4-BE49-F238E27FC236}">
                <a16:creationId xmlns:a16="http://schemas.microsoft.com/office/drawing/2014/main" id="{DAE6562F-531A-4531-B955-99CAF53632E7}"/>
              </a:ext>
            </a:extLst>
          </p:cNvPr>
          <p:cNvSpPr>
            <a:spLocks noGrp="1"/>
          </p:cNvSpPr>
          <p:nvPr/>
        </p:nvSpPr>
        <p:spPr>
          <a:xfrm>
            <a:off x="10782300" y="57150"/>
            <a:ext cx="1304925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2026/09/09</a:t>
            </a:r>
          </a:p>
        </p:txBody>
      </p:sp>
      <p:sp>
        <p:nvSpPr>
          <p:cNvPr id="18" name="검토추가_111_2">
            <a:extLst>
              <a:ext uri="{FF2B5EF4-FFF2-40B4-BE49-F238E27FC236}">
                <a16:creationId xmlns:a16="http://schemas.microsoft.com/office/drawing/2014/main" id="{B2B970C8-0256-4027-ACF1-328F7582228B}"/>
              </a:ext>
            </a:extLst>
          </p:cNvPr>
          <p:cNvSpPr>
            <a:spLocks noGrp="1"/>
          </p:cNvSpPr>
          <p:nvPr/>
        </p:nvSpPr>
        <p:spPr>
          <a:xfrm>
            <a:off x="10753725" y="352425"/>
            <a:ext cx="133350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ADD-111</a:t>
            </a:r>
          </a:p>
        </p:txBody>
      </p:sp>
      <p:sp>
        <p:nvSpPr>
          <p:cNvPr id="19" name="검토추가_111_3">
            <a:extLst>
              <a:ext uri="{FF2B5EF4-FFF2-40B4-BE49-F238E27FC236}">
                <a16:creationId xmlns:a16="http://schemas.microsoft.com/office/drawing/2014/main" id="{7AD9856C-DE46-48EA-A7A2-A4104B11C352}"/>
              </a:ext>
            </a:extLst>
          </p:cNvPr>
          <p:cNvSpPr>
            <a:spLocks noGrp="1"/>
          </p:cNvSpPr>
          <p:nvPr/>
        </p:nvSpPr>
        <p:spPr>
          <a:xfrm>
            <a:off x="695325" y="17716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미국 앨라배마 / 68~69p</a:t>
            </a:r>
          </a:p>
        </p:txBody>
      </p:sp>
      <p:sp>
        <p:nvSpPr>
          <p:cNvPr id="20" name="검토추가_111_4">
            <a:extLst>
              <a:ext uri="{FF2B5EF4-FFF2-40B4-BE49-F238E27FC236}">
                <a16:creationId xmlns:a16="http://schemas.microsoft.com/office/drawing/2014/main" id="{7C2814ED-53EF-494D-BC98-F4D1C3EC44AC}"/>
              </a:ext>
            </a:extLst>
          </p:cNvPr>
          <p:cNvSpPr>
            <a:spLocks noGrp="1"/>
          </p:cNvSpPr>
          <p:nvPr/>
        </p:nvSpPr>
        <p:spPr>
          <a:xfrm>
            <a:off x="2438400" y="177165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현재 시안 생산수량은 200만대/년, 원본 69p는 0입니다. 기준년도·생산능력 또는 실제 생산량 여부를 확인합니다. 인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증 취득연월도 시안 2004.04와 문서 2024.04가 다르므로 인증서 원본으로 확정합니다.</a:t>
            </a:r>
          </a:p>
        </p:txBody>
      </p:sp>
      <p:sp>
        <p:nvSpPr>
          <p:cNvPr id="21" name="검토추가_111_5">
            <a:extLst>
              <a:ext uri="{FF2B5EF4-FFF2-40B4-BE49-F238E27FC236}">
                <a16:creationId xmlns:a16="http://schemas.microsoft.com/office/drawing/2014/main" id="{ECDE8EA2-8CBF-478D-B901-0A1C953AFD03}"/>
              </a:ext>
            </a:extLst>
          </p:cNvPr>
          <p:cNvSpPr>
            <a:spLocks noGrp="1"/>
          </p:cNvSpPr>
          <p:nvPr/>
        </p:nvSpPr>
        <p:spPr>
          <a:xfrm>
            <a:off x="695325" y="235267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미국 조지아 / 70~71p</a:t>
            </a:r>
          </a:p>
        </p:txBody>
      </p:sp>
      <p:sp>
        <p:nvSpPr>
          <p:cNvPr id="22" name="검토추가_111_6">
            <a:extLst>
              <a:ext uri="{FF2B5EF4-FFF2-40B4-BE49-F238E27FC236}">
                <a16:creationId xmlns:a16="http://schemas.microsoft.com/office/drawing/2014/main" id="{AB6CEA3F-0FAA-4A1A-A937-783DD15B84F0}"/>
              </a:ext>
            </a:extLst>
          </p:cNvPr>
          <p:cNvSpPr>
            <a:spLocks noGrp="1"/>
          </p:cNvSpPr>
          <p:nvPr/>
        </p:nvSpPr>
        <p:spPr>
          <a:xfrm>
            <a:off x="2438400" y="235267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설립 2023.07은 원본 연혁과 일치합니다. “구축 중” 표현의 현재 유효성을 확인합니다. 제품명 영문이 잘린 부분을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완성하고, 생산수량 0·전화·인증 공란은 승인 자료로 채웁니다.</a:t>
            </a:r>
          </a:p>
        </p:txBody>
      </p:sp>
      <p:sp>
        <p:nvSpPr>
          <p:cNvPr id="23" name="검토추가_111_7">
            <a:extLst>
              <a:ext uri="{FF2B5EF4-FFF2-40B4-BE49-F238E27FC236}">
                <a16:creationId xmlns:a16="http://schemas.microsoft.com/office/drawing/2014/main" id="{00F7B0A3-D2E0-4B06-A247-DDA0EFC7A8BE}"/>
              </a:ext>
            </a:extLst>
          </p:cNvPr>
          <p:cNvSpPr>
            <a:spLocks noGrp="1"/>
          </p:cNvSpPr>
          <p:nvPr/>
        </p:nvSpPr>
        <p:spPr>
          <a:xfrm>
            <a:off x="695325" y="293370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북경 / 72~73p</a:t>
            </a:r>
          </a:p>
        </p:txBody>
      </p:sp>
      <p:sp>
        <p:nvSpPr>
          <p:cNvPr id="24" name="검토추가_111_8">
            <a:extLst>
              <a:ext uri="{FF2B5EF4-FFF2-40B4-BE49-F238E27FC236}">
                <a16:creationId xmlns:a16="http://schemas.microsoft.com/office/drawing/2014/main" id="{79B758CD-F6E2-48D9-952C-3A2BADD67517}"/>
              </a:ext>
            </a:extLst>
          </p:cNvPr>
          <p:cNvSpPr>
            <a:spLocks noGrp="1"/>
          </p:cNvSpPr>
          <p:nvPr/>
        </p:nvSpPr>
        <p:spPr>
          <a:xfrm>
            <a:off x="2438400" y="293370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상단 경로 Global Network &gt; USA &gt; Beijing은 China로 수정할 지침입니다. 문서 주소 No.11 Xinggu…와 공식 계열사 소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개의 Yard 16, XingGu East Road…가 다릅니다. 최신 승인 주소와 지도 좌표를 확인합니다.</a:t>
            </a:r>
          </a:p>
        </p:txBody>
      </p:sp>
      <p:sp>
        <p:nvSpPr>
          <p:cNvPr id="25" name="검토추가_111_9">
            <a:extLst>
              <a:ext uri="{FF2B5EF4-FFF2-40B4-BE49-F238E27FC236}">
                <a16:creationId xmlns:a16="http://schemas.microsoft.com/office/drawing/2014/main" id="{403C3374-35C6-4F83-82F2-226CABB78ACC}"/>
              </a:ext>
            </a:extLst>
          </p:cNvPr>
          <p:cNvSpPr>
            <a:spLocks noGrp="1"/>
          </p:cNvSpPr>
          <p:nvPr/>
        </p:nvSpPr>
        <p:spPr>
          <a:xfrm>
            <a:off x="695325" y="351472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인도 첸나이 / 74~75p</a:t>
            </a:r>
          </a:p>
        </p:txBody>
      </p:sp>
      <p:sp>
        <p:nvSpPr>
          <p:cNvPr id="26" name="검토추가_111_10">
            <a:extLst>
              <a:ext uri="{FF2B5EF4-FFF2-40B4-BE49-F238E27FC236}">
                <a16:creationId xmlns:a16="http://schemas.microsoft.com/office/drawing/2014/main" id="{25AA69E7-A318-438B-82F3-E4E4E3D6F62C}"/>
              </a:ext>
            </a:extLst>
          </p:cNvPr>
          <p:cNvSpPr>
            <a:spLocks noGrp="1"/>
          </p:cNvSpPr>
          <p:nvPr/>
        </p:nvSpPr>
        <p:spPr>
          <a:xfrm>
            <a:off x="2438400" y="351472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문서 우편번호 602-105와 공식 계열사 소개 602-117이 다릅니다. 거리·산업단지 표기까지 한 주소로 확정합니다. 150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만대/년 수치는 기준년도와 집계 의미를 확인합니다.</a:t>
            </a:r>
          </a:p>
        </p:txBody>
      </p:sp>
      <p:sp>
        <p:nvSpPr>
          <p:cNvPr id="27" name="검토추가_111_11">
            <a:extLst>
              <a:ext uri="{FF2B5EF4-FFF2-40B4-BE49-F238E27FC236}">
                <a16:creationId xmlns:a16="http://schemas.microsoft.com/office/drawing/2014/main" id="{8EEFA470-BCE3-47B2-BA6C-C57A15318642}"/>
              </a:ext>
            </a:extLst>
          </p:cNvPr>
          <p:cNvSpPr>
            <a:spLocks noGrp="1"/>
          </p:cNvSpPr>
          <p:nvPr/>
        </p:nvSpPr>
        <p:spPr>
          <a:xfrm>
            <a:off x="695325" y="40957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공통 적용</a:t>
            </a:r>
          </a:p>
        </p:txBody>
      </p:sp>
      <p:sp>
        <p:nvSpPr>
          <p:cNvPr id="28" name="검토추가_111_12">
            <a:extLst>
              <a:ext uri="{FF2B5EF4-FFF2-40B4-BE49-F238E27FC236}">
                <a16:creationId xmlns:a16="http://schemas.microsoft.com/office/drawing/2014/main" id="{DF19FA32-B7F4-4884-8EBE-E4D4AB2E61A2}"/>
              </a:ext>
            </a:extLst>
          </p:cNvPr>
          <p:cNvSpPr>
            <a:spLocks noGrp="1"/>
          </p:cNvSpPr>
          <p:nvPr/>
        </p:nvSpPr>
        <p:spPr>
          <a:xfrm>
            <a:off x="2438400" y="409575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법인명·설립일·주소·제품·고객·생산수량·인증을 각각 관리합니다. 수치는 0으로 대체하지 않고 “미확정” 상태로 관리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한 뒤 승인 시 공개합니다.</a:t>
            </a:r>
          </a:p>
        </p:txBody>
      </p:sp>
      <p:sp>
        <p:nvSpPr>
          <p:cNvPr id="29" name="검토추가_111_13">
            <a:extLst>
              <a:ext uri="{FF2B5EF4-FFF2-40B4-BE49-F238E27FC236}">
                <a16:creationId xmlns:a16="http://schemas.microsoft.com/office/drawing/2014/main" id="{40BC6A09-867C-4B57-A832-19523BBB4660}"/>
              </a:ext>
            </a:extLst>
          </p:cNvPr>
          <p:cNvSpPr>
            <a:spLocks noGrp="1"/>
          </p:cNvSpPr>
          <p:nvPr/>
        </p:nvSpPr>
        <p:spPr>
          <a:xfrm>
            <a:off x="9610725" y="1143000"/>
            <a:ext cx="2371725" cy="1200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[Description]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관련 원본: 68~75p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공식 계열사 소개와 현재 시안의 차이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를 기록했습니다. 두 자료가 다른 경우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법인 담당자의 승인본으로 확정합니다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.</a:t>
            </a:r>
          </a:p>
        </p:txBody>
      </p:sp>
      <p:sp>
        <p:nvSpPr>
          <p:cNvPr id="30" name="검토추가_111_14">
            <a:extLst>
              <a:ext uri="{FF2B5EF4-FFF2-40B4-BE49-F238E27FC236}">
                <a16:creationId xmlns:a16="http://schemas.microsoft.com/office/drawing/2014/main" id="{0667EB71-6875-4B68-B095-94281AD985B0}"/>
              </a:ext>
            </a:extLst>
          </p:cNvPr>
          <p:cNvSpPr>
            <a:spLocks noGrp="1"/>
          </p:cNvSpPr>
          <p:nvPr/>
        </p:nvSpPr>
        <p:spPr>
          <a:xfrm>
            <a:off x="9610725" y="2476500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[수정·확인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붉은색 테두리는 원본의 국가 경로·중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복 지도 링크·확인이 필요한 수치를 가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리킵니다. 원본 값을 직접 덮어쓰지 않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습니다.</a:t>
            </a:r>
          </a:p>
        </p:txBody>
      </p:sp>
    </p:spTree>
    <p:extLst>
      <p:ext uri="{BB962C8B-B14F-4D97-AF65-F5344CB8AC3E}">
        <p14:creationId xmlns:p14="http://schemas.microsoft.com/office/powerpoint/2010/main" val="1137260316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109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추가 기획 페이지 / 검토기준일 2026.09.09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글로벌네트워크 &gt; 데이터 검토</a:t>
            </a:r>
            <a:endParaRPr lang="en-US" sz="9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A90BB8D-644F-6C1E-5A40-506DC6715693}"/>
              </a:ext>
            </a:extLst>
          </p:cNvPr>
          <p:cNvSpPr txBox="1"/>
          <p:nvPr/>
        </p:nvSpPr>
        <p:spPr>
          <a:xfrm>
            <a:off x="695325" y="1280848"/>
            <a:ext cx="54006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해외사업장 자료 대조 2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6" name="검토추가_112_0">
            <a:extLst>
              <a:ext uri="{FF2B5EF4-FFF2-40B4-BE49-F238E27FC236}">
                <a16:creationId xmlns:a16="http://schemas.microsoft.com/office/drawing/2014/main" id="{1FA089F4-4894-4562-A699-2BC433ECC697}"/>
              </a:ext>
            </a:extLst>
          </p:cNvPr>
          <p:cNvSpPr>
            <a:spLocks noGrp="1"/>
          </p:cNvSpPr>
          <p:nvPr/>
        </p:nvSpPr>
        <p:spPr>
          <a:xfrm>
            <a:off x="10715625" y="28575"/>
            <a:ext cx="1409700" cy="238125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</p:sp>
      <p:sp>
        <p:nvSpPr>
          <p:cNvPr id="17" name="검토추가_112_1">
            <a:extLst>
              <a:ext uri="{FF2B5EF4-FFF2-40B4-BE49-F238E27FC236}">
                <a16:creationId xmlns:a16="http://schemas.microsoft.com/office/drawing/2014/main" id="{8BC13464-74CC-4117-B083-ED2A67F76B96}"/>
              </a:ext>
            </a:extLst>
          </p:cNvPr>
          <p:cNvSpPr>
            <a:spLocks noGrp="1"/>
          </p:cNvSpPr>
          <p:nvPr/>
        </p:nvSpPr>
        <p:spPr>
          <a:xfrm>
            <a:off x="10782300" y="57150"/>
            <a:ext cx="1304925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2026/09/09</a:t>
            </a:r>
          </a:p>
        </p:txBody>
      </p:sp>
      <p:sp>
        <p:nvSpPr>
          <p:cNvPr id="18" name="검토추가_112_2">
            <a:extLst>
              <a:ext uri="{FF2B5EF4-FFF2-40B4-BE49-F238E27FC236}">
                <a16:creationId xmlns:a16="http://schemas.microsoft.com/office/drawing/2014/main" id="{54398AAB-D1F8-4433-BBED-2236505A5583}"/>
              </a:ext>
            </a:extLst>
          </p:cNvPr>
          <p:cNvSpPr>
            <a:spLocks noGrp="1"/>
          </p:cNvSpPr>
          <p:nvPr/>
        </p:nvSpPr>
        <p:spPr>
          <a:xfrm>
            <a:off x="10753725" y="352425"/>
            <a:ext cx="133350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ADD-112</a:t>
            </a:r>
          </a:p>
        </p:txBody>
      </p:sp>
      <p:sp>
        <p:nvSpPr>
          <p:cNvPr id="19" name="검토추가_112_3">
            <a:extLst>
              <a:ext uri="{FF2B5EF4-FFF2-40B4-BE49-F238E27FC236}">
                <a16:creationId xmlns:a16="http://schemas.microsoft.com/office/drawing/2014/main" id="{75B3E7BC-D2D4-46D3-B816-B15B10D3EBA9}"/>
              </a:ext>
            </a:extLst>
          </p:cNvPr>
          <p:cNvSpPr>
            <a:spLocks noGrp="1"/>
          </p:cNvSpPr>
          <p:nvPr/>
        </p:nvSpPr>
        <p:spPr>
          <a:xfrm>
            <a:off x="695325" y="17716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인도 푸네 / 76~77p</a:t>
            </a:r>
          </a:p>
        </p:txBody>
      </p:sp>
      <p:sp>
        <p:nvSpPr>
          <p:cNvPr id="20" name="검토추가_112_4">
            <a:extLst>
              <a:ext uri="{FF2B5EF4-FFF2-40B4-BE49-F238E27FC236}">
                <a16:creationId xmlns:a16="http://schemas.microsoft.com/office/drawing/2014/main" id="{7EAFEFF5-CABF-4CB0-9171-38F3565B257D}"/>
              </a:ext>
            </a:extLst>
          </p:cNvPr>
          <p:cNvSpPr>
            <a:spLocks noGrp="1"/>
          </p:cNvSpPr>
          <p:nvPr/>
        </p:nvSpPr>
        <p:spPr>
          <a:xfrm>
            <a:off x="2438400" y="177165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2024.04 설립의 근거 자료와 가동 상태를 확인합니다. Automotive components 등의 포괄 표현은 실제 생산품목으로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확정합니다. 전화·팩스·생산수량·인증은 현재 공란입니다.</a:t>
            </a:r>
          </a:p>
        </p:txBody>
      </p:sp>
      <p:sp>
        <p:nvSpPr>
          <p:cNvPr id="21" name="검토추가_112_5">
            <a:extLst>
              <a:ext uri="{FF2B5EF4-FFF2-40B4-BE49-F238E27FC236}">
                <a16:creationId xmlns:a16="http://schemas.microsoft.com/office/drawing/2014/main" id="{10AA6260-266D-4B05-B46C-E76FE753C237}"/>
              </a:ext>
            </a:extLst>
          </p:cNvPr>
          <p:cNvSpPr>
            <a:spLocks noGrp="1"/>
          </p:cNvSpPr>
          <p:nvPr/>
        </p:nvSpPr>
        <p:spPr>
          <a:xfrm>
            <a:off x="695325" y="235267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브라질 / 78~79p</a:t>
            </a:r>
          </a:p>
        </p:txBody>
      </p:sp>
      <p:sp>
        <p:nvSpPr>
          <p:cNvPr id="22" name="검토추가_112_6">
            <a:extLst>
              <a:ext uri="{FF2B5EF4-FFF2-40B4-BE49-F238E27FC236}">
                <a16:creationId xmlns:a16="http://schemas.microsoft.com/office/drawing/2014/main" id="{DC830D5E-09F5-4EFF-ACAB-5A650EAD173B}"/>
              </a:ext>
            </a:extLst>
          </p:cNvPr>
          <p:cNvSpPr>
            <a:spLocks noGrp="1"/>
          </p:cNvSpPr>
          <p:nvPr/>
        </p:nvSpPr>
        <p:spPr>
          <a:xfrm>
            <a:off x="2438400" y="235267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Key Facts는 2010.03, 본문과 15p 연혁은 2009.12입니다. 법인 설립과 생산 개시를 구분하여 라벨·연도를 맞춥니다. H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MI/HMB 등 고객사 약어도 현지 승인 자료로 확인합니다.</a:t>
            </a:r>
          </a:p>
        </p:txBody>
      </p:sp>
      <p:sp>
        <p:nvSpPr>
          <p:cNvPr id="23" name="검토추가_112_7">
            <a:extLst>
              <a:ext uri="{FF2B5EF4-FFF2-40B4-BE49-F238E27FC236}">
                <a16:creationId xmlns:a16="http://schemas.microsoft.com/office/drawing/2014/main" id="{8EB7C749-5984-4843-988E-23648181EC63}"/>
              </a:ext>
            </a:extLst>
          </p:cNvPr>
          <p:cNvSpPr>
            <a:spLocks noGrp="1"/>
          </p:cNvSpPr>
          <p:nvPr/>
        </p:nvSpPr>
        <p:spPr>
          <a:xfrm>
            <a:off x="695325" y="293370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브라질 추가 검토</a:t>
            </a:r>
          </a:p>
        </p:txBody>
      </p:sp>
      <p:sp>
        <p:nvSpPr>
          <p:cNvPr id="24" name="검토추가_112_8">
            <a:extLst>
              <a:ext uri="{FF2B5EF4-FFF2-40B4-BE49-F238E27FC236}">
                <a16:creationId xmlns:a16="http://schemas.microsoft.com/office/drawing/2014/main" id="{7541AE15-7759-4BDB-9F02-473F6272B0A8}"/>
              </a:ext>
            </a:extLst>
          </p:cNvPr>
          <p:cNvSpPr>
            <a:spLocks noGrp="1"/>
          </p:cNvSpPr>
          <p:nvPr/>
        </p:nvSpPr>
        <p:spPr>
          <a:xfrm>
            <a:off x="2438400" y="293370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본문의 과거 출자회사 설명과 17.5만대/년을 현재 사실로 그대로 표시할지 확인합니다. 2014년 인증·수상은 취득 이력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과 현재 유효 인증을 구분합니다.</a:t>
            </a:r>
          </a:p>
        </p:txBody>
      </p:sp>
      <p:sp>
        <p:nvSpPr>
          <p:cNvPr id="25" name="검토추가_112_9">
            <a:extLst>
              <a:ext uri="{FF2B5EF4-FFF2-40B4-BE49-F238E27FC236}">
                <a16:creationId xmlns:a16="http://schemas.microsoft.com/office/drawing/2014/main" id="{074D95E6-00EB-4DF5-ABD9-7A055649B438}"/>
              </a:ext>
            </a:extLst>
          </p:cNvPr>
          <p:cNvSpPr>
            <a:spLocks noGrp="1"/>
          </p:cNvSpPr>
          <p:nvPr/>
        </p:nvSpPr>
        <p:spPr>
          <a:xfrm>
            <a:off x="695325" y="351472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베트남 / 80~81p</a:t>
            </a:r>
          </a:p>
        </p:txBody>
      </p:sp>
      <p:sp>
        <p:nvSpPr>
          <p:cNvPr id="26" name="검토추가_112_10">
            <a:extLst>
              <a:ext uri="{FF2B5EF4-FFF2-40B4-BE49-F238E27FC236}">
                <a16:creationId xmlns:a16="http://schemas.microsoft.com/office/drawing/2014/main" id="{9D6328D5-36EC-4C4E-A00C-447C390B508C}"/>
              </a:ext>
            </a:extLst>
          </p:cNvPr>
          <p:cNvSpPr>
            <a:spLocks noGrp="1"/>
          </p:cNvSpPr>
          <p:nvPr/>
        </p:nvSpPr>
        <p:spPr>
          <a:xfrm>
            <a:off x="2438400" y="351472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2020년 설립 본문만으로 2020.01을 확정하지 않습니다. 정확한 설립월·정식 영문명·제품·생산수량을 확인합니다. 잘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린 제품명을 완성하고 법인 제목 누락 여부도 점검합니다.</a:t>
            </a:r>
          </a:p>
        </p:txBody>
      </p:sp>
      <p:sp>
        <p:nvSpPr>
          <p:cNvPr id="27" name="검토추가_112_11">
            <a:extLst>
              <a:ext uri="{FF2B5EF4-FFF2-40B4-BE49-F238E27FC236}">
                <a16:creationId xmlns:a16="http://schemas.microsoft.com/office/drawing/2014/main" id="{411D30BB-776A-4F31-8A6B-F7697F84F0E8}"/>
              </a:ext>
            </a:extLst>
          </p:cNvPr>
          <p:cNvSpPr>
            <a:spLocks noGrp="1"/>
          </p:cNvSpPr>
          <p:nvPr/>
        </p:nvSpPr>
        <p:spPr>
          <a:xfrm>
            <a:off x="695325" y="40957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지도·ESG 파일</a:t>
            </a:r>
          </a:p>
        </p:txBody>
      </p:sp>
      <p:sp>
        <p:nvSpPr>
          <p:cNvPr id="28" name="검토추가_112_12">
            <a:extLst>
              <a:ext uri="{FF2B5EF4-FFF2-40B4-BE49-F238E27FC236}">
                <a16:creationId xmlns:a16="http://schemas.microsoft.com/office/drawing/2014/main" id="{487014B9-C2B8-4856-85BF-64D1CC44C023}"/>
              </a:ext>
            </a:extLst>
          </p:cNvPr>
          <p:cNvSpPr>
            <a:spLocks noGrp="1"/>
          </p:cNvSpPr>
          <p:nvPr/>
        </p:nvSpPr>
        <p:spPr>
          <a:xfrm>
            <a:off x="2438400" y="409575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70·72·74·76·78·80p에 동일한 maps.app.goo.gl 주소가 반복됩니다. 법인별 실제 위치로 연결합니다. ESG 다운로드는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해당 법인의 공개 자료가 있는 경우에만 제공합니다.</a:t>
            </a:r>
          </a:p>
        </p:txBody>
      </p:sp>
      <p:sp>
        <p:nvSpPr>
          <p:cNvPr id="29" name="검토추가_112_13">
            <a:extLst>
              <a:ext uri="{FF2B5EF4-FFF2-40B4-BE49-F238E27FC236}">
                <a16:creationId xmlns:a16="http://schemas.microsoft.com/office/drawing/2014/main" id="{08B4CA53-B213-43A8-BE33-638DE5F156B8}"/>
              </a:ext>
            </a:extLst>
          </p:cNvPr>
          <p:cNvSpPr>
            <a:spLocks noGrp="1"/>
          </p:cNvSpPr>
          <p:nvPr/>
        </p:nvSpPr>
        <p:spPr>
          <a:xfrm>
            <a:off x="9610725" y="1143000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[Description]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관련 원본: 76~81p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지도 좌표, 전화의 국제 표기, 고객사명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, 단위 및 기준일을 법인별 자료에 포함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합니다.</a:t>
            </a:r>
          </a:p>
        </p:txBody>
      </p:sp>
      <p:sp>
        <p:nvSpPr>
          <p:cNvPr id="30" name="검토추가_112_14">
            <a:extLst>
              <a:ext uri="{FF2B5EF4-FFF2-40B4-BE49-F238E27FC236}">
                <a16:creationId xmlns:a16="http://schemas.microsoft.com/office/drawing/2014/main" id="{BE800114-7135-41CD-878C-C0344E864A83}"/>
              </a:ext>
            </a:extLst>
          </p:cNvPr>
          <p:cNvSpPr>
            <a:spLocks noGrp="1"/>
          </p:cNvSpPr>
          <p:nvPr/>
        </p:nvSpPr>
        <p:spPr>
          <a:xfrm>
            <a:off x="9610725" y="2286000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[수정·확인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설립연도·고객사·주소·생산수량은 추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정하여 수정하지 않습니다. 빈 자료에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임의의 인증서·보고서·사진을 넣지 않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고 확인 항목으로 관리합니다.</a:t>
            </a:r>
          </a:p>
        </p:txBody>
      </p:sp>
    </p:spTree>
    <p:extLst>
      <p:ext uri="{BB962C8B-B14F-4D97-AF65-F5344CB8AC3E}">
        <p14:creationId xmlns:p14="http://schemas.microsoft.com/office/powerpoint/2010/main" val="11372603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11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www.hwashin.co.kr/company/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회사소개 </a:t>
            </a:r>
            <a:endParaRPr lang="en-US" sz="900" b="1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0AB39A6-C065-C12C-334F-BF25512AED6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0935"/>
          <a:stretch/>
        </p:blipFill>
        <p:spPr>
          <a:xfrm>
            <a:off x="695324" y="739053"/>
            <a:ext cx="2585545" cy="52936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C848AFF-5B96-9BAA-9B9D-9A048917AADA}"/>
              </a:ext>
            </a:extLst>
          </p:cNvPr>
          <p:cNvSpPr txBox="1"/>
          <p:nvPr/>
        </p:nvSpPr>
        <p:spPr>
          <a:xfrm>
            <a:off x="705958" y="1530555"/>
            <a:ext cx="8168463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400" b="1" i="0" dirty="0">
                <a:effectLst/>
                <a:highlight>
                  <a:srgbClr val="FFFFFF"/>
                </a:highlight>
                <a:latin typeface="+mn-ea"/>
              </a:rPr>
              <a:t>글로벌 자동차 부품기업 ㈜화신</a:t>
            </a:r>
            <a:br>
              <a:rPr lang="ko-KR" altLang="en-US" sz="1400" b="1" dirty="0">
                <a:latin typeface="+mn-ea"/>
              </a:rPr>
            </a:br>
            <a:r>
              <a:rPr lang="ko-KR" altLang="en-US" sz="1400" b="1" i="0" dirty="0">
                <a:effectLst/>
                <a:highlight>
                  <a:srgbClr val="FFFFFF"/>
                </a:highlight>
                <a:latin typeface="+mn-ea"/>
              </a:rPr>
              <a:t>저희 회사는 자동차 </a:t>
            </a:r>
            <a:r>
              <a:rPr lang="en-US" altLang="ko-KR" sz="1400" b="1" i="0" dirty="0">
                <a:effectLst/>
                <a:highlight>
                  <a:srgbClr val="FFFFFF"/>
                </a:highlight>
                <a:latin typeface="+mn-ea"/>
              </a:rPr>
              <a:t>Chassis </a:t>
            </a:r>
            <a:r>
              <a:rPr lang="ko-KR" altLang="en-US" sz="1400" b="1" i="0" dirty="0">
                <a:effectLst/>
                <a:highlight>
                  <a:srgbClr val="FFFFFF"/>
                </a:highlight>
                <a:latin typeface="+mn-ea"/>
              </a:rPr>
              <a:t>및 </a:t>
            </a:r>
            <a:r>
              <a:rPr lang="en-US" altLang="ko-KR" sz="1400" b="1" i="0" dirty="0">
                <a:effectLst/>
                <a:highlight>
                  <a:srgbClr val="FFFFFF"/>
                </a:highlight>
                <a:latin typeface="+mn-ea"/>
              </a:rPr>
              <a:t>Body</a:t>
            </a:r>
            <a:r>
              <a:rPr lang="ko-KR" altLang="en-US" sz="1400" b="1" i="0" dirty="0">
                <a:effectLst/>
                <a:highlight>
                  <a:srgbClr val="FFFFFF"/>
                </a:highlight>
                <a:latin typeface="+mn-ea"/>
              </a:rPr>
              <a:t>부품전문 생산업체입니다</a:t>
            </a:r>
            <a:r>
              <a:rPr lang="en-US" altLang="ko-KR" sz="1400" b="1" i="0" dirty="0">
                <a:effectLst/>
                <a:highlight>
                  <a:srgbClr val="FFFFFF"/>
                </a:highlight>
                <a:latin typeface="+mn-ea"/>
              </a:rPr>
              <a:t>.</a:t>
            </a:r>
          </a:p>
          <a:p>
            <a:pPr algn="l"/>
            <a:r>
              <a:rPr lang="ko-KR" altLang="en-US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최고의 제품과 최상의 서비스</a:t>
            </a:r>
            <a:r>
              <a:rPr lang="en-US" altLang="ko-KR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, </a:t>
            </a:r>
            <a:r>
              <a:rPr lang="ko-KR" altLang="en-US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창의적인 연구를 통한 신기술 개발 등을 통해 한국 자동차 부품산업의 중추적인 역할을 담당해온</a:t>
            </a:r>
            <a:br>
              <a:rPr lang="ko-KR" altLang="en-US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</a:br>
            <a:r>
              <a:rPr lang="ko-KR" altLang="en-US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화신은 젊은 도전정신과 우수한 기술력으로 구축된 첨단 정보화 시스템을 통한 앞선 경쟁력으로 세계를 향해 뻗어 나가고 있습니다</a:t>
            </a:r>
            <a:r>
              <a:rPr lang="en-US" altLang="ko-KR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779D24F-93F8-6E55-9153-FAC22EC7B520}"/>
              </a:ext>
            </a:extLst>
          </p:cNvPr>
          <p:cNvSpPr txBox="1"/>
          <p:nvPr/>
        </p:nvSpPr>
        <p:spPr>
          <a:xfrm>
            <a:off x="695325" y="2531952"/>
            <a:ext cx="60977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b="1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경영이념</a:t>
            </a:r>
          </a:p>
        </p:txBody>
      </p:sp>
      <p:pic>
        <p:nvPicPr>
          <p:cNvPr id="2050" name="Picture 2" descr="고 부가가치 창출, 최고의 품질 고객만족 실현, 이익환원, 자기계발 기회제공, 자연환경 보존 및 보호, 지역사회 발전의 모범심 구현, 기업간 선의의 경쟁 공존경영 구현, 새로운 미래의 가치창조">
            <a:extLst>
              <a:ext uri="{FF2B5EF4-FFF2-40B4-BE49-F238E27FC236}">
                <a16:creationId xmlns:a16="http://schemas.microsoft.com/office/drawing/2014/main" id="{8E9AAB43-2FF1-DA97-3805-9A0FABB7F1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5" y="3003699"/>
            <a:ext cx="6349410" cy="2801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A90BB8D-644F-6C1E-5A40-506DC6715693}"/>
              </a:ext>
            </a:extLst>
          </p:cNvPr>
          <p:cNvSpPr txBox="1"/>
          <p:nvPr/>
        </p:nvSpPr>
        <p:spPr>
          <a:xfrm>
            <a:off x="695325" y="1280848"/>
            <a:ext cx="54006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회사개요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35EDC17-5E91-5EC7-C1DF-343E6ED497D9}"/>
              </a:ext>
            </a:extLst>
          </p:cNvPr>
          <p:cNvSpPr txBox="1"/>
          <p:nvPr/>
        </p:nvSpPr>
        <p:spPr>
          <a:xfrm>
            <a:off x="9576079" y="1088454"/>
            <a:ext cx="244175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r>
              <a:rPr lang="en-US" altLang="ko-KR" sz="1000" dirty="0"/>
              <a:t>https://www.hwashin.co.kr/kr/group/group_summary.do</a:t>
            </a:r>
            <a:endParaRPr lang="ko-KR" altLang="en-US" sz="1000" dirty="0"/>
          </a:p>
        </p:txBody>
      </p:sp>
      <p:sp>
        <p:nvSpPr>
          <p:cNvPr id="2051" name="검토추가_11_0">
            <a:extLst>
              <a:ext uri="{FF2B5EF4-FFF2-40B4-BE49-F238E27FC236}">
                <a16:creationId xmlns:a16="http://schemas.microsoft.com/office/drawing/2014/main" id="{10605B6C-6755-46BE-A3D3-C2A590868447}"/>
              </a:ext>
            </a:extLst>
          </p:cNvPr>
          <p:cNvSpPr>
            <a:spLocks noGrp="1"/>
          </p:cNvSpPr>
          <p:nvPr/>
        </p:nvSpPr>
        <p:spPr>
          <a:xfrm>
            <a:off x="9610725" y="1756752"/>
            <a:ext cx="2371725" cy="1771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1. 회사개요, 경영이념, 비전, 핵심가치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를 하나의 페이지로 연결합니다. 12p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는 동일 화면의 하단입니다.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2. 도형과 문구의 위치·색상·비율을 유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지합니다. 내용 갱신은 승인 원고만 반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영합니다.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3. 기본정보는 법인명, 설립일, 대표자,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주요사업, 기준일을 함께 관리합니다.</a:t>
            </a:r>
          </a:p>
        </p:txBody>
      </p:sp>
      <p:sp>
        <p:nvSpPr>
          <p:cNvPr id="2052" name="검토추가_11_1">
            <a:extLst>
              <a:ext uri="{FF2B5EF4-FFF2-40B4-BE49-F238E27FC236}">
                <a16:creationId xmlns:a16="http://schemas.microsoft.com/office/drawing/2014/main" id="{6165FA3C-5501-4971-8E41-659CCBBEEE75}"/>
              </a:ext>
            </a:extLst>
          </p:cNvPr>
          <p:cNvSpPr>
            <a:spLocks noGrp="1"/>
          </p:cNvSpPr>
          <p:nvPr/>
        </p:nvSpPr>
        <p:spPr>
          <a:xfrm>
            <a:off x="9610725" y="3623652"/>
            <a:ext cx="2371725" cy="1390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본문 첫 줄의 회사명과 다음 문장, “담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당해온화신”의 띄어쓰기를 정리합니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12p의 “2021 성장 목표”는 과거 목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표입니다. 최신 비전 승인 여부를 확인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합니다.</a:t>
            </a:r>
          </a:p>
        </p:txBody>
      </p:sp>
    </p:spTree>
    <p:extLst>
      <p:ext uri="{BB962C8B-B14F-4D97-AF65-F5344CB8AC3E}">
        <p14:creationId xmlns:p14="http://schemas.microsoft.com/office/powerpoint/2010/main" val="1137260316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110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추가 기획 페이지 / 검토기준일 2026.09.09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기술혁신 &gt; 공통 기능</a:t>
            </a:r>
            <a:endParaRPr lang="en-US" sz="9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A90BB8D-644F-6C1E-5A40-506DC6715693}"/>
              </a:ext>
            </a:extLst>
          </p:cNvPr>
          <p:cNvSpPr txBox="1"/>
          <p:nvPr/>
        </p:nvSpPr>
        <p:spPr>
          <a:xfrm>
            <a:off x="695325" y="1280848"/>
            <a:ext cx="54006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제품·R&amp;D 자료 및 동영상 동작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6" name="검토추가_113_0">
            <a:extLst>
              <a:ext uri="{FF2B5EF4-FFF2-40B4-BE49-F238E27FC236}">
                <a16:creationId xmlns:a16="http://schemas.microsoft.com/office/drawing/2014/main" id="{C3EFF633-B77B-4E20-A53D-4D148E97A1E1}"/>
              </a:ext>
            </a:extLst>
          </p:cNvPr>
          <p:cNvSpPr>
            <a:spLocks noGrp="1"/>
          </p:cNvSpPr>
          <p:nvPr/>
        </p:nvSpPr>
        <p:spPr>
          <a:xfrm>
            <a:off x="10715625" y="28575"/>
            <a:ext cx="1409700" cy="238125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</p:sp>
      <p:sp>
        <p:nvSpPr>
          <p:cNvPr id="17" name="검토추가_113_1">
            <a:extLst>
              <a:ext uri="{FF2B5EF4-FFF2-40B4-BE49-F238E27FC236}">
                <a16:creationId xmlns:a16="http://schemas.microsoft.com/office/drawing/2014/main" id="{3DE782C3-7331-4A8F-A58E-3F2C62136F86}"/>
              </a:ext>
            </a:extLst>
          </p:cNvPr>
          <p:cNvSpPr>
            <a:spLocks noGrp="1"/>
          </p:cNvSpPr>
          <p:nvPr/>
        </p:nvSpPr>
        <p:spPr>
          <a:xfrm>
            <a:off x="10782300" y="57150"/>
            <a:ext cx="1304925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2026/09/09</a:t>
            </a:r>
          </a:p>
        </p:txBody>
      </p:sp>
      <p:sp>
        <p:nvSpPr>
          <p:cNvPr id="18" name="검토추가_113_2">
            <a:extLst>
              <a:ext uri="{FF2B5EF4-FFF2-40B4-BE49-F238E27FC236}">
                <a16:creationId xmlns:a16="http://schemas.microsoft.com/office/drawing/2014/main" id="{59B123D9-ED14-41A1-B868-D4065201C3B5}"/>
              </a:ext>
            </a:extLst>
          </p:cNvPr>
          <p:cNvSpPr>
            <a:spLocks noGrp="1"/>
          </p:cNvSpPr>
          <p:nvPr/>
        </p:nvSpPr>
        <p:spPr>
          <a:xfrm>
            <a:off x="10753725" y="352425"/>
            <a:ext cx="133350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ADD-113</a:t>
            </a:r>
          </a:p>
        </p:txBody>
      </p:sp>
      <p:sp>
        <p:nvSpPr>
          <p:cNvPr id="19" name="검토추가_113_3">
            <a:extLst>
              <a:ext uri="{FF2B5EF4-FFF2-40B4-BE49-F238E27FC236}">
                <a16:creationId xmlns:a16="http://schemas.microsoft.com/office/drawing/2014/main" id="{DC9D4516-910A-4DDA-A74B-106C5F6C40AD}"/>
              </a:ext>
            </a:extLst>
          </p:cNvPr>
          <p:cNvSpPr>
            <a:spLocks noGrp="1"/>
          </p:cNvSpPr>
          <p:nvPr/>
        </p:nvSpPr>
        <p:spPr>
          <a:xfrm>
            <a:off x="695325" y="17716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제품 선택</a:t>
            </a:r>
          </a:p>
        </p:txBody>
      </p:sp>
      <p:sp>
        <p:nvSpPr>
          <p:cNvPr id="20" name="검토추가_113_4">
            <a:extLst>
              <a:ext uri="{FF2B5EF4-FFF2-40B4-BE49-F238E27FC236}">
                <a16:creationId xmlns:a16="http://schemas.microsoft.com/office/drawing/2014/main" id="{FA622BF1-3DA4-44A5-85B5-55DDF4231AB8}"/>
              </a:ext>
            </a:extLst>
          </p:cNvPr>
          <p:cNvSpPr>
            <a:spLocks noGrp="1"/>
          </p:cNvSpPr>
          <p:nvPr/>
        </p:nvSpPr>
        <p:spPr>
          <a:xfrm>
            <a:off x="2438400" y="177165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제품 카테고리와 제품 ID를 URL 또는 화면 상태로 유지합니다. 목록 이미지와 제품명 선택 시 동일 상세를 표시합니다.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이전 화면 복귀 후 선택 제품을 유지합니다.</a:t>
            </a:r>
          </a:p>
        </p:txBody>
      </p:sp>
      <p:sp>
        <p:nvSpPr>
          <p:cNvPr id="21" name="검토추가_113_5">
            <a:extLst>
              <a:ext uri="{FF2B5EF4-FFF2-40B4-BE49-F238E27FC236}">
                <a16:creationId xmlns:a16="http://schemas.microsoft.com/office/drawing/2014/main" id="{70785D38-A3D8-486A-B0D3-DC4CA292AC86}"/>
              </a:ext>
            </a:extLst>
          </p:cNvPr>
          <p:cNvSpPr>
            <a:spLocks noGrp="1"/>
          </p:cNvSpPr>
          <p:nvPr/>
        </p:nvSpPr>
        <p:spPr>
          <a:xfrm>
            <a:off x="695325" y="235267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제품 데이터</a:t>
            </a:r>
          </a:p>
        </p:txBody>
      </p:sp>
      <p:sp>
        <p:nvSpPr>
          <p:cNvPr id="22" name="검토추가_113_6">
            <a:extLst>
              <a:ext uri="{FF2B5EF4-FFF2-40B4-BE49-F238E27FC236}">
                <a16:creationId xmlns:a16="http://schemas.microsoft.com/office/drawing/2014/main" id="{BD9AA566-E0E8-4924-BA39-A383E2E4D58F}"/>
              </a:ext>
            </a:extLst>
          </p:cNvPr>
          <p:cNvSpPr>
            <a:spLocks noGrp="1"/>
          </p:cNvSpPr>
          <p:nvPr/>
        </p:nvSpPr>
        <p:spPr>
          <a:xfrm>
            <a:off x="2438400" y="235267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제품명, 영문명, 설명, 기능, 적용차종, 대표이미지, 추가이미지, 정렬, 공개 여부를 관리합니다. CHASSIS 13·BODY 8·친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환경/전기차 10종은 등록 원장으로 검수합니다.</a:t>
            </a:r>
          </a:p>
        </p:txBody>
      </p:sp>
      <p:sp>
        <p:nvSpPr>
          <p:cNvPr id="23" name="검토추가_113_7">
            <a:extLst>
              <a:ext uri="{FF2B5EF4-FFF2-40B4-BE49-F238E27FC236}">
                <a16:creationId xmlns:a16="http://schemas.microsoft.com/office/drawing/2014/main" id="{64870A5C-F575-4E02-8329-CA2CF348874C}"/>
              </a:ext>
            </a:extLst>
          </p:cNvPr>
          <p:cNvSpPr>
            <a:spLocks noGrp="1"/>
          </p:cNvSpPr>
          <p:nvPr/>
        </p:nvSpPr>
        <p:spPr>
          <a:xfrm>
            <a:off x="695325" y="293370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참고 URL 정리</a:t>
            </a:r>
          </a:p>
        </p:txBody>
      </p:sp>
      <p:sp>
        <p:nvSpPr>
          <p:cNvPr id="24" name="검토추가_113_8">
            <a:extLst>
              <a:ext uri="{FF2B5EF4-FFF2-40B4-BE49-F238E27FC236}">
                <a16:creationId xmlns:a16="http://schemas.microsoft.com/office/drawing/2014/main" id="{CB5FF390-1829-442E-8A9A-B06CE0D47006}"/>
              </a:ext>
            </a:extLst>
          </p:cNvPr>
          <p:cNvSpPr>
            <a:spLocks noGrp="1"/>
          </p:cNvSpPr>
          <p:nvPr/>
        </p:nvSpPr>
        <p:spPr>
          <a:xfrm>
            <a:off x="2438400" y="293370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연구 _1, 설계 _2, 해석 _3, 시작 _4, 시험 _5로 공식 페이지를 구분합니다. 43~54p의 반복된 설계 URL을 해당 분야의 출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처로 정리할 지침입니다.</a:t>
            </a:r>
          </a:p>
        </p:txBody>
      </p:sp>
      <p:sp>
        <p:nvSpPr>
          <p:cNvPr id="25" name="검토추가_113_9">
            <a:extLst>
              <a:ext uri="{FF2B5EF4-FFF2-40B4-BE49-F238E27FC236}">
                <a16:creationId xmlns:a16="http://schemas.microsoft.com/office/drawing/2014/main" id="{D9CB7BCC-B31C-47DC-A1EB-95A98F07EB33}"/>
              </a:ext>
            </a:extLst>
          </p:cNvPr>
          <p:cNvSpPr>
            <a:spLocks noGrp="1"/>
          </p:cNvSpPr>
          <p:nvPr/>
        </p:nvSpPr>
        <p:spPr>
          <a:xfrm>
            <a:off x="695325" y="351472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영상 등록</a:t>
            </a:r>
          </a:p>
        </p:txBody>
      </p:sp>
      <p:sp>
        <p:nvSpPr>
          <p:cNvPr id="26" name="검토추가_113_10">
            <a:extLst>
              <a:ext uri="{FF2B5EF4-FFF2-40B4-BE49-F238E27FC236}">
                <a16:creationId xmlns:a16="http://schemas.microsoft.com/office/drawing/2014/main" id="{1E5A059E-42A1-4475-ABC8-11FCD0A6F7B0}"/>
              </a:ext>
            </a:extLst>
          </p:cNvPr>
          <p:cNvSpPr>
            <a:spLocks noGrp="1"/>
          </p:cNvSpPr>
          <p:nvPr/>
        </p:nvSpPr>
        <p:spPr>
          <a:xfrm>
            <a:off x="2438400" y="351472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회사 승인된 원본 파일 또는 공식 채널 주소를 사용합니다. 제목·언어·자막·포스터·공개일을 등록하고 영상이 없을 때는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빈 플레이어 대신 이미지와 안내를 표시합니다.</a:t>
            </a:r>
          </a:p>
        </p:txBody>
      </p:sp>
      <p:sp>
        <p:nvSpPr>
          <p:cNvPr id="27" name="검토추가_113_11">
            <a:extLst>
              <a:ext uri="{FF2B5EF4-FFF2-40B4-BE49-F238E27FC236}">
                <a16:creationId xmlns:a16="http://schemas.microsoft.com/office/drawing/2014/main" id="{534FB605-33AE-4965-A8A1-52DEB9E4CE32}"/>
              </a:ext>
            </a:extLst>
          </p:cNvPr>
          <p:cNvSpPr>
            <a:spLocks noGrp="1"/>
          </p:cNvSpPr>
          <p:nvPr/>
        </p:nvSpPr>
        <p:spPr>
          <a:xfrm>
            <a:off x="695325" y="40957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자료 다운로드</a:t>
            </a:r>
          </a:p>
        </p:txBody>
      </p:sp>
      <p:sp>
        <p:nvSpPr>
          <p:cNvPr id="28" name="검토추가_113_12">
            <a:extLst>
              <a:ext uri="{FF2B5EF4-FFF2-40B4-BE49-F238E27FC236}">
                <a16:creationId xmlns:a16="http://schemas.microsoft.com/office/drawing/2014/main" id="{C5C10B91-4399-4DD3-B149-15EDEB742957}"/>
              </a:ext>
            </a:extLst>
          </p:cNvPr>
          <p:cNvSpPr>
            <a:spLocks noGrp="1"/>
          </p:cNvSpPr>
          <p:nvPr/>
        </p:nvSpPr>
        <p:spPr>
          <a:xfrm>
            <a:off x="2438400" y="409575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연구자료·스마트팩토리 자료는 공개 범위와 파일 버전을 승인받아 연결합니다. 다운로드 파일명에 자료명·버전을 포함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하고 삭제·대체 시 기존 링크를 점검합니다.</a:t>
            </a:r>
          </a:p>
        </p:txBody>
      </p:sp>
      <p:sp>
        <p:nvSpPr>
          <p:cNvPr id="29" name="검토추가_113_13">
            <a:extLst>
              <a:ext uri="{FF2B5EF4-FFF2-40B4-BE49-F238E27FC236}">
                <a16:creationId xmlns:a16="http://schemas.microsoft.com/office/drawing/2014/main" id="{43D59659-1842-4C6F-A103-B96FF8E2746B}"/>
              </a:ext>
            </a:extLst>
          </p:cNvPr>
          <p:cNvSpPr>
            <a:spLocks noGrp="1"/>
          </p:cNvSpPr>
          <p:nvPr/>
        </p:nvSpPr>
        <p:spPr>
          <a:xfrm>
            <a:off x="9610725" y="1143000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[Description]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관련 원본: 25~62p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장비 사진, 특허·논문, 제품 수량, 영상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권한을 한 번에 수집하여 재확인을 줄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입니다.</a:t>
            </a:r>
          </a:p>
        </p:txBody>
      </p:sp>
      <p:sp>
        <p:nvSpPr>
          <p:cNvPr id="30" name="검토추가_113_14">
            <a:extLst>
              <a:ext uri="{FF2B5EF4-FFF2-40B4-BE49-F238E27FC236}">
                <a16:creationId xmlns:a16="http://schemas.microsoft.com/office/drawing/2014/main" id="{996577CF-0091-42C6-AE63-4B75B6E7BE61}"/>
              </a:ext>
            </a:extLst>
          </p:cNvPr>
          <p:cNvSpPr>
            <a:spLocks noGrp="1"/>
          </p:cNvSpPr>
          <p:nvPr/>
        </p:nvSpPr>
        <p:spPr>
          <a:xfrm>
            <a:off x="9610725" y="2286000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[수정·확인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44p 개인 계정의 영상을 공식 자료로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간주하지 않습니다. 53p 시험 소개문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에 복제된 시작 분야 설명은 승인 원고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로 구분합니다.</a:t>
            </a:r>
          </a:p>
        </p:txBody>
      </p:sp>
    </p:spTree>
    <p:extLst>
      <p:ext uri="{BB962C8B-B14F-4D97-AF65-F5344CB8AC3E}">
        <p14:creationId xmlns:p14="http://schemas.microsoft.com/office/powerpoint/2010/main" val="1137260316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111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추가 기획 페이지 / 검토기준일 2026.09.09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ESG &gt; 자료 공통</a:t>
            </a:r>
            <a:endParaRPr lang="en-US" sz="9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A90BB8D-644F-6C1E-5A40-506DC6715693}"/>
              </a:ext>
            </a:extLst>
          </p:cNvPr>
          <p:cNvSpPr txBox="1"/>
          <p:nvPr/>
        </p:nvSpPr>
        <p:spPr>
          <a:xfrm>
            <a:off x="695325" y="1280848"/>
            <a:ext cx="54006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ESG 보고서·규정 다운로드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6" name="검토추가_114_0">
            <a:extLst>
              <a:ext uri="{FF2B5EF4-FFF2-40B4-BE49-F238E27FC236}">
                <a16:creationId xmlns:a16="http://schemas.microsoft.com/office/drawing/2014/main" id="{F07CD7CD-884C-4991-B6CB-4E82EDDD02A2}"/>
              </a:ext>
            </a:extLst>
          </p:cNvPr>
          <p:cNvSpPr>
            <a:spLocks noGrp="1"/>
          </p:cNvSpPr>
          <p:nvPr/>
        </p:nvSpPr>
        <p:spPr>
          <a:xfrm>
            <a:off x="10715625" y="28575"/>
            <a:ext cx="1409700" cy="238125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</p:sp>
      <p:sp>
        <p:nvSpPr>
          <p:cNvPr id="17" name="검토추가_114_1">
            <a:extLst>
              <a:ext uri="{FF2B5EF4-FFF2-40B4-BE49-F238E27FC236}">
                <a16:creationId xmlns:a16="http://schemas.microsoft.com/office/drawing/2014/main" id="{CE4BACE3-CBB1-467A-A7D6-B23D64A2C328}"/>
              </a:ext>
            </a:extLst>
          </p:cNvPr>
          <p:cNvSpPr>
            <a:spLocks noGrp="1"/>
          </p:cNvSpPr>
          <p:nvPr/>
        </p:nvSpPr>
        <p:spPr>
          <a:xfrm>
            <a:off x="10782300" y="57150"/>
            <a:ext cx="1304925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2026/09/09</a:t>
            </a:r>
          </a:p>
        </p:txBody>
      </p:sp>
      <p:sp>
        <p:nvSpPr>
          <p:cNvPr id="18" name="검토추가_114_2">
            <a:extLst>
              <a:ext uri="{FF2B5EF4-FFF2-40B4-BE49-F238E27FC236}">
                <a16:creationId xmlns:a16="http://schemas.microsoft.com/office/drawing/2014/main" id="{278A7459-33A2-4FB8-B688-851D5D532C7B}"/>
              </a:ext>
            </a:extLst>
          </p:cNvPr>
          <p:cNvSpPr>
            <a:spLocks noGrp="1"/>
          </p:cNvSpPr>
          <p:nvPr/>
        </p:nvSpPr>
        <p:spPr>
          <a:xfrm>
            <a:off x="10753725" y="352425"/>
            <a:ext cx="133350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ADD-114</a:t>
            </a:r>
          </a:p>
        </p:txBody>
      </p:sp>
      <p:sp>
        <p:nvSpPr>
          <p:cNvPr id="19" name="검토추가_114_3">
            <a:extLst>
              <a:ext uri="{FF2B5EF4-FFF2-40B4-BE49-F238E27FC236}">
                <a16:creationId xmlns:a16="http://schemas.microsoft.com/office/drawing/2014/main" id="{76A8C83D-ACC3-4D9C-8080-A01EE0EE5C86}"/>
              </a:ext>
            </a:extLst>
          </p:cNvPr>
          <p:cNvSpPr>
            <a:spLocks noGrp="1"/>
          </p:cNvSpPr>
          <p:nvPr/>
        </p:nvSpPr>
        <p:spPr>
          <a:xfrm>
            <a:off x="695325" y="17716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등록 항목</a:t>
            </a:r>
          </a:p>
        </p:txBody>
      </p:sp>
      <p:sp>
        <p:nvSpPr>
          <p:cNvPr id="20" name="검토추가_114_4">
            <a:extLst>
              <a:ext uri="{FF2B5EF4-FFF2-40B4-BE49-F238E27FC236}">
                <a16:creationId xmlns:a16="http://schemas.microsoft.com/office/drawing/2014/main" id="{98626DE1-C3AB-4486-8CDA-E790117B2A7E}"/>
              </a:ext>
            </a:extLst>
          </p:cNvPr>
          <p:cNvSpPr>
            <a:spLocks noGrp="1"/>
          </p:cNvSpPr>
          <p:nvPr/>
        </p:nvSpPr>
        <p:spPr>
          <a:xfrm>
            <a:off x="2438400" y="1771650"/>
            <a:ext cx="68008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문서명, 자료 유형, 적용 법인·사업장, 대상연도, 발행일, 개정번호, 언어, 원본 파일, 공개 여부를 관리합니다.</a:t>
            </a:r>
          </a:p>
        </p:txBody>
      </p:sp>
      <p:sp>
        <p:nvSpPr>
          <p:cNvPr id="21" name="검토추가_114_5">
            <a:extLst>
              <a:ext uri="{FF2B5EF4-FFF2-40B4-BE49-F238E27FC236}">
                <a16:creationId xmlns:a16="http://schemas.microsoft.com/office/drawing/2014/main" id="{4934BBA4-52BD-48EC-AC37-4F0CE526964A}"/>
              </a:ext>
            </a:extLst>
          </p:cNvPr>
          <p:cNvSpPr>
            <a:spLocks noGrp="1"/>
          </p:cNvSpPr>
          <p:nvPr/>
        </p:nvSpPr>
        <p:spPr>
          <a:xfrm>
            <a:off x="695325" y="216217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목록과 연결</a:t>
            </a:r>
          </a:p>
        </p:txBody>
      </p:sp>
      <p:sp>
        <p:nvSpPr>
          <p:cNvPr id="22" name="검토추가_114_6">
            <a:extLst>
              <a:ext uri="{FF2B5EF4-FFF2-40B4-BE49-F238E27FC236}">
                <a16:creationId xmlns:a16="http://schemas.microsoft.com/office/drawing/2014/main" id="{E269B4B9-CF7C-492D-AD4D-AB217F9106DE}"/>
              </a:ext>
            </a:extLst>
          </p:cNvPr>
          <p:cNvSpPr>
            <a:spLocks noGrp="1"/>
          </p:cNvSpPr>
          <p:nvPr/>
        </p:nvSpPr>
        <p:spPr>
          <a:xfrm>
            <a:off x="2438400" y="216217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보고서·방침·인증·규정은 유형과 연도로 구분합니다. 동일 문서는 여러 페이지에서 하나의 자료 ID로 연결하여 개정본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불일치를 방지합니다.</a:t>
            </a:r>
          </a:p>
        </p:txBody>
      </p:sp>
      <p:sp>
        <p:nvSpPr>
          <p:cNvPr id="23" name="검토추가_114_7">
            <a:extLst>
              <a:ext uri="{FF2B5EF4-FFF2-40B4-BE49-F238E27FC236}">
                <a16:creationId xmlns:a16="http://schemas.microsoft.com/office/drawing/2014/main" id="{4B4D5A53-DF9D-45EA-B3E4-0DCD1715FDD2}"/>
              </a:ext>
            </a:extLst>
          </p:cNvPr>
          <p:cNvSpPr>
            <a:spLocks noGrp="1"/>
          </p:cNvSpPr>
          <p:nvPr/>
        </p:nvSpPr>
        <p:spPr>
          <a:xfrm>
            <a:off x="695325" y="274320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보고서 읽기</a:t>
            </a:r>
          </a:p>
        </p:txBody>
      </p:sp>
      <p:sp>
        <p:nvSpPr>
          <p:cNvPr id="24" name="검토추가_114_8">
            <a:extLst>
              <a:ext uri="{FF2B5EF4-FFF2-40B4-BE49-F238E27FC236}">
                <a16:creationId xmlns:a16="http://schemas.microsoft.com/office/drawing/2014/main" id="{60E92556-4315-4CFE-87E8-02387CD6A7E2}"/>
              </a:ext>
            </a:extLst>
          </p:cNvPr>
          <p:cNvSpPr>
            <a:spLocks noGrp="1"/>
          </p:cNvSpPr>
          <p:nvPr/>
        </p:nvSpPr>
        <p:spPr>
          <a:xfrm>
            <a:off x="2438400" y="274320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표지 또는 제목을 선택해 자료 설명과 언어별 파일을 확인합니다. PDF 보기와 다운로드의 기능을 구분하고 문서명·용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량을 표시합니다.</a:t>
            </a:r>
          </a:p>
        </p:txBody>
      </p:sp>
      <p:sp>
        <p:nvSpPr>
          <p:cNvPr id="25" name="검토추가_114_9">
            <a:extLst>
              <a:ext uri="{FF2B5EF4-FFF2-40B4-BE49-F238E27FC236}">
                <a16:creationId xmlns:a16="http://schemas.microsoft.com/office/drawing/2014/main" id="{A37B4611-6D7A-48A4-8FD8-2A6C1F724FBA}"/>
              </a:ext>
            </a:extLst>
          </p:cNvPr>
          <p:cNvSpPr>
            <a:spLocks noGrp="1"/>
          </p:cNvSpPr>
          <p:nvPr/>
        </p:nvSpPr>
        <p:spPr>
          <a:xfrm>
            <a:off x="695325" y="332422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수치 출처</a:t>
            </a:r>
          </a:p>
        </p:txBody>
      </p:sp>
      <p:sp>
        <p:nvSpPr>
          <p:cNvPr id="26" name="검토추가_114_10">
            <a:extLst>
              <a:ext uri="{FF2B5EF4-FFF2-40B4-BE49-F238E27FC236}">
                <a16:creationId xmlns:a16="http://schemas.microsoft.com/office/drawing/2014/main" id="{7FC5274C-2054-44BE-A0B9-E06BA168FC0D}"/>
              </a:ext>
            </a:extLst>
          </p:cNvPr>
          <p:cNvSpPr>
            <a:spLocks noGrp="1"/>
          </p:cNvSpPr>
          <p:nvPr/>
        </p:nvSpPr>
        <p:spPr>
          <a:xfrm>
            <a:off x="2438400" y="332422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등급·온실가스·배당·이사회 활동은 대상 기간과 출처를 같이 표시합니다. 원본 89p의 검증 여부 주석과 단위, 산정 범위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를 누락하지 않습니다.</a:t>
            </a:r>
          </a:p>
        </p:txBody>
      </p:sp>
      <p:sp>
        <p:nvSpPr>
          <p:cNvPr id="27" name="검토추가_114_11">
            <a:extLst>
              <a:ext uri="{FF2B5EF4-FFF2-40B4-BE49-F238E27FC236}">
                <a16:creationId xmlns:a16="http://schemas.microsoft.com/office/drawing/2014/main" id="{6227A2CD-CB09-4A56-B2C8-AF8ADB24ECED}"/>
              </a:ext>
            </a:extLst>
          </p:cNvPr>
          <p:cNvSpPr>
            <a:spLocks noGrp="1"/>
          </p:cNvSpPr>
          <p:nvPr/>
        </p:nvSpPr>
        <p:spPr>
          <a:xfrm>
            <a:off x="695325" y="39052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미등록·오류</a:t>
            </a:r>
          </a:p>
        </p:txBody>
      </p:sp>
      <p:sp>
        <p:nvSpPr>
          <p:cNvPr id="28" name="검토추가_114_12">
            <a:extLst>
              <a:ext uri="{FF2B5EF4-FFF2-40B4-BE49-F238E27FC236}">
                <a16:creationId xmlns:a16="http://schemas.microsoft.com/office/drawing/2014/main" id="{27CFC55B-A17C-4357-A2FF-4FFBB6A7C3CD}"/>
              </a:ext>
            </a:extLst>
          </p:cNvPr>
          <p:cNvSpPr>
            <a:spLocks noGrp="1"/>
          </p:cNvSpPr>
          <p:nvPr/>
        </p:nvSpPr>
        <p:spPr>
          <a:xfrm>
            <a:off x="2438400" y="390525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파일이 없으면 활성 다운로드 버튼을 만들지 않습니다. 삭제된 파일·잘못된 권한·열기 실패 시 안내와 목록 복귀를 제공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합니다.</a:t>
            </a:r>
          </a:p>
        </p:txBody>
      </p:sp>
      <p:sp>
        <p:nvSpPr>
          <p:cNvPr id="29" name="검토추가_114_13">
            <a:extLst>
              <a:ext uri="{FF2B5EF4-FFF2-40B4-BE49-F238E27FC236}">
                <a16:creationId xmlns:a16="http://schemas.microsoft.com/office/drawing/2014/main" id="{509D6422-3010-4EEF-987A-DA5F81B0E28D}"/>
              </a:ext>
            </a:extLst>
          </p:cNvPr>
          <p:cNvSpPr>
            <a:spLocks noGrp="1"/>
          </p:cNvSpPr>
          <p:nvPr/>
        </p:nvSpPr>
        <p:spPr>
          <a:xfrm>
            <a:off x="695325" y="448627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기존 자료 이관</a:t>
            </a:r>
          </a:p>
        </p:txBody>
      </p:sp>
      <p:sp>
        <p:nvSpPr>
          <p:cNvPr id="30" name="검토추가_114_14">
            <a:extLst>
              <a:ext uri="{FF2B5EF4-FFF2-40B4-BE49-F238E27FC236}">
                <a16:creationId xmlns:a16="http://schemas.microsoft.com/office/drawing/2014/main" id="{9B0AB2FC-EE04-4935-A06F-910D60F67630}"/>
              </a:ext>
            </a:extLst>
          </p:cNvPr>
          <p:cNvSpPr>
            <a:spLocks noGrp="1"/>
          </p:cNvSpPr>
          <p:nvPr/>
        </p:nvSpPr>
        <p:spPr>
          <a:xfrm>
            <a:off x="2438400" y="448627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공식 사이트 ESG 규정·헌장·녹색채권·자율준수 자료의 이관 범위를 확인합니다. 승인 시 기존 4개 ESG 분류 또는 자료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다운로드에 연결하고 새 대분류를 임의 추가하지 않습니다.</a:t>
            </a:r>
          </a:p>
        </p:txBody>
      </p:sp>
      <p:sp>
        <p:nvSpPr>
          <p:cNvPr id="31" name="검토추가_114_15">
            <a:extLst>
              <a:ext uri="{FF2B5EF4-FFF2-40B4-BE49-F238E27FC236}">
                <a16:creationId xmlns:a16="http://schemas.microsoft.com/office/drawing/2014/main" id="{1D324907-364A-4CD0-BC24-9DAE00DB4FFA}"/>
              </a:ext>
            </a:extLst>
          </p:cNvPr>
          <p:cNvSpPr>
            <a:spLocks noGrp="1"/>
          </p:cNvSpPr>
          <p:nvPr/>
        </p:nvSpPr>
        <p:spPr>
          <a:xfrm>
            <a:off x="9610725" y="1143000"/>
            <a:ext cx="2371725" cy="819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[Description]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관련 원본: 84~89p, 96~101p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보고서와 인증의 과거 이력은 최신 자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료와 구분하여 유지합니다.</a:t>
            </a:r>
          </a:p>
        </p:txBody>
      </p:sp>
      <p:sp>
        <p:nvSpPr>
          <p:cNvPr id="32" name="검토추가_114_16">
            <a:extLst>
              <a:ext uri="{FF2B5EF4-FFF2-40B4-BE49-F238E27FC236}">
                <a16:creationId xmlns:a16="http://schemas.microsoft.com/office/drawing/2014/main" id="{279C7742-C1D1-49E6-B695-4235714867B2}"/>
              </a:ext>
            </a:extLst>
          </p:cNvPr>
          <p:cNvSpPr>
            <a:spLocks noGrp="1"/>
          </p:cNvSpPr>
          <p:nvPr/>
        </p:nvSpPr>
        <p:spPr>
          <a:xfrm>
            <a:off x="9610725" y="2095500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수정·확인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지침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SL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이미지는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참고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표시를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유지하고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실제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게시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자료로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사용하지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않습니다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37260316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112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추가 기획 페이지 / 검토기준일 2026.09.09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뉴스룸 &gt; 화신 뉴스 &gt; 상세</a:t>
            </a:r>
            <a:endParaRPr lang="en-US" sz="9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A90BB8D-644F-6C1E-5A40-506DC6715693}"/>
              </a:ext>
            </a:extLst>
          </p:cNvPr>
          <p:cNvSpPr txBox="1"/>
          <p:nvPr/>
        </p:nvSpPr>
        <p:spPr>
          <a:xfrm>
            <a:off x="695325" y="1280848"/>
            <a:ext cx="54006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화신 뉴스 상세 화면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6" name="검토추가_115_0">
            <a:extLst>
              <a:ext uri="{FF2B5EF4-FFF2-40B4-BE49-F238E27FC236}">
                <a16:creationId xmlns:a16="http://schemas.microsoft.com/office/drawing/2014/main" id="{272AF01F-C54E-4B03-AFAA-F386D57D09A1}"/>
              </a:ext>
            </a:extLst>
          </p:cNvPr>
          <p:cNvSpPr>
            <a:spLocks noGrp="1"/>
          </p:cNvSpPr>
          <p:nvPr/>
        </p:nvSpPr>
        <p:spPr>
          <a:xfrm>
            <a:off x="10715625" y="28575"/>
            <a:ext cx="1409700" cy="238125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</p:sp>
      <p:sp>
        <p:nvSpPr>
          <p:cNvPr id="17" name="검토추가_115_1">
            <a:extLst>
              <a:ext uri="{FF2B5EF4-FFF2-40B4-BE49-F238E27FC236}">
                <a16:creationId xmlns:a16="http://schemas.microsoft.com/office/drawing/2014/main" id="{C6C61034-E532-41E7-8770-F8696A7E47B0}"/>
              </a:ext>
            </a:extLst>
          </p:cNvPr>
          <p:cNvSpPr>
            <a:spLocks noGrp="1"/>
          </p:cNvSpPr>
          <p:nvPr/>
        </p:nvSpPr>
        <p:spPr>
          <a:xfrm>
            <a:off x="10782300" y="57150"/>
            <a:ext cx="1304925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2026/09/09</a:t>
            </a:r>
          </a:p>
        </p:txBody>
      </p:sp>
      <p:sp>
        <p:nvSpPr>
          <p:cNvPr id="18" name="검토추가_115_2">
            <a:extLst>
              <a:ext uri="{FF2B5EF4-FFF2-40B4-BE49-F238E27FC236}">
                <a16:creationId xmlns:a16="http://schemas.microsoft.com/office/drawing/2014/main" id="{F9C06951-36E8-4FDC-B90A-24E1F22ABB2A}"/>
              </a:ext>
            </a:extLst>
          </p:cNvPr>
          <p:cNvSpPr>
            <a:spLocks noGrp="1"/>
          </p:cNvSpPr>
          <p:nvPr/>
        </p:nvSpPr>
        <p:spPr>
          <a:xfrm>
            <a:off x="10753725" y="352425"/>
            <a:ext cx="133350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ADD-115</a:t>
            </a:r>
          </a:p>
        </p:txBody>
      </p:sp>
      <p:sp>
        <p:nvSpPr>
          <p:cNvPr id="19" name="검토추가_115_3">
            <a:extLst>
              <a:ext uri="{FF2B5EF4-FFF2-40B4-BE49-F238E27FC236}">
                <a16:creationId xmlns:a16="http://schemas.microsoft.com/office/drawing/2014/main" id="{DAE5390E-7286-4850-AC91-25A358E594C7}"/>
              </a:ext>
            </a:extLst>
          </p:cNvPr>
          <p:cNvSpPr>
            <a:spLocks noGrp="1"/>
          </p:cNvSpPr>
          <p:nvPr/>
        </p:nvSpPr>
        <p:spPr>
          <a:xfrm>
            <a:off x="695325" y="17716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상단 정보</a:t>
            </a:r>
          </a:p>
        </p:txBody>
      </p:sp>
      <p:sp>
        <p:nvSpPr>
          <p:cNvPr id="20" name="검토추가_115_4">
            <a:extLst>
              <a:ext uri="{FF2B5EF4-FFF2-40B4-BE49-F238E27FC236}">
                <a16:creationId xmlns:a16="http://schemas.microsoft.com/office/drawing/2014/main" id="{806AF11A-9DF5-4E5B-96E5-23CD3D4B1133}"/>
              </a:ext>
            </a:extLst>
          </p:cNvPr>
          <p:cNvSpPr>
            <a:spLocks noGrp="1"/>
          </p:cNvSpPr>
          <p:nvPr/>
        </p:nvSpPr>
        <p:spPr>
          <a:xfrm>
            <a:off x="2438400" y="1771650"/>
            <a:ext cx="68008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메뉴·현재 위치·제목·게시일·분류를 표시합니다. 목록 카드에서 클릭한 게시물의 ID로 상세 내용을 불러옵니다.</a:t>
            </a:r>
          </a:p>
        </p:txBody>
      </p:sp>
      <p:sp>
        <p:nvSpPr>
          <p:cNvPr id="21" name="검토추가_115_5">
            <a:extLst>
              <a:ext uri="{FF2B5EF4-FFF2-40B4-BE49-F238E27FC236}">
                <a16:creationId xmlns:a16="http://schemas.microsoft.com/office/drawing/2014/main" id="{3D47F7DF-FB7A-4DDC-B195-7CE82E675F68}"/>
              </a:ext>
            </a:extLst>
          </p:cNvPr>
          <p:cNvSpPr>
            <a:spLocks noGrp="1"/>
          </p:cNvSpPr>
          <p:nvPr/>
        </p:nvSpPr>
        <p:spPr>
          <a:xfrm>
            <a:off x="695325" y="216217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본문</a:t>
            </a:r>
          </a:p>
        </p:txBody>
      </p:sp>
      <p:sp>
        <p:nvSpPr>
          <p:cNvPr id="22" name="검토추가_115_6">
            <a:extLst>
              <a:ext uri="{FF2B5EF4-FFF2-40B4-BE49-F238E27FC236}">
                <a16:creationId xmlns:a16="http://schemas.microsoft.com/office/drawing/2014/main" id="{22D6C350-84D2-44D5-8603-5EBBBB991987}"/>
              </a:ext>
            </a:extLst>
          </p:cNvPr>
          <p:cNvSpPr>
            <a:spLocks noGrp="1"/>
          </p:cNvSpPr>
          <p:nvPr/>
        </p:nvSpPr>
        <p:spPr>
          <a:xfrm>
            <a:off x="2438400" y="216217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텍스트·사진·영상·설명을 원본 순서대로 표시합니다. 이미지의 대체 설명과 캡션을 관리하며 모바일에서 원본 비율을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유지합니다.</a:t>
            </a:r>
          </a:p>
        </p:txBody>
      </p:sp>
      <p:sp>
        <p:nvSpPr>
          <p:cNvPr id="23" name="검토추가_115_7">
            <a:extLst>
              <a:ext uri="{FF2B5EF4-FFF2-40B4-BE49-F238E27FC236}">
                <a16:creationId xmlns:a16="http://schemas.microsoft.com/office/drawing/2014/main" id="{F674BE99-9725-4A22-818C-EF139504820A}"/>
              </a:ext>
            </a:extLst>
          </p:cNvPr>
          <p:cNvSpPr>
            <a:spLocks noGrp="1"/>
          </p:cNvSpPr>
          <p:nvPr/>
        </p:nvSpPr>
        <p:spPr>
          <a:xfrm>
            <a:off x="695325" y="274320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첨부자료</a:t>
            </a:r>
          </a:p>
        </p:txBody>
      </p:sp>
      <p:sp>
        <p:nvSpPr>
          <p:cNvPr id="24" name="검토추가_115_8">
            <a:extLst>
              <a:ext uri="{FF2B5EF4-FFF2-40B4-BE49-F238E27FC236}">
                <a16:creationId xmlns:a16="http://schemas.microsoft.com/office/drawing/2014/main" id="{07EEB56F-BCDF-475B-92A0-A25C9DF52808}"/>
              </a:ext>
            </a:extLst>
          </p:cNvPr>
          <p:cNvSpPr>
            <a:spLocks noGrp="1"/>
          </p:cNvSpPr>
          <p:nvPr/>
        </p:nvSpPr>
        <p:spPr>
          <a:xfrm>
            <a:off x="2438400" y="274320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파일명·형식·용량을 표시합니다. 다운로드는 해당 게시물의 실제 파일만 연결하고 삭제된 파일에는 안내를 제공합니다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.</a:t>
            </a:r>
          </a:p>
        </p:txBody>
      </p:sp>
      <p:sp>
        <p:nvSpPr>
          <p:cNvPr id="25" name="검토추가_115_9">
            <a:extLst>
              <a:ext uri="{FF2B5EF4-FFF2-40B4-BE49-F238E27FC236}">
                <a16:creationId xmlns:a16="http://schemas.microsoft.com/office/drawing/2014/main" id="{F5C175DA-7A23-4C5D-ADA8-9F0796D05CDE}"/>
              </a:ext>
            </a:extLst>
          </p:cNvPr>
          <p:cNvSpPr>
            <a:spLocks noGrp="1"/>
          </p:cNvSpPr>
          <p:nvPr/>
        </p:nvSpPr>
        <p:spPr>
          <a:xfrm>
            <a:off x="695325" y="332422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이동 기능</a:t>
            </a:r>
          </a:p>
        </p:txBody>
      </p:sp>
      <p:sp>
        <p:nvSpPr>
          <p:cNvPr id="26" name="검토추가_115_10">
            <a:extLst>
              <a:ext uri="{FF2B5EF4-FFF2-40B4-BE49-F238E27FC236}">
                <a16:creationId xmlns:a16="http://schemas.microsoft.com/office/drawing/2014/main" id="{BD3FFE52-21E7-4874-A185-46F254ED4D56}"/>
              </a:ext>
            </a:extLst>
          </p:cNvPr>
          <p:cNvSpPr>
            <a:spLocks noGrp="1"/>
          </p:cNvSpPr>
          <p:nvPr/>
        </p:nvSpPr>
        <p:spPr>
          <a:xfrm>
            <a:off x="2438400" y="332422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목록·이전 글·다음 글을 제공합니다. 목록 복귀 시 검색어·분류·페이지 번호를 유지합니다. 첫 글과 마지막 글의 이동 버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튼 상태를 구분합니다.</a:t>
            </a:r>
          </a:p>
        </p:txBody>
      </p:sp>
      <p:sp>
        <p:nvSpPr>
          <p:cNvPr id="27" name="검토추가_115_11">
            <a:extLst>
              <a:ext uri="{FF2B5EF4-FFF2-40B4-BE49-F238E27FC236}">
                <a16:creationId xmlns:a16="http://schemas.microsoft.com/office/drawing/2014/main" id="{8428F47F-8B2E-489C-B668-F1CD4D925293}"/>
              </a:ext>
            </a:extLst>
          </p:cNvPr>
          <p:cNvSpPr>
            <a:spLocks noGrp="1"/>
          </p:cNvSpPr>
          <p:nvPr/>
        </p:nvSpPr>
        <p:spPr>
          <a:xfrm>
            <a:off x="695325" y="39052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공유·접근</a:t>
            </a:r>
          </a:p>
        </p:txBody>
      </p:sp>
      <p:sp>
        <p:nvSpPr>
          <p:cNvPr id="28" name="검토추가_115_12">
            <a:extLst>
              <a:ext uri="{FF2B5EF4-FFF2-40B4-BE49-F238E27FC236}">
                <a16:creationId xmlns:a16="http://schemas.microsoft.com/office/drawing/2014/main" id="{3362B8CE-EF54-4027-B3DC-CCA877AD8BD5}"/>
              </a:ext>
            </a:extLst>
          </p:cNvPr>
          <p:cNvSpPr>
            <a:spLocks noGrp="1"/>
          </p:cNvSpPr>
          <p:nvPr/>
        </p:nvSpPr>
        <p:spPr>
          <a:xfrm>
            <a:off x="2438400" y="390525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게시물마다 고유 URL과 제목·공유 이미지를 설정합니다. 비공개·삭제된 글은 접근 불가 안내와 목록 버튼을 표시합니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다.</a:t>
            </a:r>
          </a:p>
        </p:txBody>
      </p:sp>
      <p:sp>
        <p:nvSpPr>
          <p:cNvPr id="29" name="검토추가_115_13">
            <a:extLst>
              <a:ext uri="{FF2B5EF4-FFF2-40B4-BE49-F238E27FC236}">
                <a16:creationId xmlns:a16="http://schemas.microsoft.com/office/drawing/2014/main" id="{59763AA6-6BA8-48C7-91B1-ED274245ED03}"/>
              </a:ext>
            </a:extLst>
          </p:cNvPr>
          <p:cNvSpPr>
            <a:spLocks noGrp="1"/>
          </p:cNvSpPr>
          <p:nvPr/>
        </p:nvSpPr>
        <p:spPr>
          <a:xfrm>
            <a:off x="695325" y="448627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메인 연계</a:t>
            </a:r>
          </a:p>
        </p:txBody>
      </p:sp>
      <p:sp>
        <p:nvSpPr>
          <p:cNvPr id="30" name="검토추가_115_14">
            <a:extLst>
              <a:ext uri="{FF2B5EF4-FFF2-40B4-BE49-F238E27FC236}">
                <a16:creationId xmlns:a16="http://schemas.microsoft.com/office/drawing/2014/main" id="{1BDFCC8A-E101-4FDF-8026-F2489BCF0633}"/>
              </a:ext>
            </a:extLst>
          </p:cNvPr>
          <p:cNvSpPr>
            <a:spLocks noGrp="1"/>
          </p:cNvSpPr>
          <p:nvPr/>
        </p:nvSpPr>
        <p:spPr>
          <a:xfrm>
            <a:off x="2438400" y="4486275"/>
            <a:ext cx="68008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메인 노출 여부·정렬·기간을 관리자에서 설정합니다. 같은 게시물을 메인과 뉴스룸에 중복 등록하지 않습니다.</a:t>
            </a:r>
          </a:p>
        </p:txBody>
      </p:sp>
      <p:sp>
        <p:nvSpPr>
          <p:cNvPr id="31" name="검토추가_115_15">
            <a:extLst>
              <a:ext uri="{FF2B5EF4-FFF2-40B4-BE49-F238E27FC236}">
                <a16:creationId xmlns:a16="http://schemas.microsoft.com/office/drawing/2014/main" id="{4D55227F-4224-4513-98BF-4D58E737F86D}"/>
              </a:ext>
            </a:extLst>
          </p:cNvPr>
          <p:cNvSpPr>
            <a:spLocks noGrp="1"/>
          </p:cNvSpPr>
          <p:nvPr/>
        </p:nvSpPr>
        <p:spPr>
          <a:xfrm>
            <a:off x="9610725" y="1143000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[Description]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추가 화면: 원본 103p 목록에서 연결되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는 상세 페이지입니다.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기본 헤더·푸터·히어로 및 원본 폰트 규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칙을 그대로 적용합니다.</a:t>
            </a:r>
          </a:p>
        </p:txBody>
      </p:sp>
      <p:sp>
        <p:nvSpPr>
          <p:cNvPr id="32" name="검토추가_115_16">
            <a:extLst>
              <a:ext uri="{FF2B5EF4-FFF2-40B4-BE49-F238E27FC236}">
                <a16:creationId xmlns:a16="http://schemas.microsoft.com/office/drawing/2014/main" id="{97268A60-F08B-4A2D-99FF-BC46E84BEE2B}"/>
              </a:ext>
            </a:extLst>
          </p:cNvPr>
          <p:cNvSpPr>
            <a:spLocks noGrp="1"/>
          </p:cNvSpPr>
          <p:nvPr/>
        </p:nvSpPr>
        <p:spPr>
          <a:xfrm>
            <a:off x="9610725" y="2286000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[수정·확인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News/와 Newsroom/ 경로 혼용을 정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리하고 실제 게시물 링크를 연결합니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다. 시안의 임시 제목·일자는 승인된 뉴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스 원본으로 교체할 지침입니다.</a:t>
            </a:r>
          </a:p>
        </p:txBody>
      </p:sp>
    </p:spTree>
    <p:extLst>
      <p:ext uri="{BB962C8B-B14F-4D97-AF65-F5344CB8AC3E}">
        <p14:creationId xmlns:p14="http://schemas.microsoft.com/office/powerpoint/2010/main" val="1137260316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113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추가 기획 페이지 / 검토기준일 2026.09.09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공통 &gt; INVESTORS</a:t>
            </a:r>
            <a:endParaRPr lang="en-US" sz="9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A90BB8D-644F-6C1E-5A40-506DC6715693}"/>
              </a:ext>
            </a:extLst>
          </p:cNvPr>
          <p:cNvSpPr txBox="1"/>
          <p:nvPr/>
        </p:nvSpPr>
        <p:spPr>
          <a:xfrm>
            <a:off x="695325" y="1280848"/>
            <a:ext cx="54006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투자정보 연결 화면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6" name="검토추가_116_0">
            <a:extLst>
              <a:ext uri="{FF2B5EF4-FFF2-40B4-BE49-F238E27FC236}">
                <a16:creationId xmlns:a16="http://schemas.microsoft.com/office/drawing/2014/main" id="{B30E441E-B4DF-4440-9A14-624CE1232C5E}"/>
              </a:ext>
            </a:extLst>
          </p:cNvPr>
          <p:cNvSpPr>
            <a:spLocks noGrp="1"/>
          </p:cNvSpPr>
          <p:nvPr/>
        </p:nvSpPr>
        <p:spPr>
          <a:xfrm>
            <a:off x="10715625" y="28575"/>
            <a:ext cx="1409700" cy="238125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</p:sp>
      <p:sp>
        <p:nvSpPr>
          <p:cNvPr id="17" name="검토추가_116_1">
            <a:extLst>
              <a:ext uri="{FF2B5EF4-FFF2-40B4-BE49-F238E27FC236}">
                <a16:creationId xmlns:a16="http://schemas.microsoft.com/office/drawing/2014/main" id="{56925B84-8502-4F99-8FBA-E997322DBD3C}"/>
              </a:ext>
            </a:extLst>
          </p:cNvPr>
          <p:cNvSpPr>
            <a:spLocks noGrp="1"/>
          </p:cNvSpPr>
          <p:nvPr/>
        </p:nvSpPr>
        <p:spPr>
          <a:xfrm>
            <a:off x="10782300" y="57150"/>
            <a:ext cx="1304925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2026/09/09</a:t>
            </a:r>
          </a:p>
        </p:txBody>
      </p:sp>
      <p:sp>
        <p:nvSpPr>
          <p:cNvPr id="18" name="검토추가_116_2">
            <a:extLst>
              <a:ext uri="{FF2B5EF4-FFF2-40B4-BE49-F238E27FC236}">
                <a16:creationId xmlns:a16="http://schemas.microsoft.com/office/drawing/2014/main" id="{28D95C80-6B76-4EEE-8281-437F50195F09}"/>
              </a:ext>
            </a:extLst>
          </p:cNvPr>
          <p:cNvSpPr>
            <a:spLocks noGrp="1"/>
          </p:cNvSpPr>
          <p:nvPr/>
        </p:nvSpPr>
        <p:spPr>
          <a:xfrm>
            <a:off x="10753725" y="352425"/>
            <a:ext cx="133350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ADD-116</a:t>
            </a:r>
          </a:p>
        </p:txBody>
      </p:sp>
      <p:sp>
        <p:nvSpPr>
          <p:cNvPr id="19" name="검토추가_116_3">
            <a:extLst>
              <a:ext uri="{FF2B5EF4-FFF2-40B4-BE49-F238E27FC236}">
                <a16:creationId xmlns:a16="http://schemas.microsoft.com/office/drawing/2014/main" id="{6367BADA-0CC6-4717-B7E9-27830F59DBF1}"/>
              </a:ext>
            </a:extLst>
          </p:cNvPr>
          <p:cNvSpPr>
            <a:spLocks noGrp="1"/>
          </p:cNvSpPr>
          <p:nvPr/>
        </p:nvSpPr>
        <p:spPr>
          <a:xfrm>
            <a:off x="695325" y="17716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범위</a:t>
            </a:r>
          </a:p>
        </p:txBody>
      </p:sp>
      <p:sp>
        <p:nvSpPr>
          <p:cNvPr id="20" name="검토추가_116_4">
            <a:extLst>
              <a:ext uri="{FF2B5EF4-FFF2-40B4-BE49-F238E27FC236}">
                <a16:creationId xmlns:a16="http://schemas.microsoft.com/office/drawing/2014/main" id="{73252F40-74F3-45F0-910F-CC9CFD8E8398}"/>
              </a:ext>
            </a:extLst>
          </p:cNvPr>
          <p:cNvSpPr>
            <a:spLocks noGrp="1"/>
          </p:cNvSpPr>
          <p:nvPr/>
        </p:nvSpPr>
        <p:spPr>
          <a:xfrm>
            <a:off x="2438400" y="177165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메인에 있는 IR 자료실·공시/재무정보·전자공고 3개 카드의 목적지를 정의합니다. 5개 GNB는 유지하고 유틸리티 또는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메인에서 진입하는 안으로 검토합니다.</a:t>
            </a:r>
          </a:p>
        </p:txBody>
      </p:sp>
      <p:sp>
        <p:nvSpPr>
          <p:cNvPr id="21" name="검토추가_116_5">
            <a:extLst>
              <a:ext uri="{FF2B5EF4-FFF2-40B4-BE49-F238E27FC236}">
                <a16:creationId xmlns:a16="http://schemas.microsoft.com/office/drawing/2014/main" id="{B4D52387-99FD-4EF0-A776-24A782583961}"/>
              </a:ext>
            </a:extLst>
          </p:cNvPr>
          <p:cNvSpPr>
            <a:spLocks noGrp="1"/>
          </p:cNvSpPr>
          <p:nvPr/>
        </p:nvSpPr>
        <p:spPr>
          <a:xfrm>
            <a:off x="695325" y="235267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IR 자료실</a:t>
            </a:r>
          </a:p>
        </p:txBody>
      </p:sp>
      <p:sp>
        <p:nvSpPr>
          <p:cNvPr id="22" name="검토추가_116_6">
            <a:extLst>
              <a:ext uri="{FF2B5EF4-FFF2-40B4-BE49-F238E27FC236}">
                <a16:creationId xmlns:a16="http://schemas.microsoft.com/office/drawing/2014/main" id="{2872AB82-99C7-4CCF-9E8A-85A171F4905E}"/>
              </a:ext>
            </a:extLst>
          </p:cNvPr>
          <p:cNvSpPr>
            <a:spLocks noGrp="1"/>
          </p:cNvSpPr>
          <p:nvPr/>
        </p:nvSpPr>
        <p:spPr>
          <a:xfrm>
            <a:off x="2438400" y="2352675"/>
            <a:ext cx="68008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발표 제목·사업연도·분기·발표일·언어·첨부를 관리합니다. 제목 검색, 연도 선택, 자료 다운로드를 제공합니다.</a:t>
            </a:r>
          </a:p>
        </p:txBody>
      </p:sp>
      <p:sp>
        <p:nvSpPr>
          <p:cNvPr id="23" name="검토추가_116_7">
            <a:extLst>
              <a:ext uri="{FF2B5EF4-FFF2-40B4-BE49-F238E27FC236}">
                <a16:creationId xmlns:a16="http://schemas.microsoft.com/office/drawing/2014/main" id="{678C4D2D-53E7-4206-8949-F6B4BA5CF058}"/>
              </a:ext>
            </a:extLst>
          </p:cNvPr>
          <p:cNvSpPr>
            <a:spLocks noGrp="1"/>
          </p:cNvSpPr>
          <p:nvPr/>
        </p:nvSpPr>
        <p:spPr>
          <a:xfrm>
            <a:off x="695325" y="274320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공시정보</a:t>
            </a:r>
          </a:p>
        </p:txBody>
      </p:sp>
      <p:sp>
        <p:nvSpPr>
          <p:cNvPr id="24" name="검토추가_116_8">
            <a:extLst>
              <a:ext uri="{FF2B5EF4-FFF2-40B4-BE49-F238E27FC236}">
                <a16:creationId xmlns:a16="http://schemas.microsoft.com/office/drawing/2014/main" id="{6016D5BC-A39C-4E58-B171-75DA4247FD70}"/>
              </a:ext>
            </a:extLst>
          </p:cNvPr>
          <p:cNvSpPr>
            <a:spLocks noGrp="1"/>
          </p:cNvSpPr>
          <p:nvPr/>
        </p:nvSpPr>
        <p:spPr>
          <a:xfrm>
            <a:off x="2438400" y="274320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공식 전자공시 링크 또는 승인된 공시 목록을 제공합니다. 대상 법인·공시명·공시일을 확인하며 외부 링크임을 표시합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니다.</a:t>
            </a:r>
          </a:p>
        </p:txBody>
      </p:sp>
      <p:sp>
        <p:nvSpPr>
          <p:cNvPr id="25" name="검토추가_116_9">
            <a:extLst>
              <a:ext uri="{FF2B5EF4-FFF2-40B4-BE49-F238E27FC236}">
                <a16:creationId xmlns:a16="http://schemas.microsoft.com/office/drawing/2014/main" id="{6141C028-4D2C-401E-BDC5-3313D233A352}"/>
              </a:ext>
            </a:extLst>
          </p:cNvPr>
          <p:cNvSpPr>
            <a:spLocks noGrp="1"/>
          </p:cNvSpPr>
          <p:nvPr/>
        </p:nvSpPr>
        <p:spPr>
          <a:xfrm>
            <a:off x="695325" y="332422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재무정보</a:t>
            </a:r>
          </a:p>
        </p:txBody>
      </p:sp>
      <p:sp>
        <p:nvSpPr>
          <p:cNvPr id="26" name="검토추가_116_10">
            <a:extLst>
              <a:ext uri="{FF2B5EF4-FFF2-40B4-BE49-F238E27FC236}">
                <a16:creationId xmlns:a16="http://schemas.microsoft.com/office/drawing/2014/main" id="{7868E465-5507-42AE-904B-7CEE2DC6CB89}"/>
              </a:ext>
            </a:extLst>
          </p:cNvPr>
          <p:cNvSpPr>
            <a:spLocks noGrp="1"/>
          </p:cNvSpPr>
          <p:nvPr/>
        </p:nvSpPr>
        <p:spPr>
          <a:xfrm>
            <a:off x="2438400" y="332422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승인 재무자료의 사업연도·연결/별도·금액 단위·자료 출처를 표시합니다. 표의 합계와 소수점 표시는 원자료 기준을 유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지합니다.</a:t>
            </a:r>
          </a:p>
        </p:txBody>
      </p:sp>
      <p:sp>
        <p:nvSpPr>
          <p:cNvPr id="27" name="검토추가_116_11">
            <a:extLst>
              <a:ext uri="{FF2B5EF4-FFF2-40B4-BE49-F238E27FC236}">
                <a16:creationId xmlns:a16="http://schemas.microsoft.com/office/drawing/2014/main" id="{8B2E8975-78F7-41A3-B9EC-EDFC0225C8CE}"/>
              </a:ext>
            </a:extLst>
          </p:cNvPr>
          <p:cNvSpPr>
            <a:spLocks noGrp="1"/>
          </p:cNvSpPr>
          <p:nvPr/>
        </p:nvSpPr>
        <p:spPr>
          <a:xfrm>
            <a:off x="695325" y="39052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전자공고</a:t>
            </a:r>
          </a:p>
        </p:txBody>
      </p:sp>
      <p:sp>
        <p:nvSpPr>
          <p:cNvPr id="28" name="검토추가_116_12">
            <a:extLst>
              <a:ext uri="{FF2B5EF4-FFF2-40B4-BE49-F238E27FC236}">
                <a16:creationId xmlns:a16="http://schemas.microsoft.com/office/drawing/2014/main" id="{1F54D2E5-D3D1-445B-ABD9-C8488DC0EA43}"/>
              </a:ext>
            </a:extLst>
          </p:cNvPr>
          <p:cNvSpPr>
            <a:spLocks noGrp="1"/>
          </p:cNvSpPr>
          <p:nvPr/>
        </p:nvSpPr>
        <p:spPr>
          <a:xfrm>
            <a:off x="2438400" y="390525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공고 제목·공고일·본문·첨부를 등록합니다. 뉴스와 분류를 구분하고 고유 상세 URL, 목록 복귀, 보존 정책을 적용합니다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.</a:t>
            </a:r>
          </a:p>
        </p:txBody>
      </p:sp>
      <p:sp>
        <p:nvSpPr>
          <p:cNvPr id="29" name="검토추가_116_13">
            <a:extLst>
              <a:ext uri="{FF2B5EF4-FFF2-40B4-BE49-F238E27FC236}">
                <a16:creationId xmlns:a16="http://schemas.microsoft.com/office/drawing/2014/main" id="{37DE879E-64B2-4A83-AEC0-00F7EA9668D7}"/>
              </a:ext>
            </a:extLst>
          </p:cNvPr>
          <p:cNvSpPr>
            <a:spLocks noGrp="1"/>
          </p:cNvSpPr>
          <p:nvPr/>
        </p:nvSpPr>
        <p:spPr>
          <a:xfrm>
            <a:off x="695325" y="448627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운영</a:t>
            </a:r>
          </a:p>
        </p:txBody>
      </p:sp>
      <p:sp>
        <p:nvSpPr>
          <p:cNvPr id="30" name="검토추가_116_14">
            <a:extLst>
              <a:ext uri="{FF2B5EF4-FFF2-40B4-BE49-F238E27FC236}">
                <a16:creationId xmlns:a16="http://schemas.microsoft.com/office/drawing/2014/main" id="{4F1A2012-11F5-4C83-96FD-C17ECD60C1DE}"/>
              </a:ext>
            </a:extLst>
          </p:cNvPr>
          <p:cNvSpPr>
            <a:spLocks noGrp="1"/>
          </p:cNvSpPr>
          <p:nvPr/>
        </p:nvSpPr>
        <p:spPr>
          <a:xfrm>
            <a:off x="2438400" y="448627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실시간 연동 여부는 확정 범위에 따라 결정합니다. 수동 등록과 연동 데이터를 혼용하지 않으며 최종 갱신 시점을 관리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합니다.</a:t>
            </a:r>
          </a:p>
        </p:txBody>
      </p:sp>
      <p:sp>
        <p:nvSpPr>
          <p:cNvPr id="31" name="검토추가_116_15">
            <a:extLst>
              <a:ext uri="{FF2B5EF4-FFF2-40B4-BE49-F238E27FC236}">
                <a16:creationId xmlns:a16="http://schemas.microsoft.com/office/drawing/2014/main" id="{50105640-F0FF-4AFB-84B0-311463EDE717}"/>
              </a:ext>
            </a:extLst>
          </p:cNvPr>
          <p:cNvSpPr>
            <a:spLocks noGrp="1"/>
          </p:cNvSpPr>
          <p:nvPr/>
        </p:nvSpPr>
        <p:spPr>
          <a:xfrm>
            <a:off x="9610725" y="1143000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[Description]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메인 INVESTORS는 있지만 원본 106p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안에는 해당 상세 정의가 없습니다.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공시·재무 담당자와 공개 범위 및 연결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방식을 확정합니다.</a:t>
            </a:r>
          </a:p>
        </p:txBody>
      </p:sp>
      <p:sp>
        <p:nvSpPr>
          <p:cNvPr id="32" name="검토추가_116_16">
            <a:extLst>
              <a:ext uri="{FF2B5EF4-FFF2-40B4-BE49-F238E27FC236}">
                <a16:creationId xmlns:a16="http://schemas.microsoft.com/office/drawing/2014/main" id="{E2BA4BAA-A2BE-46BC-A681-F8DB53896C13}"/>
              </a:ext>
            </a:extLst>
          </p:cNvPr>
          <p:cNvSpPr>
            <a:spLocks noGrp="1"/>
          </p:cNvSpPr>
          <p:nvPr/>
        </p:nvSpPr>
        <p:spPr>
          <a:xfrm>
            <a:off x="9610725" y="2286000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[수정·확인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메인에 이미 있는 3개 카드는 # 링크를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실제 화면 또는 공식 서비스 주소로 연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결할 지침입니다. 화신과 화신정공의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공시 자료를 구분합니다.</a:t>
            </a:r>
          </a:p>
        </p:txBody>
      </p:sp>
    </p:spTree>
    <p:extLst>
      <p:ext uri="{BB962C8B-B14F-4D97-AF65-F5344CB8AC3E}">
        <p14:creationId xmlns:p14="http://schemas.microsoft.com/office/powerpoint/2010/main" val="1137260316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114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추가 기획 페이지 / 검토기준일 2026.09.09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공통 &gt; 정책·서비스</a:t>
            </a:r>
            <a:endParaRPr lang="en-US" sz="9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A90BB8D-644F-6C1E-5A40-506DC6715693}"/>
              </a:ext>
            </a:extLst>
          </p:cNvPr>
          <p:cNvSpPr txBox="1"/>
          <p:nvPr/>
        </p:nvSpPr>
        <p:spPr>
          <a:xfrm>
            <a:off x="695325" y="1280848"/>
            <a:ext cx="54006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정책 페이지 및 외부서비스 연결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6" name="검토추가_118_0">
            <a:extLst>
              <a:ext uri="{FF2B5EF4-FFF2-40B4-BE49-F238E27FC236}">
                <a16:creationId xmlns:a16="http://schemas.microsoft.com/office/drawing/2014/main" id="{D1B8BD6C-217B-42A5-98D6-ED27773953B0}"/>
              </a:ext>
            </a:extLst>
          </p:cNvPr>
          <p:cNvSpPr>
            <a:spLocks noGrp="1"/>
          </p:cNvSpPr>
          <p:nvPr/>
        </p:nvSpPr>
        <p:spPr>
          <a:xfrm>
            <a:off x="10715625" y="28575"/>
            <a:ext cx="1409700" cy="238125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</p:sp>
      <p:sp>
        <p:nvSpPr>
          <p:cNvPr id="17" name="검토추가_118_1">
            <a:extLst>
              <a:ext uri="{FF2B5EF4-FFF2-40B4-BE49-F238E27FC236}">
                <a16:creationId xmlns:a16="http://schemas.microsoft.com/office/drawing/2014/main" id="{D56148C8-9C71-4499-B6AF-12B2F930968C}"/>
              </a:ext>
            </a:extLst>
          </p:cNvPr>
          <p:cNvSpPr>
            <a:spLocks noGrp="1"/>
          </p:cNvSpPr>
          <p:nvPr/>
        </p:nvSpPr>
        <p:spPr>
          <a:xfrm>
            <a:off x="10782300" y="57150"/>
            <a:ext cx="1304925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2026/09/09</a:t>
            </a:r>
          </a:p>
        </p:txBody>
      </p:sp>
      <p:sp>
        <p:nvSpPr>
          <p:cNvPr id="18" name="검토추가_118_2">
            <a:extLst>
              <a:ext uri="{FF2B5EF4-FFF2-40B4-BE49-F238E27FC236}">
                <a16:creationId xmlns:a16="http://schemas.microsoft.com/office/drawing/2014/main" id="{F2F1FD8A-628D-48D2-B5C4-5D58259286E6}"/>
              </a:ext>
            </a:extLst>
          </p:cNvPr>
          <p:cNvSpPr>
            <a:spLocks noGrp="1"/>
          </p:cNvSpPr>
          <p:nvPr/>
        </p:nvSpPr>
        <p:spPr>
          <a:xfrm>
            <a:off x="10753725" y="352425"/>
            <a:ext cx="133350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ADD-118</a:t>
            </a:r>
          </a:p>
        </p:txBody>
      </p:sp>
      <p:sp>
        <p:nvSpPr>
          <p:cNvPr id="19" name="검토추가_118_3">
            <a:extLst>
              <a:ext uri="{FF2B5EF4-FFF2-40B4-BE49-F238E27FC236}">
                <a16:creationId xmlns:a16="http://schemas.microsoft.com/office/drawing/2014/main" id="{D37A4448-42DA-41DB-944D-0B326B52BFDD}"/>
              </a:ext>
            </a:extLst>
          </p:cNvPr>
          <p:cNvSpPr>
            <a:spLocks noGrp="1"/>
          </p:cNvSpPr>
          <p:nvPr/>
        </p:nvSpPr>
        <p:spPr>
          <a:xfrm>
            <a:off x="695325" y="17716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개인정보 처리방침</a:t>
            </a:r>
          </a:p>
        </p:txBody>
      </p:sp>
      <p:sp>
        <p:nvSpPr>
          <p:cNvPr id="20" name="검토추가_118_4">
            <a:extLst>
              <a:ext uri="{FF2B5EF4-FFF2-40B4-BE49-F238E27FC236}">
                <a16:creationId xmlns:a16="http://schemas.microsoft.com/office/drawing/2014/main" id="{21758F99-4AAE-4710-B777-08AEC23EA085}"/>
              </a:ext>
            </a:extLst>
          </p:cNvPr>
          <p:cNvSpPr>
            <a:spLocks noGrp="1"/>
          </p:cNvSpPr>
          <p:nvPr/>
        </p:nvSpPr>
        <p:spPr>
          <a:xfrm>
            <a:off x="2438400" y="177165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회사 승인 정책 전문을 문서형 페이지로 제공합니다. 적용 법인·시행일·개정이력·이전 방침을 관리하고 푸터에서 연결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합니다.</a:t>
            </a:r>
          </a:p>
        </p:txBody>
      </p:sp>
      <p:sp>
        <p:nvSpPr>
          <p:cNvPr id="21" name="검토추가_118_5">
            <a:extLst>
              <a:ext uri="{FF2B5EF4-FFF2-40B4-BE49-F238E27FC236}">
                <a16:creationId xmlns:a16="http://schemas.microsoft.com/office/drawing/2014/main" id="{C7B4B831-191F-4A08-8C99-8F0AF66446CE}"/>
              </a:ext>
            </a:extLst>
          </p:cNvPr>
          <p:cNvSpPr>
            <a:spLocks noGrp="1"/>
          </p:cNvSpPr>
          <p:nvPr/>
        </p:nvSpPr>
        <p:spPr>
          <a:xfrm>
            <a:off x="695325" y="235267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이용약관·이메일 정책</a:t>
            </a:r>
          </a:p>
        </p:txBody>
      </p:sp>
      <p:sp>
        <p:nvSpPr>
          <p:cNvPr id="22" name="검토추가_118_6">
            <a:extLst>
              <a:ext uri="{FF2B5EF4-FFF2-40B4-BE49-F238E27FC236}">
                <a16:creationId xmlns:a16="http://schemas.microsoft.com/office/drawing/2014/main" id="{0B270244-3E48-407D-8DF6-5E284DD4CFD5}"/>
              </a:ext>
            </a:extLst>
          </p:cNvPr>
          <p:cNvSpPr>
            <a:spLocks noGrp="1"/>
          </p:cNvSpPr>
          <p:nvPr/>
        </p:nvSpPr>
        <p:spPr>
          <a:xfrm>
            <a:off x="2438400" y="235267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현재 푸터에 있는 이용약관과 이메일무단수집거부를 각각의 승인 문서로 연결합니다. 문서가 없는 경우 게시 범위와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명칭을 먼저 확정합니다.</a:t>
            </a:r>
          </a:p>
        </p:txBody>
      </p:sp>
      <p:sp>
        <p:nvSpPr>
          <p:cNvPr id="23" name="검토추가_118_7">
            <a:extLst>
              <a:ext uri="{FF2B5EF4-FFF2-40B4-BE49-F238E27FC236}">
                <a16:creationId xmlns:a16="http://schemas.microsoft.com/office/drawing/2014/main" id="{69C54F66-F191-4301-9848-EAB06A62517B}"/>
              </a:ext>
            </a:extLst>
          </p:cNvPr>
          <p:cNvSpPr>
            <a:spLocks noGrp="1"/>
          </p:cNvSpPr>
          <p:nvPr/>
        </p:nvSpPr>
        <p:spPr>
          <a:xfrm>
            <a:off x="695325" y="293370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관련서비스</a:t>
            </a:r>
          </a:p>
        </p:txBody>
      </p:sp>
      <p:sp>
        <p:nvSpPr>
          <p:cNvPr id="24" name="검토추가_118_8">
            <a:extLst>
              <a:ext uri="{FF2B5EF4-FFF2-40B4-BE49-F238E27FC236}">
                <a16:creationId xmlns:a16="http://schemas.microsoft.com/office/drawing/2014/main" id="{889BB0B8-CF51-41DD-A041-BADCFCFED5CE}"/>
              </a:ext>
            </a:extLst>
          </p:cNvPr>
          <p:cNvSpPr>
            <a:spLocks noGrp="1"/>
          </p:cNvSpPr>
          <p:nvPr/>
        </p:nvSpPr>
        <p:spPr>
          <a:xfrm>
            <a:off x="2438400" y="293370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출입방문·입찰공고·채용정보의 최종 운영 주소와 관리자 담당을 기록합니다. 점검·접속 실패 시 안내 경로를 제공합니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다.</a:t>
            </a:r>
          </a:p>
        </p:txBody>
      </p:sp>
      <p:sp>
        <p:nvSpPr>
          <p:cNvPr id="25" name="검토추가_118_9">
            <a:extLst>
              <a:ext uri="{FF2B5EF4-FFF2-40B4-BE49-F238E27FC236}">
                <a16:creationId xmlns:a16="http://schemas.microsoft.com/office/drawing/2014/main" id="{5E0CC073-98FC-4B0C-9647-E2357579A1FB}"/>
              </a:ext>
            </a:extLst>
          </p:cNvPr>
          <p:cNvSpPr>
            <a:spLocks noGrp="1"/>
          </p:cNvSpPr>
          <p:nvPr/>
        </p:nvSpPr>
        <p:spPr>
          <a:xfrm>
            <a:off x="695325" y="351472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계열사</a:t>
            </a:r>
          </a:p>
        </p:txBody>
      </p:sp>
      <p:sp>
        <p:nvSpPr>
          <p:cNvPr id="26" name="검토추가_118_10">
            <a:extLst>
              <a:ext uri="{FF2B5EF4-FFF2-40B4-BE49-F238E27FC236}">
                <a16:creationId xmlns:a16="http://schemas.microsoft.com/office/drawing/2014/main" id="{4375E527-0D9E-485E-BE30-A8BFF3189574}"/>
              </a:ext>
            </a:extLst>
          </p:cNvPr>
          <p:cNvSpPr>
            <a:spLocks noGrp="1"/>
          </p:cNvSpPr>
          <p:nvPr/>
        </p:nvSpPr>
        <p:spPr>
          <a:xfrm>
            <a:off x="2438400" y="351472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화신정공·우석장학문화재단의 운영 도메인은 담당자 승인 후 시안 도메인에서 전환합니다. 동일 사이트를 중복 창으로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여는 동작도 확인합니다.</a:t>
            </a:r>
          </a:p>
        </p:txBody>
      </p:sp>
      <p:sp>
        <p:nvSpPr>
          <p:cNvPr id="27" name="검토추가_118_11">
            <a:extLst>
              <a:ext uri="{FF2B5EF4-FFF2-40B4-BE49-F238E27FC236}">
                <a16:creationId xmlns:a16="http://schemas.microsoft.com/office/drawing/2014/main" id="{C13B3823-81CB-49E9-9D32-1908468C02C0}"/>
              </a:ext>
            </a:extLst>
          </p:cNvPr>
          <p:cNvSpPr>
            <a:spLocks noGrp="1"/>
          </p:cNvSpPr>
          <p:nvPr/>
        </p:nvSpPr>
        <p:spPr>
          <a:xfrm>
            <a:off x="695325" y="40957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정책 검수</a:t>
            </a:r>
          </a:p>
        </p:txBody>
      </p:sp>
      <p:sp>
        <p:nvSpPr>
          <p:cNvPr id="28" name="검토추가_118_12">
            <a:extLst>
              <a:ext uri="{FF2B5EF4-FFF2-40B4-BE49-F238E27FC236}">
                <a16:creationId xmlns:a16="http://schemas.microsoft.com/office/drawing/2014/main" id="{D129FC12-0054-4A5D-83E9-CCD4F3E78F7E}"/>
              </a:ext>
            </a:extLst>
          </p:cNvPr>
          <p:cNvSpPr>
            <a:spLocks noGrp="1"/>
          </p:cNvSpPr>
          <p:nvPr/>
        </p:nvSpPr>
        <p:spPr>
          <a:xfrm>
            <a:off x="2438400" y="409575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실제 수집·처리 기능에 맞춘 승인 정책을 반영합니다. 다른 회사의 정책·담당자·연락처를 복사하지 않고, 문의·제보 기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능의 안내와 일치시킵니다.</a:t>
            </a:r>
          </a:p>
        </p:txBody>
      </p:sp>
      <p:sp>
        <p:nvSpPr>
          <p:cNvPr id="29" name="검토추가_118_13">
            <a:extLst>
              <a:ext uri="{FF2B5EF4-FFF2-40B4-BE49-F238E27FC236}">
                <a16:creationId xmlns:a16="http://schemas.microsoft.com/office/drawing/2014/main" id="{654244C0-A037-43AD-A823-91CED770BEE5}"/>
              </a:ext>
            </a:extLst>
          </p:cNvPr>
          <p:cNvSpPr>
            <a:spLocks noGrp="1"/>
          </p:cNvSpPr>
          <p:nvPr/>
        </p:nvSpPr>
        <p:spPr>
          <a:xfrm>
            <a:off x="9610725" y="1143000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[Description]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추가 화면: 현재 푸터의 3개 정책 링크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가 #로 되어 있습니다.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정책 문안은 법무·개인정보 담당 부서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승인본을 사용합니다.</a:t>
            </a:r>
          </a:p>
        </p:txBody>
      </p:sp>
      <p:sp>
        <p:nvSpPr>
          <p:cNvPr id="30" name="검토추가_118_14">
            <a:extLst>
              <a:ext uri="{FF2B5EF4-FFF2-40B4-BE49-F238E27FC236}">
                <a16:creationId xmlns:a16="http://schemas.microsoft.com/office/drawing/2014/main" id="{AC0EDBA4-D58A-47BE-805B-6CB06320106C}"/>
              </a:ext>
            </a:extLst>
          </p:cNvPr>
          <p:cNvSpPr>
            <a:spLocks noGrp="1"/>
          </p:cNvSpPr>
          <p:nvPr/>
        </p:nvSpPr>
        <p:spPr>
          <a:xfrm>
            <a:off x="9610725" y="2286000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[수정·확인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본문의 글자 크기·색상·폭 등은 기본 디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자인 규칙을 유지합니다. 법정 안내의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임의 작성이나 다른 법인의 처리방침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사용을 하지 않습니다.</a:t>
            </a:r>
          </a:p>
        </p:txBody>
      </p:sp>
    </p:spTree>
    <p:extLst>
      <p:ext uri="{BB962C8B-B14F-4D97-AF65-F5344CB8AC3E}">
        <p14:creationId xmlns:p14="http://schemas.microsoft.com/office/powerpoint/2010/main" val="1137260316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115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추가 기획 페이지 / 검토기준일 2026.09.09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공통 &gt; 화면 검수</a:t>
            </a:r>
            <a:endParaRPr lang="en-US" sz="9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A90BB8D-644F-6C1E-5A40-506DC6715693}"/>
              </a:ext>
            </a:extLst>
          </p:cNvPr>
          <p:cNvSpPr txBox="1"/>
          <p:nvPr/>
        </p:nvSpPr>
        <p:spPr>
          <a:xfrm>
            <a:off x="695325" y="1280848"/>
            <a:ext cx="54006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반응형·키보드 동작 검수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6" name="검토추가_119_0">
            <a:extLst>
              <a:ext uri="{FF2B5EF4-FFF2-40B4-BE49-F238E27FC236}">
                <a16:creationId xmlns:a16="http://schemas.microsoft.com/office/drawing/2014/main" id="{36BB29D9-D7B1-4D39-A470-C9432F3817A4}"/>
              </a:ext>
            </a:extLst>
          </p:cNvPr>
          <p:cNvSpPr>
            <a:spLocks noGrp="1"/>
          </p:cNvSpPr>
          <p:nvPr/>
        </p:nvSpPr>
        <p:spPr>
          <a:xfrm>
            <a:off x="10715625" y="28575"/>
            <a:ext cx="1409700" cy="238125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</p:sp>
      <p:sp>
        <p:nvSpPr>
          <p:cNvPr id="17" name="검토추가_119_1">
            <a:extLst>
              <a:ext uri="{FF2B5EF4-FFF2-40B4-BE49-F238E27FC236}">
                <a16:creationId xmlns:a16="http://schemas.microsoft.com/office/drawing/2014/main" id="{E8B8CC98-6655-4598-BA3D-EA92C8949D7B}"/>
              </a:ext>
            </a:extLst>
          </p:cNvPr>
          <p:cNvSpPr>
            <a:spLocks noGrp="1"/>
          </p:cNvSpPr>
          <p:nvPr/>
        </p:nvSpPr>
        <p:spPr>
          <a:xfrm>
            <a:off x="10782300" y="57150"/>
            <a:ext cx="1304925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2026/09/09</a:t>
            </a:r>
          </a:p>
        </p:txBody>
      </p:sp>
      <p:sp>
        <p:nvSpPr>
          <p:cNvPr id="18" name="검토추가_119_2">
            <a:extLst>
              <a:ext uri="{FF2B5EF4-FFF2-40B4-BE49-F238E27FC236}">
                <a16:creationId xmlns:a16="http://schemas.microsoft.com/office/drawing/2014/main" id="{67A7546C-8414-4F07-A215-6CFE4C97AF68}"/>
              </a:ext>
            </a:extLst>
          </p:cNvPr>
          <p:cNvSpPr>
            <a:spLocks noGrp="1"/>
          </p:cNvSpPr>
          <p:nvPr/>
        </p:nvSpPr>
        <p:spPr>
          <a:xfrm>
            <a:off x="10753725" y="352425"/>
            <a:ext cx="133350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ADD-119</a:t>
            </a:r>
          </a:p>
        </p:txBody>
      </p:sp>
      <p:sp>
        <p:nvSpPr>
          <p:cNvPr id="19" name="검토추가_119_3">
            <a:extLst>
              <a:ext uri="{FF2B5EF4-FFF2-40B4-BE49-F238E27FC236}">
                <a16:creationId xmlns:a16="http://schemas.microsoft.com/office/drawing/2014/main" id="{8CD582CF-30AF-46EC-9136-25BF56800B36}"/>
              </a:ext>
            </a:extLst>
          </p:cNvPr>
          <p:cNvSpPr>
            <a:spLocks noGrp="1"/>
          </p:cNvSpPr>
          <p:nvPr/>
        </p:nvSpPr>
        <p:spPr>
          <a:xfrm>
            <a:off x="695325" y="17716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기준 화면</a:t>
            </a:r>
          </a:p>
        </p:txBody>
      </p:sp>
      <p:sp>
        <p:nvSpPr>
          <p:cNvPr id="20" name="검토추가_119_4">
            <a:extLst>
              <a:ext uri="{FF2B5EF4-FFF2-40B4-BE49-F238E27FC236}">
                <a16:creationId xmlns:a16="http://schemas.microsoft.com/office/drawing/2014/main" id="{24E2F435-59F3-47A0-999D-7912ACD6E52D}"/>
              </a:ext>
            </a:extLst>
          </p:cNvPr>
          <p:cNvSpPr>
            <a:spLocks noGrp="1"/>
          </p:cNvSpPr>
          <p:nvPr/>
        </p:nvSpPr>
        <p:spPr>
          <a:xfrm>
            <a:off x="2438400" y="177165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원본 디자인·폰트·굵기·색상·이미지 크롭을 기준으로 검수합니다. 기존 PC 화면을 재배치하거나 글꼴을 바꾸지 않습니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다.</a:t>
            </a:r>
          </a:p>
        </p:txBody>
      </p:sp>
      <p:sp>
        <p:nvSpPr>
          <p:cNvPr id="21" name="검토추가_119_5">
            <a:extLst>
              <a:ext uri="{FF2B5EF4-FFF2-40B4-BE49-F238E27FC236}">
                <a16:creationId xmlns:a16="http://schemas.microsoft.com/office/drawing/2014/main" id="{E19734A8-1709-4591-AE4E-59893BFC0B1E}"/>
              </a:ext>
            </a:extLst>
          </p:cNvPr>
          <p:cNvSpPr>
            <a:spLocks noGrp="1"/>
          </p:cNvSpPr>
          <p:nvPr/>
        </p:nvSpPr>
        <p:spPr>
          <a:xfrm>
            <a:off x="695325" y="235267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주요 해상도</a:t>
            </a:r>
          </a:p>
        </p:txBody>
      </p:sp>
      <p:sp>
        <p:nvSpPr>
          <p:cNvPr id="22" name="검토추가_119_6">
            <a:extLst>
              <a:ext uri="{FF2B5EF4-FFF2-40B4-BE49-F238E27FC236}">
                <a16:creationId xmlns:a16="http://schemas.microsoft.com/office/drawing/2014/main" id="{A6191291-BC05-4728-9615-DA1E63DC84EE}"/>
              </a:ext>
            </a:extLst>
          </p:cNvPr>
          <p:cNvSpPr>
            <a:spLocks noGrp="1"/>
          </p:cNvSpPr>
          <p:nvPr/>
        </p:nvSpPr>
        <p:spPr>
          <a:xfrm>
            <a:off x="2438400" y="235267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1920·1440·태블릿·모바일에서 헤더·본문·탭·푸터를 확인합니다. 콘텐츠 폭과 줄바꿈은 기존 반응형 규칙을 적용합니다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.</a:t>
            </a:r>
          </a:p>
        </p:txBody>
      </p:sp>
      <p:sp>
        <p:nvSpPr>
          <p:cNvPr id="23" name="검토추가_119_7">
            <a:extLst>
              <a:ext uri="{FF2B5EF4-FFF2-40B4-BE49-F238E27FC236}">
                <a16:creationId xmlns:a16="http://schemas.microsoft.com/office/drawing/2014/main" id="{3AA37B98-EC36-4E5D-B681-ECCD0EEC03E3}"/>
              </a:ext>
            </a:extLst>
          </p:cNvPr>
          <p:cNvSpPr>
            <a:spLocks noGrp="1"/>
          </p:cNvSpPr>
          <p:nvPr/>
        </p:nvSpPr>
        <p:spPr>
          <a:xfrm>
            <a:off x="695325" y="293370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이미지·영상</a:t>
            </a:r>
          </a:p>
        </p:txBody>
      </p:sp>
      <p:sp>
        <p:nvSpPr>
          <p:cNvPr id="24" name="검토추가_119_8">
            <a:extLst>
              <a:ext uri="{FF2B5EF4-FFF2-40B4-BE49-F238E27FC236}">
                <a16:creationId xmlns:a16="http://schemas.microsoft.com/office/drawing/2014/main" id="{553326CA-E39E-4B4D-810F-CB35B789E887}"/>
              </a:ext>
            </a:extLst>
          </p:cNvPr>
          <p:cNvSpPr>
            <a:spLocks noGrp="1"/>
          </p:cNvSpPr>
          <p:nvPr/>
        </p:nvSpPr>
        <p:spPr>
          <a:xfrm>
            <a:off x="2438400" y="293370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히어로 인물·차량이 원본 위치에서 유지되는지 확인합니다. 고정 확대 대신 화면별 지정 위치·크롭을 적용하고 로딩 중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화면 흔들림을 줄입니다.</a:t>
            </a:r>
          </a:p>
        </p:txBody>
      </p:sp>
      <p:sp>
        <p:nvSpPr>
          <p:cNvPr id="25" name="검토추가_119_9">
            <a:extLst>
              <a:ext uri="{FF2B5EF4-FFF2-40B4-BE49-F238E27FC236}">
                <a16:creationId xmlns:a16="http://schemas.microsoft.com/office/drawing/2014/main" id="{E0741DC2-80D5-4F52-8F61-DC7BC1AC458F}"/>
              </a:ext>
            </a:extLst>
          </p:cNvPr>
          <p:cNvSpPr>
            <a:spLocks noGrp="1"/>
          </p:cNvSpPr>
          <p:nvPr/>
        </p:nvSpPr>
        <p:spPr>
          <a:xfrm>
            <a:off x="695325" y="351472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표·탭</a:t>
            </a:r>
          </a:p>
        </p:txBody>
      </p:sp>
      <p:sp>
        <p:nvSpPr>
          <p:cNvPr id="26" name="검토추가_119_10">
            <a:extLst>
              <a:ext uri="{FF2B5EF4-FFF2-40B4-BE49-F238E27FC236}">
                <a16:creationId xmlns:a16="http://schemas.microsoft.com/office/drawing/2014/main" id="{7F276A63-366F-49E1-A051-0C5CA9A72F06}"/>
              </a:ext>
            </a:extLst>
          </p:cNvPr>
          <p:cNvSpPr>
            <a:spLocks noGrp="1"/>
          </p:cNvSpPr>
          <p:nvPr/>
        </p:nvSpPr>
        <p:spPr>
          <a:xfrm>
            <a:off x="2438400" y="351472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긴 표는 제목과 단위를 유지한 가로 스크롤을 검토합니다. 탭 목록이 길면 선택 상태를 유지하면서 이동할 수 있도록 합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니다. 글자를 임의로 축소하지 않습니다.</a:t>
            </a:r>
          </a:p>
        </p:txBody>
      </p:sp>
      <p:sp>
        <p:nvSpPr>
          <p:cNvPr id="27" name="검토추가_119_11">
            <a:extLst>
              <a:ext uri="{FF2B5EF4-FFF2-40B4-BE49-F238E27FC236}">
                <a16:creationId xmlns:a16="http://schemas.microsoft.com/office/drawing/2014/main" id="{471ADFBA-D4D0-4EB1-8F86-3696A95B0B9B}"/>
              </a:ext>
            </a:extLst>
          </p:cNvPr>
          <p:cNvSpPr>
            <a:spLocks noGrp="1"/>
          </p:cNvSpPr>
          <p:nvPr/>
        </p:nvSpPr>
        <p:spPr>
          <a:xfrm>
            <a:off x="695325" y="40957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입력과 포커스</a:t>
            </a:r>
          </a:p>
        </p:txBody>
      </p:sp>
      <p:sp>
        <p:nvSpPr>
          <p:cNvPr id="28" name="검토추가_119_12">
            <a:extLst>
              <a:ext uri="{FF2B5EF4-FFF2-40B4-BE49-F238E27FC236}">
                <a16:creationId xmlns:a16="http://schemas.microsoft.com/office/drawing/2014/main" id="{52B6BBFE-80EF-4EB2-9E5A-CE3742D322E7}"/>
              </a:ext>
            </a:extLst>
          </p:cNvPr>
          <p:cNvSpPr>
            <a:spLocks noGrp="1"/>
          </p:cNvSpPr>
          <p:nvPr/>
        </p:nvSpPr>
        <p:spPr>
          <a:xfrm>
            <a:off x="2438400" y="409575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키보드로 메뉴·검색·버튼·파일에 접근할 수 있도록 합니다. 메뉴를 닫으면 포커스를 되돌리고 현재 선택·오류 상태를 글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자로도 안내합니다.</a:t>
            </a:r>
          </a:p>
        </p:txBody>
      </p:sp>
      <p:sp>
        <p:nvSpPr>
          <p:cNvPr id="29" name="검토추가_119_13">
            <a:extLst>
              <a:ext uri="{FF2B5EF4-FFF2-40B4-BE49-F238E27FC236}">
                <a16:creationId xmlns:a16="http://schemas.microsoft.com/office/drawing/2014/main" id="{2F7DD5BA-57E3-4325-AD1F-D68A403C8B25}"/>
              </a:ext>
            </a:extLst>
          </p:cNvPr>
          <p:cNvSpPr>
            <a:spLocks noGrp="1"/>
          </p:cNvSpPr>
          <p:nvPr/>
        </p:nvSpPr>
        <p:spPr>
          <a:xfrm>
            <a:off x="695325" y="467677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검수 기록</a:t>
            </a:r>
          </a:p>
        </p:txBody>
      </p:sp>
      <p:sp>
        <p:nvSpPr>
          <p:cNvPr id="30" name="검토추가_119_14">
            <a:extLst>
              <a:ext uri="{FF2B5EF4-FFF2-40B4-BE49-F238E27FC236}">
                <a16:creationId xmlns:a16="http://schemas.microsoft.com/office/drawing/2014/main" id="{C42982CC-AF76-475C-9AC9-70F742088D91}"/>
              </a:ext>
            </a:extLst>
          </p:cNvPr>
          <p:cNvSpPr>
            <a:spLocks noGrp="1"/>
          </p:cNvSpPr>
          <p:nvPr/>
        </p:nvSpPr>
        <p:spPr>
          <a:xfrm>
            <a:off x="2438400" y="467677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문제가 있는 화면 ID·해상도·브라우저·현상·예상 동작을 기록하고 캡처에 붉은 지침을 표시합니다. 디자인 수정이 필요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한 경우 승인 후 해당 항목만 변경합니다.</a:t>
            </a:r>
          </a:p>
        </p:txBody>
      </p:sp>
      <p:sp>
        <p:nvSpPr>
          <p:cNvPr id="31" name="검토추가_119_15">
            <a:extLst>
              <a:ext uri="{FF2B5EF4-FFF2-40B4-BE49-F238E27FC236}">
                <a16:creationId xmlns:a16="http://schemas.microsoft.com/office/drawing/2014/main" id="{28B2BEA0-9143-4BBD-A92E-87C01501937C}"/>
              </a:ext>
            </a:extLst>
          </p:cNvPr>
          <p:cNvSpPr>
            <a:spLocks noGrp="1"/>
          </p:cNvSpPr>
          <p:nvPr/>
        </p:nvSpPr>
        <p:spPr>
          <a:xfrm>
            <a:off x="9610725" y="1143000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[Description]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기본 틀·폰트 변경 금지 원칙을 PC와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모바일에 동일하게 적용합니다.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뷰 모어 줄바꿈, 로고 비율, 이미지 크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롭, 작은 표의 가독성을 확인합니다.</a:t>
            </a:r>
          </a:p>
        </p:txBody>
      </p:sp>
      <p:sp>
        <p:nvSpPr>
          <p:cNvPr id="32" name="검토추가_119_16">
            <a:extLst>
              <a:ext uri="{FF2B5EF4-FFF2-40B4-BE49-F238E27FC236}">
                <a16:creationId xmlns:a16="http://schemas.microsoft.com/office/drawing/2014/main" id="{67848576-9455-4929-97E8-1D7C456AE981}"/>
              </a:ext>
            </a:extLst>
          </p:cNvPr>
          <p:cNvSpPr>
            <a:spLocks noGrp="1"/>
          </p:cNvSpPr>
          <p:nvPr/>
        </p:nvSpPr>
        <p:spPr>
          <a:xfrm>
            <a:off x="9610725" y="2286000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[수정·확인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원본 PPT의 기존 넘침이나 작은 글씨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를 자동으로 고치지 않습니다. 수정 대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상과 영향을 붉은색으로 지시한 뒤 승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인된 변경만 적용합니다.</a:t>
            </a:r>
          </a:p>
        </p:txBody>
      </p:sp>
    </p:spTree>
    <p:extLst>
      <p:ext uri="{BB962C8B-B14F-4D97-AF65-F5344CB8AC3E}">
        <p14:creationId xmlns:p14="http://schemas.microsoft.com/office/powerpoint/2010/main" val="1137260316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116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추가 기획 페이지 / 검토기준일 2026.09.09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운영 &gt; 관리자</a:t>
            </a:r>
            <a:endParaRPr lang="en-US" sz="9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A90BB8D-644F-6C1E-5A40-506DC6715693}"/>
              </a:ext>
            </a:extLst>
          </p:cNvPr>
          <p:cNvSpPr txBox="1"/>
          <p:nvPr/>
        </p:nvSpPr>
        <p:spPr>
          <a:xfrm>
            <a:off x="695325" y="1280848"/>
            <a:ext cx="54006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통합관리자 콘텐츠 관리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6" name="검토추가_120_0">
            <a:extLst>
              <a:ext uri="{FF2B5EF4-FFF2-40B4-BE49-F238E27FC236}">
                <a16:creationId xmlns:a16="http://schemas.microsoft.com/office/drawing/2014/main" id="{74DCA3E4-D2F2-4962-8483-E009AF9B0E1A}"/>
              </a:ext>
            </a:extLst>
          </p:cNvPr>
          <p:cNvSpPr>
            <a:spLocks noGrp="1"/>
          </p:cNvSpPr>
          <p:nvPr/>
        </p:nvSpPr>
        <p:spPr>
          <a:xfrm>
            <a:off x="10715625" y="28575"/>
            <a:ext cx="1409700" cy="238125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</p:sp>
      <p:sp>
        <p:nvSpPr>
          <p:cNvPr id="17" name="검토추가_120_1">
            <a:extLst>
              <a:ext uri="{FF2B5EF4-FFF2-40B4-BE49-F238E27FC236}">
                <a16:creationId xmlns:a16="http://schemas.microsoft.com/office/drawing/2014/main" id="{FC8F9800-2F10-4733-BF2A-B15508FDB801}"/>
              </a:ext>
            </a:extLst>
          </p:cNvPr>
          <p:cNvSpPr>
            <a:spLocks noGrp="1"/>
          </p:cNvSpPr>
          <p:nvPr/>
        </p:nvSpPr>
        <p:spPr>
          <a:xfrm>
            <a:off x="10782300" y="57150"/>
            <a:ext cx="1304925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2026/09/09</a:t>
            </a:r>
          </a:p>
        </p:txBody>
      </p:sp>
      <p:sp>
        <p:nvSpPr>
          <p:cNvPr id="18" name="검토추가_120_2">
            <a:extLst>
              <a:ext uri="{FF2B5EF4-FFF2-40B4-BE49-F238E27FC236}">
                <a16:creationId xmlns:a16="http://schemas.microsoft.com/office/drawing/2014/main" id="{5C0E86E4-C15E-4F4F-A77A-3250A0550C86}"/>
              </a:ext>
            </a:extLst>
          </p:cNvPr>
          <p:cNvSpPr>
            <a:spLocks noGrp="1"/>
          </p:cNvSpPr>
          <p:nvPr/>
        </p:nvSpPr>
        <p:spPr>
          <a:xfrm>
            <a:off x="10753725" y="352425"/>
            <a:ext cx="133350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ADD-120</a:t>
            </a:r>
          </a:p>
        </p:txBody>
      </p:sp>
      <p:sp>
        <p:nvSpPr>
          <p:cNvPr id="19" name="검토추가_120_3">
            <a:extLst>
              <a:ext uri="{FF2B5EF4-FFF2-40B4-BE49-F238E27FC236}">
                <a16:creationId xmlns:a16="http://schemas.microsoft.com/office/drawing/2014/main" id="{E454CC52-D6F0-4B80-B771-418AC54566D9}"/>
              </a:ext>
            </a:extLst>
          </p:cNvPr>
          <p:cNvSpPr>
            <a:spLocks noGrp="1"/>
          </p:cNvSpPr>
          <p:nvPr/>
        </p:nvSpPr>
        <p:spPr>
          <a:xfrm>
            <a:off x="695325" y="17716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사이트 구분</a:t>
            </a:r>
          </a:p>
        </p:txBody>
      </p:sp>
      <p:sp>
        <p:nvSpPr>
          <p:cNvPr id="20" name="검토추가_120_4">
            <a:extLst>
              <a:ext uri="{FF2B5EF4-FFF2-40B4-BE49-F238E27FC236}">
                <a16:creationId xmlns:a16="http://schemas.microsoft.com/office/drawing/2014/main" id="{475A7FCC-38E3-44EF-977D-D11191AAFCDF}"/>
              </a:ext>
            </a:extLst>
          </p:cNvPr>
          <p:cNvSpPr>
            <a:spLocks noGrp="1"/>
          </p:cNvSpPr>
          <p:nvPr/>
        </p:nvSpPr>
        <p:spPr>
          <a:xfrm>
            <a:off x="2438400" y="177165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프로젝트 기준인 그누보드7 통합관리자에서 그룹·정공·재단 콘텐츠를 사이트별로 구분합니다. 담당자에게 허용된 사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이트·메뉴만 편집하도록 합니다.</a:t>
            </a:r>
          </a:p>
        </p:txBody>
      </p:sp>
      <p:sp>
        <p:nvSpPr>
          <p:cNvPr id="21" name="검토추가_120_5">
            <a:extLst>
              <a:ext uri="{FF2B5EF4-FFF2-40B4-BE49-F238E27FC236}">
                <a16:creationId xmlns:a16="http://schemas.microsoft.com/office/drawing/2014/main" id="{E50505E8-D29C-469E-829F-0FC7CC3677E7}"/>
              </a:ext>
            </a:extLst>
          </p:cNvPr>
          <p:cNvSpPr>
            <a:spLocks noGrp="1"/>
          </p:cNvSpPr>
          <p:nvPr/>
        </p:nvSpPr>
        <p:spPr>
          <a:xfrm>
            <a:off x="695325" y="235267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등록 항목</a:t>
            </a:r>
          </a:p>
        </p:txBody>
      </p:sp>
      <p:sp>
        <p:nvSpPr>
          <p:cNvPr id="22" name="검토추가_120_6">
            <a:extLst>
              <a:ext uri="{FF2B5EF4-FFF2-40B4-BE49-F238E27FC236}">
                <a16:creationId xmlns:a16="http://schemas.microsoft.com/office/drawing/2014/main" id="{59F47EB3-A218-4FBB-8950-7453D7C4A2C3}"/>
              </a:ext>
            </a:extLst>
          </p:cNvPr>
          <p:cNvSpPr>
            <a:spLocks noGrp="1"/>
          </p:cNvSpPr>
          <p:nvPr/>
        </p:nvSpPr>
        <p:spPr>
          <a:xfrm>
            <a:off x="2438400" y="235267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메인, 회사소개, 제품, R&amp;D, 국내·해외사업장, ESG, 뉴스, IR, 공통 링크·정책을 구분합니다. 원본 디자인 요소는 콘텐츠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수정 항목과 분리하여 관리합니다.</a:t>
            </a:r>
          </a:p>
        </p:txBody>
      </p:sp>
      <p:sp>
        <p:nvSpPr>
          <p:cNvPr id="23" name="검토추가_120_7">
            <a:extLst>
              <a:ext uri="{FF2B5EF4-FFF2-40B4-BE49-F238E27FC236}">
                <a16:creationId xmlns:a16="http://schemas.microsoft.com/office/drawing/2014/main" id="{F5CB2628-2B26-4C75-884F-7DE09048E8A3}"/>
              </a:ext>
            </a:extLst>
          </p:cNvPr>
          <p:cNvSpPr>
            <a:spLocks noGrp="1"/>
          </p:cNvSpPr>
          <p:nvPr/>
        </p:nvSpPr>
        <p:spPr>
          <a:xfrm>
            <a:off x="695325" y="293370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언어 관리</a:t>
            </a:r>
          </a:p>
        </p:txBody>
      </p:sp>
      <p:sp>
        <p:nvSpPr>
          <p:cNvPr id="24" name="검토추가_120_8">
            <a:extLst>
              <a:ext uri="{FF2B5EF4-FFF2-40B4-BE49-F238E27FC236}">
                <a16:creationId xmlns:a16="http://schemas.microsoft.com/office/drawing/2014/main" id="{A436155D-31C0-4667-AED3-B351CB2EEA00}"/>
              </a:ext>
            </a:extLst>
          </p:cNvPr>
          <p:cNvSpPr>
            <a:spLocks noGrp="1"/>
          </p:cNvSpPr>
          <p:nvPr/>
        </p:nvSpPr>
        <p:spPr>
          <a:xfrm>
            <a:off x="2438400" y="293370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KR·EN·CN 문구와 파일을 동일 화면 ID에 연결합니다. 번역·검수·공개 상태를 구분하며 언어별 미등록 항목을 확인합니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다.</a:t>
            </a:r>
          </a:p>
        </p:txBody>
      </p:sp>
      <p:sp>
        <p:nvSpPr>
          <p:cNvPr id="25" name="검토추가_120_9">
            <a:extLst>
              <a:ext uri="{FF2B5EF4-FFF2-40B4-BE49-F238E27FC236}">
                <a16:creationId xmlns:a16="http://schemas.microsoft.com/office/drawing/2014/main" id="{318593DD-5FD8-4F12-A875-3C12F568FE60}"/>
              </a:ext>
            </a:extLst>
          </p:cNvPr>
          <p:cNvSpPr>
            <a:spLocks noGrp="1"/>
          </p:cNvSpPr>
          <p:nvPr/>
        </p:nvSpPr>
        <p:spPr>
          <a:xfrm>
            <a:off x="695325" y="351472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게시 승인</a:t>
            </a:r>
          </a:p>
        </p:txBody>
      </p:sp>
      <p:sp>
        <p:nvSpPr>
          <p:cNvPr id="26" name="검토추가_120_10">
            <a:extLst>
              <a:ext uri="{FF2B5EF4-FFF2-40B4-BE49-F238E27FC236}">
                <a16:creationId xmlns:a16="http://schemas.microsoft.com/office/drawing/2014/main" id="{9BCF0812-50E0-4BD7-94F3-7262E65E66F6}"/>
              </a:ext>
            </a:extLst>
          </p:cNvPr>
          <p:cNvSpPr>
            <a:spLocks noGrp="1"/>
          </p:cNvSpPr>
          <p:nvPr/>
        </p:nvSpPr>
        <p:spPr>
          <a:xfrm>
            <a:off x="2438400" y="351472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임시저장·미리보기·공개·비공개를 지원합니다. 작성·수정·승인 담당 및 변경 시점을 기록합니다. 게시 예약과 정렬 범위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는 담당 부서와 확정합니다.</a:t>
            </a:r>
          </a:p>
        </p:txBody>
      </p:sp>
      <p:sp>
        <p:nvSpPr>
          <p:cNvPr id="27" name="검토추가_120_11">
            <a:extLst>
              <a:ext uri="{FF2B5EF4-FFF2-40B4-BE49-F238E27FC236}">
                <a16:creationId xmlns:a16="http://schemas.microsoft.com/office/drawing/2014/main" id="{467B7F6B-D009-47E1-9A8B-EAF17898B2AF}"/>
              </a:ext>
            </a:extLst>
          </p:cNvPr>
          <p:cNvSpPr>
            <a:spLocks noGrp="1"/>
          </p:cNvSpPr>
          <p:nvPr/>
        </p:nvSpPr>
        <p:spPr>
          <a:xfrm>
            <a:off x="695325" y="40957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파일 관리</a:t>
            </a:r>
          </a:p>
        </p:txBody>
      </p:sp>
      <p:sp>
        <p:nvSpPr>
          <p:cNvPr id="28" name="검토추가_120_12">
            <a:extLst>
              <a:ext uri="{FF2B5EF4-FFF2-40B4-BE49-F238E27FC236}">
                <a16:creationId xmlns:a16="http://schemas.microsoft.com/office/drawing/2014/main" id="{D2B8B438-EAB6-4592-802C-E95D8F299E4F}"/>
              </a:ext>
            </a:extLst>
          </p:cNvPr>
          <p:cNvSpPr>
            <a:spLocks noGrp="1"/>
          </p:cNvSpPr>
          <p:nvPr/>
        </p:nvSpPr>
        <p:spPr>
          <a:xfrm>
            <a:off x="2438400" y="409575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이미지 원본·대체텍스트·문서명·버전·언어·용량·공개 여부를 관리합니다. 교체 시 연결된 모든 화면을 확인하고 파일 삭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제 전 참조 여부를 점검합니다.</a:t>
            </a:r>
          </a:p>
        </p:txBody>
      </p:sp>
      <p:sp>
        <p:nvSpPr>
          <p:cNvPr id="29" name="검토추가_120_13">
            <a:extLst>
              <a:ext uri="{FF2B5EF4-FFF2-40B4-BE49-F238E27FC236}">
                <a16:creationId xmlns:a16="http://schemas.microsoft.com/office/drawing/2014/main" id="{ECD967D5-9797-4A05-A8D6-58DA1E01B800}"/>
              </a:ext>
            </a:extLst>
          </p:cNvPr>
          <p:cNvSpPr>
            <a:spLocks noGrp="1"/>
          </p:cNvSpPr>
          <p:nvPr/>
        </p:nvSpPr>
        <p:spPr>
          <a:xfrm>
            <a:off x="695325" y="467677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검수 자료</a:t>
            </a:r>
          </a:p>
        </p:txBody>
      </p:sp>
      <p:sp>
        <p:nvSpPr>
          <p:cNvPr id="30" name="검토추가_120_14">
            <a:extLst>
              <a:ext uri="{FF2B5EF4-FFF2-40B4-BE49-F238E27FC236}">
                <a16:creationId xmlns:a16="http://schemas.microsoft.com/office/drawing/2014/main" id="{1AE4B1A3-6AE6-48EB-B559-2C9E3A4BE404}"/>
              </a:ext>
            </a:extLst>
          </p:cNvPr>
          <p:cNvSpPr>
            <a:spLocks noGrp="1"/>
          </p:cNvSpPr>
          <p:nvPr/>
        </p:nvSpPr>
        <p:spPr>
          <a:xfrm>
            <a:off x="2438400" y="4676775"/>
            <a:ext cx="68008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법인별 정보·인증·보고서·제품 원장을 수집하여 등록합니다. 숫자·기간·단위·발행일의 승인 여부를 공개 전 확인합니다.</a:t>
            </a:r>
          </a:p>
        </p:txBody>
      </p:sp>
      <p:sp>
        <p:nvSpPr>
          <p:cNvPr id="31" name="검토추가_120_15">
            <a:extLst>
              <a:ext uri="{FF2B5EF4-FFF2-40B4-BE49-F238E27FC236}">
                <a16:creationId xmlns:a16="http://schemas.microsoft.com/office/drawing/2014/main" id="{4188E047-B85A-4DF8-91C3-D28F917AD067}"/>
              </a:ext>
            </a:extLst>
          </p:cNvPr>
          <p:cNvSpPr>
            <a:spLocks noGrp="1"/>
          </p:cNvSpPr>
          <p:nvPr/>
        </p:nvSpPr>
        <p:spPr>
          <a:xfrm>
            <a:off x="9610725" y="1143000"/>
            <a:ext cx="2371725" cy="1200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[Description]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추가 화면: 운영 기능 정의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실제 관리자 화면 구성과 권한표는 개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발 단계에서 확정합니다.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기본 콘텐츠를 바꾸는 기능과 디자인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변경 권한을 분리합니다.</a:t>
            </a:r>
          </a:p>
        </p:txBody>
      </p:sp>
      <p:sp>
        <p:nvSpPr>
          <p:cNvPr id="32" name="검토추가_120_16">
            <a:extLst>
              <a:ext uri="{FF2B5EF4-FFF2-40B4-BE49-F238E27FC236}">
                <a16:creationId xmlns:a16="http://schemas.microsoft.com/office/drawing/2014/main" id="{FA3F8C2A-1BB4-4095-A362-56B32A6284A4}"/>
              </a:ext>
            </a:extLst>
          </p:cNvPr>
          <p:cNvSpPr>
            <a:spLocks noGrp="1"/>
          </p:cNvSpPr>
          <p:nvPr/>
        </p:nvSpPr>
        <p:spPr>
          <a:xfrm>
            <a:off x="9610725" y="2476500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[수정·확인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회사명 혼용과 중복 파일을 방지하도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록 사이트·법인 구분을 필수로 관리합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니다. 현재 시안에 관리자가 구현되었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다고 간주하지 않습니다.</a:t>
            </a:r>
          </a:p>
        </p:txBody>
      </p:sp>
    </p:spTree>
    <p:extLst>
      <p:ext uri="{BB962C8B-B14F-4D97-AF65-F5344CB8AC3E}">
        <p14:creationId xmlns:p14="http://schemas.microsoft.com/office/powerpoint/2010/main" val="1137260316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117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추가 기획 페이지 / 검토기준일 2026.09.09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ESG &gt; 공통 제보</a:t>
            </a:r>
            <a:endParaRPr lang="en-US" sz="9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A90BB8D-644F-6C1E-5A40-506DC6715693}"/>
              </a:ext>
            </a:extLst>
          </p:cNvPr>
          <p:cNvSpPr txBox="1"/>
          <p:nvPr/>
        </p:nvSpPr>
        <p:spPr>
          <a:xfrm>
            <a:off x="695325" y="1280848"/>
            <a:ext cx="54006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인권 고충·윤리 제보 접수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6" name="검토추가_121_0">
            <a:extLst>
              <a:ext uri="{FF2B5EF4-FFF2-40B4-BE49-F238E27FC236}">
                <a16:creationId xmlns:a16="http://schemas.microsoft.com/office/drawing/2014/main" id="{57B2B5C0-88A3-4B5A-BF5D-993CFFBC3927}"/>
              </a:ext>
            </a:extLst>
          </p:cNvPr>
          <p:cNvSpPr>
            <a:spLocks noGrp="1"/>
          </p:cNvSpPr>
          <p:nvPr/>
        </p:nvSpPr>
        <p:spPr>
          <a:xfrm>
            <a:off x="10715625" y="28575"/>
            <a:ext cx="1409700" cy="238125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</p:sp>
      <p:sp>
        <p:nvSpPr>
          <p:cNvPr id="17" name="검토추가_121_1">
            <a:extLst>
              <a:ext uri="{FF2B5EF4-FFF2-40B4-BE49-F238E27FC236}">
                <a16:creationId xmlns:a16="http://schemas.microsoft.com/office/drawing/2014/main" id="{29C5673F-A33D-4240-ACC3-12D9CB1D6FEB}"/>
              </a:ext>
            </a:extLst>
          </p:cNvPr>
          <p:cNvSpPr>
            <a:spLocks noGrp="1"/>
          </p:cNvSpPr>
          <p:nvPr/>
        </p:nvSpPr>
        <p:spPr>
          <a:xfrm>
            <a:off x="10782300" y="57150"/>
            <a:ext cx="1304925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2026/09/09</a:t>
            </a:r>
          </a:p>
        </p:txBody>
      </p:sp>
      <p:sp>
        <p:nvSpPr>
          <p:cNvPr id="18" name="검토추가_121_2">
            <a:extLst>
              <a:ext uri="{FF2B5EF4-FFF2-40B4-BE49-F238E27FC236}">
                <a16:creationId xmlns:a16="http://schemas.microsoft.com/office/drawing/2014/main" id="{EBF249AB-6395-43FA-B6A4-B12EBE9B58EF}"/>
              </a:ext>
            </a:extLst>
          </p:cNvPr>
          <p:cNvSpPr>
            <a:spLocks noGrp="1"/>
          </p:cNvSpPr>
          <p:nvPr/>
        </p:nvSpPr>
        <p:spPr>
          <a:xfrm>
            <a:off x="10753725" y="352425"/>
            <a:ext cx="133350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ADD-121</a:t>
            </a:r>
          </a:p>
        </p:txBody>
      </p:sp>
      <p:sp>
        <p:nvSpPr>
          <p:cNvPr id="19" name="검토추가_121_3">
            <a:extLst>
              <a:ext uri="{FF2B5EF4-FFF2-40B4-BE49-F238E27FC236}">
                <a16:creationId xmlns:a16="http://schemas.microsoft.com/office/drawing/2014/main" id="{9E6007AE-1053-4C9B-9266-B471BD2EEE5E}"/>
              </a:ext>
            </a:extLst>
          </p:cNvPr>
          <p:cNvSpPr>
            <a:spLocks noGrp="1"/>
          </p:cNvSpPr>
          <p:nvPr/>
        </p:nvSpPr>
        <p:spPr>
          <a:xfrm>
            <a:off x="695325" y="17716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진입</a:t>
            </a:r>
          </a:p>
        </p:txBody>
      </p:sp>
      <p:sp>
        <p:nvSpPr>
          <p:cNvPr id="20" name="검토추가_121_4">
            <a:extLst>
              <a:ext uri="{FF2B5EF4-FFF2-40B4-BE49-F238E27FC236}">
                <a16:creationId xmlns:a16="http://schemas.microsoft.com/office/drawing/2014/main" id="{62407AC2-7ACE-4C7B-A364-4B1F3308BF60}"/>
              </a:ext>
            </a:extLst>
          </p:cNvPr>
          <p:cNvSpPr>
            <a:spLocks noGrp="1"/>
          </p:cNvSpPr>
          <p:nvPr/>
        </p:nvSpPr>
        <p:spPr>
          <a:xfrm>
            <a:off x="2438400" y="177165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94p 인권 고충 상담과 100~101p 윤리·준법경영의 제보 버튼에서 연결합니다. 진입 메뉴에 따라 상담·제보 유형을 구분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합니다.</a:t>
            </a:r>
          </a:p>
        </p:txBody>
      </p:sp>
      <p:sp>
        <p:nvSpPr>
          <p:cNvPr id="21" name="검토추가_121_5">
            <a:extLst>
              <a:ext uri="{FF2B5EF4-FFF2-40B4-BE49-F238E27FC236}">
                <a16:creationId xmlns:a16="http://schemas.microsoft.com/office/drawing/2014/main" id="{C2220F60-3BED-4CA3-8AA0-23F6BB2403A5}"/>
              </a:ext>
            </a:extLst>
          </p:cNvPr>
          <p:cNvSpPr>
            <a:spLocks noGrp="1"/>
          </p:cNvSpPr>
          <p:nvPr/>
        </p:nvSpPr>
        <p:spPr>
          <a:xfrm>
            <a:off x="695325" y="235267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작성 항목</a:t>
            </a:r>
          </a:p>
        </p:txBody>
      </p:sp>
      <p:sp>
        <p:nvSpPr>
          <p:cNvPr id="22" name="검토추가_121_6">
            <a:extLst>
              <a:ext uri="{FF2B5EF4-FFF2-40B4-BE49-F238E27FC236}">
                <a16:creationId xmlns:a16="http://schemas.microsoft.com/office/drawing/2014/main" id="{DED70102-5584-4878-9C56-6481FA5BF171}"/>
              </a:ext>
            </a:extLst>
          </p:cNvPr>
          <p:cNvSpPr>
            <a:spLocks noGrp="1"/>
          </p:cNvSpPr>
          <p:nvPr/>
        </p:nvSpPr>
        <p:spPr>
          <a:xfrm>
            <a:off x="2438400" y="235267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유형·제목·내용·회신수단·첨부 항목을 기본안으로 정의합니다. 실명·익명 허용 여부, 필수 개인정보, 허용 파일과 크기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는 담당 부서 승인 후 적용합니다.</a:t>
            </a:r>
          </a:p>
        </p:txBody>
      </p:sp>
      <p:sp>
        <p:nvSpPr>
          <p:cNvPr id="23" name="검토추가_121_7">
            <a:extLst>
              <a:ext uri="{FF2B5EF4-FFF2-40B4-BE49-F238E27FC236}">
                <a16:creationId xmlns:a16="http://schemas.microsoft.com/office/drawing/2014/main" id="{FE9CFECC-F294-4954-AC7D-1C1B4774B989}"/>
              </a:ext>
            </a:extLst>
          </p:cNvPr>
          <p:cNvSpPr>
            <a:spLocks noGrp="1"/>
          </p:cNvSpPr>
          <p:nvPr/>
        </p:nvSpPr>
        <p:spPr>
          <a:xfrm>
            <a:off x="695325" y="293370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제출 전 안내</a:t>
            </a:r>
          </a:p>
        </p:txBody>
      </p:sp>
      <p:sp>
        <p:nvSpPr>
          <p:cNvPr id="24" name="검토추가_121_8">
            <a:extLst>
              <a:ext uri="{FF2B5EF4-FFF2-40B4-BE49-F238E27FC236}">
                <a16:creationId xmlns:a16="http://schemas.microsoft.com/office/drawing/2014/main" id="{49B60E42-8C31-432D-96A4-63019B883A74}"/>
              </a:ext>
            </a:extLst>
          </p:cNvPr>
          <p:cNvSpPr>
            <a:spLocks noGrp="1"/>
          </p:cNvSpPr>
          <p:nvPr/>
        </p:nvSpPr>
        <p:spPr>
          <a:xfrm>
            <a:off x="2438400" y="293370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승인된 개인정보 안내와 동의를 별도로 표시합니다. 필수값 누락·첨부 오류·전송 실패를 항목 옆에서 안내하고 중복 제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출을 제어합니다.</a:t>
            </a:r>
          </a:p>
        </p:txBody>
      </p:sp>
      <p:sp>
        <p:nvSpPr>
          <p:cNvPr id="25" name="검토추가_121_9">
            <a:extLst>
              <a:ext uri="{FF2B5EF4-FFF2-40B4-BE49-F238E27FC236}">
                <a16:creationId xmlns:a16="http://schemas.microsoft.com/office/drawing/2014/main" id="{F11D9FA2-9A27-41A3-B6A5-6E5AF081A889}"/>
              </a:ext>
            </a:extLst>
          </p:cNvPr>
          <p:cNvSpPr>
            <a:spLocks noGrp="1"/>
          </p:cNvSpPr>
          <p:nvPr/>
        </p:nvSpPr>
        <p:spPr>
          <a:xfrm>
            <a:off x="695325" y="351472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완료 및 확인</a:t>
            </a:r>
          </a:p>
        </p:txBody>
      </p:sp>
      <p:sp>
        <p:nvSpPr>
          <p:cNvPr id="26" name="검토추가_121_10">
            <a:extLst>
              <a:ext uri="{FF2B5EF4-FFF2-40B4-BE49-F238E27FC236}">
                <a16:creationId xmlns:a16="http://schemas.microsoft.com/office/drawing/2014/main" id="{D2830D1E-8162-42BC-ABFF-BF8662C3F45C}"/>
              </a:ext>
            </a:extLst>
          </p:cNvPr>
          <p:cNvSpPr>
            <a:spLocks noGrp="1"/>
          </p:cNvSpPr>
          <p:nvPr/>
        </p:nvSpPr>
        <p:spPr>
          <a:xfrm>
            <a:off x="2438400" y="351472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접수 완료 안내와 접수번호를 제공합니다. 접수 내용 조회·수정 가능 범위와 본인 확인 방식은 운영 정책으로 확정합니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다. 화면·메일에 민감한 내용을 불필요하게 노출하지 않습니다.</a:t>
            </a:r>
          </a:p>
        </p:txBody>
      </p:sp>
      <p:sp>
        <p:nvSpPr>
          <p:cNvPr id="27" name="검토추가_121_11">
            <a:extLst>
              <a:ext uri="{FF2B5EF4-FFF2-40B4-BE49-F238E27FC236}">
                <a16:creationId xmlns:a16="http://schemas.microsoft.com/office/drawing/2014/main" id="{FADF75FE-9890-47BF-842E-62C929D8B072}"/>
              </a:ext>
            </a:extLst>
          </p:cNvPr>
          <p:cNvSpPr>
            <a:spLocks noGrp="1"/>
          </p:cNvSpPr>
          <p:nvPr/>
        </p:nvSpPr>
        <p:spPr>
          <a:xfrm>
            <a:off x="695325" y="40957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담당자 처리</a:t>
            </a:r>
          </a:p>
        </p:txBody>
      </p:sp>
      <p:sp>
        <p:nvSpPr>
          <p:cNvPr id="28" name="검토추가_121_12">
            <a:extLst>
              <a:ext uri="{FF2B5EF4-FFF2-40B4-BE49-F238E27FC236}">
                <a16:creationId xmlns:a16="http://schemas.microsoft.com/office/drawing/2014/main" id="{E5D06AE2-C1B4-432C-9650-EAA0E134CAC6}"/>
              </a:ext>
            </a:extLst>
          </p:cNvPr>
          <p:cNvSpPr>
            <a:spLocks noGrp="1"/>
          </p:cNvSpPr>
          <p:nvPr/>
        </p:nvSpPr>
        <p:spPr>
          <a:xfrm>
            <a:off x="2438400" y="409575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담당자 확인·배정·처리 중·답변 완료 상태를 관리합니다. 처리기한·알림·보관·삭제 범위는 승인된 제보 운영 기준을 적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용합니다.</a:t>
            </a:r>
          </a:p>
        </p:txBody>
      </p:sp>
      <p:sp>
        <p:nvSpPr>
          <p:cNvPr id="29" name="검토추가_121_13">
            <a:extLst>
              <a:ext uri="{FF2B5EF4-FFF2-40B4-BE49-F238E27FC236}">
                <a16:creationId xmlns:a16="http://schemas.microsoft.com/office/drawing/2014/main" id="{62C79D6E-4F7C-4907-AA2A-80A1F0CBB734}"/>
              </a:ext>
            </a:extLst>
          </p:cNvPr>
          <p:cNvSpPr>
            <a:spLocks noGrp="1"/>
          </p:cNvSpPr>
          <p:nvPr/>
        </p:nvSpPr>
        <p:spPr>
          <a:xfrm>
            <a:off x="695325" y="467677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연락처 검증</a:t>
            </a:r>
          </a:p>
        </p:txBody>
      </p:sp>
      <p:sp>
        <p:nvSpPr>
          <p:cNvPr id="30" name="검토추가_121_14">
            <a:extLst>
              <a:ext uri="{FF2B5EF4-FFF2-40B4-BE49-F238E27FC236}">
                <a16:creationId xmlns:a16="http://schemas.microsoft.com/office/drawing/2014/main" id="{40B4CC16-4DC2-41C5-8B69-D4FB341ACC16}"/>
              </a:ext>
            </a:extLst>
          </p:cNvPr>
          <p:cNvSpPr>
            <a:spLocks noGrp="1"/>
          </p:cNvSpPr>
          <p:nvPr/>
        </p:nvSpPr>
        <p:spPr>
          <a:xfrm>
            <a:off x="2438400" y="467677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94p의 담당자 성명·직함·이메일·전화·팩스·서신주소를 담당 부서가 확인합니다. 개인이나 퇴직자의 연락처가 남지 않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도록 공개 전 대조합니다.</a:t>
            </a:r>
          </a:p>
        </p:txBody>
      </p:sp>
      <p:sp>
        <p:nvSpPr>
          <p:cNvPr id="31" name="검토추가_121_15">
            <a:extLst>
              <a:ext uri="{FF2B5EF4-FFF2-40B4-BE49-F238E27FC236}">
                <a16:creationId xmlns:a16="http://schemas.microsoft.com/office/drawing/2014/main" id="{5DE6AB48-BB07-4047-90C8-1AFACC3D5AB2}"/>
              </a:ext>
            </a:extLst>
          </p:cNvPr>
          <p:cNvSpPr>
            <a:spLocks noGrp="1"/>
          </p:cNvSpPr>
          <p:nvPr/>
        </p:nvSpPr>
        <p:spPr>
          <a:xfrm>
            <a:off x="9610725" y="1143000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[Description]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추가 화면: 원본 94p “간단한 신청홈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”의 상세 기능입니다.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인권과 윤리 제보의 담당 부서·조회 권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한을 구분합니다.</a:t>
            </a:r>
          </a:p>
        </p:txBody>
      </p:sp>
      <p:sp>
        <p:nvSpPr>
          <p:cNvPr id="32" name="검토추가_121_16">
            <a:extLst>
              <a:ext uri="{FF2B5EF4-FFF2-40B4-BE49-F238E27FC236}">
                <a16:creationId xmlns:a16="http://schemas.microsoft.com/office/drawing/2014/main" id="{0175B5A9-BF76-4D06-8739-B2AA0848A912}"/>
              </a:ext>
            </a:extLst>
          </p:cNvPr>
          <p:cNvSpPr>
            <a:spLocks noGrp="1"/>
          </p:cNvSpPr>
          <p:nvPr/>
        </p:nvSpPr>
        <p:spPr>
          <a:xfrm>
            <a:off x="9610725" y="2286000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[수정·확인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현재 연락처를 검증 없이 새 시스템의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고정값으로 사용하지 않습니다. 폼 UI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는 기존 기본 틀을 적용하고 필요한 변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경 위치를 붉은 지침으로 표시합니다.</a:t>
            </a:r>
          </a:p>
        </p:txBody>
      </p:sp>
    </p:spTree>
    <p:extLst>
      <p:ext uri="{BB962C8B-B14F-4D97-AF65-F5344CB8AC3E}">
        <p14:creationId xmlns:p14="http://schemas.microsoft.com/office/powerpoint/2010/main" val="1137260316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118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추가 기획 페이지 / 검토기준일 2026.09.09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운영 &gt; 최종 확인</a:t>
            </a:r>
            <a:endParaRPr lang="en-US" sz="9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A90BB8D-644F-6C1E-5A40-506DC6715693}"/>
              </a:ext>
            </a:extLst>
          </p:cNvPr>
          <p:cNvSpPr txBox="1"/>
          <p:nvPr/>
        </p:nvSpPr>
        <p:spPr>
          <a:xfrm>
            <a:off x="695325" y="1280848"/>
            <a:ext cx="54006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자료 요청 및 공개 전 확인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6" name="검토추가_122_0">
            <a:extLst>
              <a:ext uri="{FF2B5EF4-FFF2-40B4-BE49-F238E27FC236}">
                <a16:creationId xmlns:a16="http://schemas.microsoft.com/office/drawing/2014/main" id="{4FF37CC5-4193-4F47-8AF1-5BC69F0A04BC}"/>
              </a:ext>
            </a:extLst>
          </p:cNvPr>
          <p:cNvSpPr>
            <a:spLocks noGrp="1"/>
          </p:cNvSpPr>
          <p:nvPr/>
        </p:nvSpPr>
        <p:spPr>
          <a:xfrm>
            <a:off x="10715625" y="28575"/>
            <a:ext cx="1409700" cy="238125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</p:sp>
      <p:sp>
        <p:nvSpPr>
          <p:cNvPr id="17" name="검토추가_122_1">
            <a:extLst>
              <a:ext uri="{FF2B5EF4-FFF2-40B4-BE49-F238E27FC236}">
                <a16:creationId xmlns:a16="http://schemas.microsoft.com/office/drawing/2014/main" id="{1BC87D70-1888-41DB-8CD8-2FB796BCBFDE}"/>
              </a:ext>
            </a:extLst>
          </p:cNvPr>
          <p:cNvSpPr>
            <a:spLocks noGrp="1"/>
          </p:cNvSpPr>
          <p:nvPr/>
        </p:nvSpPr>
        <p:spPr>
          <a:xfrm>
            <a:off x="10782300" y="57150"/>
            <a:ext cx="1304925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2026/09/09</a:t>
            </a:r>
          </a:p>
        </p:txBody>
      </p:sp>
      <p:sp>
        <p:nvSpPr>
          <p:cNvPr id="18" name="검토추가_122_2">
            <a:extLst>
              <a:ext uri="{FF2B5EF4-FFF2-40B4-BE49-F238E27FC236}">
                <a16:creationId xmlns:a16="http://schemas.microsoft.com/office/drawing/2014/main" id="{59FE8BF8-1B9F-42C1-B725-1A6FE2AAF71C}"/>
              </a:ext>
            </a:extLst>
          </p:cNvPr>
          <p:cNvSpPr>
            <a:spLocks noGrp="1"/>
          </p:cNvSpPr>
          <p:nvPr/>
        </p:nvSpPr>
        <p:spPr>
          <a:xfrm>
            <a:off x="10753725" y="352425"/>
            <a:ext cx="133350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ADD-122</a:t>
            </a:r>
          </a:p>
        </p:txBody>
      </p:sp>
      <p:sp>
        <p:nvSpPr>
          <p:cNvPr id="19" name="검토추가_122_3">
            <a:extLst>
              <a:ext uri="{FF2B5EF4-FFF2-40B4-BE49-F238E27FC236}">
                <a16:creationId xmlns:a16="http://schemas.microsoft.com/office/drawing/2014/main" id="{E4DBDE56-3F06-4A79-91B1-92B756250152}"/>
              </a:ext>
            </a:extLst>
          </p:cNvPr>
          <p:cNvSpPr>
            <a:spLocks noGrp="1"/>
          </p:cNvSpPr>
          <p:nvPr/>
        </p:nvSpPr>
        <p:spPr>
          <a:xfrm>
            <a:off x="695325" y="17716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회사소개</a:t>
            </a:r>
          </a:p>
        </p:txBody>
      </p:sp>
      <p:sp>
        <p:nvSpPr>
          <p:cNvPr id="20" name="검토추가_122_4">
            <a:extLst>
              <a:ext uri="{FF2B5EF4-FFF2-40B4-BE49-F238E27FC236}">
                <a16:creationId xmlns:a16="http://schemas.microsoft.com/office/drawing/2014/main" id="{E7C0B572-9228-4F57-A227-3AB596F6F4A2}"/>
              </a:ext>
            </a:extLst>
          </p:cNvPr>
          <p:cNvSpPr>
            <a:spLocks noGrp="1"/>
          </p:cNvSpPr>
          <p:nvPr/>
        </p:nvSpPr>
        <p:spPr>
          <a:xfrm>
            <a:off x="2438400" y="177165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법인명·설립 기준·대표자와 직함·최신 연혁·비전/목표·CI 원본·수상/인증 원장 및 유효 인증서를 요청합니다. 12p 과거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비전·17p 종목코드는 별도 확인합니다.</a:t>
            </a:r>
          </a:p>
        </p:txBody>
      </p:sp>
      <p:sp>
        <p:nvSpPr>
          <p:cNvPr id="21" name="검토추가_122_5">
            <a:extLst>
              <a:ext uri="{FF2B5EF4-FFF2-40B4-BE49-F238E27FC236}">
                <a16:creationId xmlns:a16="http://schemas.microsoft.com/office/drawing/2014/main" id="{9D66EEAB-2EA0-4E98-806A-3DAB002C2BA5}"/>
              </a:ext>
            </a:extLst>
          </p:cNvPr>
          <p:cNvSpPr>
            <a:spLocks noGrp="1"/>
          </p:cNvSpPr>
          <p:nvPr/>
        </p:nvSpPr>
        <p:spPr>
          <a:xfrm>
            <a:off x="695325" y="235267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기술혁신</a:t>
            </a:r>
          </a:p>
        </p:txBody>
      </p:sp>
      <p:sp>
        <p:nvSpPr>
          <p:cNvPr id="22" name="검토추가_122_6">
            <a:extLst>
              <a:ext uri="{FF2B5EF4-FFF2-40B4-BE49-F238E27FC236}">
                <a16:creationId xmlns:a16="http://schemas.microsoft.com/office/drawing/2014/main" id="{434BA1B5-D4A0-47D0-88D6-876B27938DA5}"/>
              </a:ext>
            </a:extLst>
          </p:cNvPr>
          <p:cNvSpPr>
            <a:spLocks noGrp="1"/>
          </p:cNvSpPr>
          <p:nvPr/>
        </p:nvSpPr>
        <p:spPr>
          <a:xfrm>
            <a:off x="2438400" y="235267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제품 31종의 승인 명칭·기능·이미지, 공개 연구자료, 공식 영상과 자막, 장비 사진, 산업재산권/논문, 스마트팩토리 소개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PDF를 요청합니다.</a:t>
            </a:r>
          </a:p>
        </p:txBody>
      </p:sp>
      <p:sp>
        <p:nvSpPr>
          <p:cNvPr id="23" name="검토추가_122_7">
            <a:extLst>
              <a:ext uri="{FF2B5EF4-FFF2-40B4-BE49-F238E27FC236}">
                <a16:creationId xmlns:a16="http://schemas.microsoft.com/office/drawing/2014/main" id="{F5D1AE0D-D384-4C1C-B576-99CE0C6E16A2}"/>
              </a:ext>
            </a:extLst>
          </p:cNvPr>
          <p:cNvSpPr>
            <a:spLocks noGrp="1"/>
          </p:cNvSpPr>
          <p:nvPr/>
        </p:nvSpPr>
        <p:spPr>
          <a:xfrm>
            <a:off x="695325" y="293370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글로벌네트워크</a:t>
            </a:r>
          </a:p>
        </p:txBody>
      </p:sp>
      <p:sp>
        <p:nvSpPr>
          <p:cNvPr id="24" name="검토추가_122_8">
            <a:extLst>
              <a:ext uri="{FF2B5EF4-FFF2-40B4-BE49-F238E27FC236}">
                <a16:creationId xmlns:a16="http://schemas.microsoft.com/office/drawing/2014/main" id="{BE458B14-7688-4879-B872-516E2C254431}"/>
              </a:ext>
            </a:extLst>
          </p:cNvPr>
          <p:cNvSpPr>
            <a:spLocks noGrp="1"/>
          </p:cNvSpPr>
          <p:nvPr/>
        </p:nvSpPr>
        <p:spPr>
          <a:xfrm>
            <a:off x="2438400" y="293370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7개 해외법인의 설립/가동 시점·주소/지도·제품/고객·생산수량/단위/기준년도·인증서·ESG 파일을 요청합니다. 국내 6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개 사업장 정보도 함께 대조합니다.</a:t>
            </a:r>
          </a:p>
        </p:txBody>
      </p:sp>
      <p:sp>
        <p:nvSpPr>
          <p:cNvPr id="25" name="검토추가_122_9">
            <a:extLst>
              <a:ext uri="{FF2B5EF4-FFF2-40B4-BE49-F238E27FC236}">
                <a16:creationId xmlns:a16="http://schemas.microsoft.com/office/drawing/2014/main" id="{AC73CB41-65A2-4499-8FCD-ED31CE6C0C1C}"/>
              </a:ext>
            </a:extLst>
          </p:cNvPr>
          <p:cNvSpPr>
            <a:spLocks noGrp="1"/>
          </p:cNvSpPr>
          <p:nvPr/>
        </p:nvSpPr>
        <p:spPr>
          <a:xfrm>
            <a:off x="695325" y="351472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ESG·IR·뉴스</a:t>
            </a:r>
          </a:p>
        </p:txBody>
      </p:sp>
      <p:sp>
        <p:nvSpPr>
          <p:cNvPr id="26" name="검토추가_122_10">
            <a:extLst>
              <a:ext uri="{FF2B5EF4-FFF2-40B4-BE49-F238E27FC236}">
                <a16:creationId xmlns:a16="http://schemas.microsoft.com/office/drawing/2014/main" id="{33D6EDE0-6058-44EA-88C6-A676AE0621BF}"/>
              </a:ext>
            </a:extLst>
          </p:cNvPr>
          <p:cNvSpPr>
            <a:spLocks noGrp="1"/>
          </p:cNvSpPr>
          <p:nvPr/>
        </p:nvSpPr>
        <p:spPr>
          <a:xfrm>
            <a:off x="2438400" y="351472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법인 구분이 된 방침·규정·등급·보고서·배출량 원표·임원/주총/배당 자료, 공시/IR 자료, 뉴스·홍보자료 원본과 게시 기준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을 요청합니다.</a:t>
            </a:r>
          </a:p>
        </p:txBody>
      </p:sp>
      <p:sp>
        <p:nvSpPr>
          <p:cNvPr id="27" name="검토추가_122_11">
            <a:extLst>
              <a:ext uri="{FF2B5EF4-FFF2-40B4-BE49-F238E27FC236}">
                <a16:creationId xmlns:a16="http://schemas.microsoft.com/office/drawing/2014/main" id="{223E5324-CADC-4ADA-93CD-EDD781DD38C4}"/>
              </a:ext>
            </a:extLst>
          </p:cNvPr>
          <p:cNvSpPr>
            <a:spLocks noGrp="1"/>
          </p:cNvSpPr>
          <p:nvPr/>
        </p:nvSpPr>
        <p:spPr>
          <a:xfrm>
            <a:off x="695325" y="40957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연결 및 상태</a:t>
            </a:r>
          </a:p>
        </p:txBody>
      </p:sp>
      <p:sp>
        <p:nvSpPr>
          <p:cNvPr id="28" name="검토추가_122_12">
            <a:extLst>
              <a:ext uri="{FF2B5EF4-FFF2-40B4-BE49-F238E27FC236}">
                <a16:creationId xmlns:a16="http://schemas.microsoft.com/office/drawing/2014/main" id="{D379A20A-EE31-4F14-82B3-1C67BC5766A6}"/>
              </a:ext>
            </a:extLst>
          </p:cNvPr>
          <p:cNvSpPr>
            <a:spLocks noGrp="1"/>
          </p:cNvSpPr>
          <p:nvPr/>
        </p:nvSpPr>
        <p:spPr>
          <a:xfrm>
            <a:off x="2438400" y="409575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GNB·탭·전체메뉴·뉴스 상세·다운로드·외부서비스의 실제 URL을 확인합니다. 빈 목록·결과 없음·삭제 자료·영상 실패·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잘못된 주소의 안내를 검수합니다.</a:t>
            </a:r>
          </a:p>
        </p:txBody>
      </p:sp>
      <p:sp>
        <p:nvSpPr>
          <p:cNvPr id="29" name="검토추가_122_13">
            <a:extLst>
              <a:ext uri="{FF2B5EF4-FFF2-40B4-BE49-F238E27FC236}">
                <a16:creationId xmlns:a16="http://schemas.microsoft.com/office/drawing/2014/main" id="{D5511192-6475-4953-80F2-9579038A5041}"/>
              </a:ext>
            </a:extLst>
          </p:cNvPr>
          <p:cNvSpPr>
            <a:spLocks noGrp="1"/>
          </p:cNvSpPr>
          <p:nvPr/>
        </p:nvSpPr>
        <p:spPr>
          <a:xfrm>
            <a:off x="695325" y="467677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변경 확인</a:t>
            </a:r>
          </a:p>
        </p:txBody>
      </p:sp>
      <p:sp>
        <p:nvSpPr>
          <p:cNvPr id="30" name="검토추가_122_14">
            <a:extLst>
              <a:ext uri="{FF2B5EF4-FFF2-40B4-BE49-F238E27FC236}">
                <a16:creationId xmlns:a16="http://schemas.microsoft.com/office/drawing/2014/main" id="{2919A290-1A7F-4035-9CB5-CBE6556E4AB5}"/>
              </a:ext>
            </a:extLst>
          </p:cNvPr>
          <p:cNvSpPr>
            <a:spLocks noGrp="1"/>
          </p:cNvSpPr>
          <p:nvPr/>
        </p:nvSpPr>
        <p:spPr>
          <a:xfrm>
            <a:off x="2438400" y="467677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원본의 디자인·폰트·표·이미지·순서를 유지한 상태에서 추가 지침을 검토합니다. 수정 승인을 받은 항목만 후속 버전에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반영하고 변경 내역과 검토일을 남깁니다.</a:t>
            </a:r>
          </a:p>
        </p:txBody>
      </p:sp>
      <p:sp>
        <p:nvSpPr>
          <p:cNvPr id="31" name="검토추가_122_15">
            <a:extLst>
              <a:ext uri="{FF2B5EF4-FFF2-40B4-BE49-F238E27FC236}">
                <a16:creationId xmlns:a16="http://schemas.microsoft.com/office/drawing/2014/main" id="{B1239E15-8724-4D7C-85A1-A1F2845189DE}"/>
              </a:ext>
            </a:extLst>
          </p:cNvPr>
          <p:cNvSpPr>
            <a:spLocks noGrp="1"/>
          </p:cNvSpPr>
          <p:nvPr/>
        </p:nvSpPr>
        <p:spPr>
          <a:xfrm>
            <a:off x="9610725" y="1143000"/>
            <a:ext cx="2371725" cy="1200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[Description]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최종 검토 기준일: 2026.09.09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원본 106p에 Description 보완과 추가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기획 페이지를 붙였습니다.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검정 세부사항과 붉은 수정 지침을 구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분하여 확인합니다.</a:t>
            </a:r>
          </a:p>
        </p:txBody>
      </p:sp>
      <p:sp>
        <p:nvSpPr>
          <p:cNvPr id="32" name="검토추가_122_16">
            <a:extLst>
              <a:ext uri="{FF2B5EF4-FFF2-40B4-BE49-F238E27FC236}">
                <a16:creationId xmlns:a16="http://schemas.microsoft.com/office/drawing/2014/main" id="{9628B2B4-4797-4D42-A53D-7683EEF78F85}"/>
              </a:ext>
            </a:extLst>
          </p:cNvPr>
          <p:cNvSpPr>
            <a:spLocks noGrp="1"/>
          </p:cNvSpPr>
          <p:nvPr/>
        </p:nvSpPr>
        <p:spPr>
          <a:xfrm>
            <a:off x="9610725" y="2476500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[수정·확인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자료가 없거나 공식 자료끼리 다른 항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목은 임의 수치로 채우지 않습니다. 승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인 담당자·원자료·기준일을 기록한 뒤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확정합니다.</a:t>
            </a:r>
          </a:p>
        </p:txBody>
      </p:sp>
    </p:spTree>
    <p:extLst>
      <p:ext uri="{BB962C8B-B14F-4D97-AF65-F5344CB8AC3E}">
        <p14:creationId xmlns:p14="http://schemas.microsoft.com/office/powerpoint/2010/main" val="1137260316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119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추가 기획 페이지 / 검토기준일 2026.09.09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회사소개 &gt; 수상·인증</a:t>
            </a:r>
            <a:endParaRPr lang="en-US" sz="9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A90BB8D-644F-6C1E-5A40-506DC6715693}"/>
              </a:ext>
            </a:extLst>
          </p:cNvPr>
          <p:cNvSpPr txBox="1"/>
          <p:nvPr/>
        </p:nvSpPr>
        <p:spPr>
          <a:xfrm>
            <a:off x="695325" y="1280848"/>
            <a:ext cx="54006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수상·인증 상세 운영기준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6" name="검토추가_123_0">
            <a:extLst>
              <a:ext uri="{FF2B5EF4-FFF2-40B4-BE49-F238E27FC236}">
                <a16:creationId xmlns:a16="http://schemas.microsoft.com/office/drawing/2014/main" id="{D4B8D3A8-2EA4-4640-8BC9-068C92E54DFF}"/>
              </a:ext>
            </a:extLst>
          </p:cNvPr>
          <p:cNvSpPr>
            <a:spLocks noGrp="1"/>
          </p:cNvSpPr>
          <p:nvPr/>
        </p:nvSpPr>
        <p:spPr>
          <a:xfrm>
            <a:off x="10715625" y="28575"/>
            <a:ext cx="1409700" cy="238125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</p:sp>
      <p:sp>
        <p:nvSpPr>
          <p:cNvPr id="17" name="검토추가_123_1">
            <a:extLst>
              <a:ext uri="{FF2B5EF4-FFF2-40B4-BE49-F238E27FC236}">
                <a16:creationId xmlns:a16="http://schemas.microsoft.com/office/drawing/2014/main" id="{806B46C4-3241-4C8F-BC93-A83EA22FD504}"/>
              </a:ext>
            </a:extLst>
          </p:cNvPr>
          <p:cNvSpPr>
            <a:spLocks noGrp="1"/>
          </p:cNvSpPr>
          <p:nvPr/>
        </p:nvSpPr>
        <p:spPr>
          <a:xfrm>
            <a:off x="10782300" y="57150"/>
            <a:ext cx="1304925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2026/09/09</a:t>
            </a:r>
          </a:p>
        </p:txBody>
      </p:sp>
      <p:sp>
        <p:nvSpPr>
          <p:cNvPr id="18" name="검토추가_123_2">
            <a:extLst>
              <a:ext uri="{FF2B5EF4-FFF2-40B4-BE49-F238E27FC236}">
                <a16:creationId xmlns:a16="http://schemas.microsoft.com/office/drawing/2014/main" id="{C85B940A-47B7-445E-8744-E992B4D00FC8}"/>
              </a:ext>
            </a:extLst>
          </p:cNvPr>
          <p:cNvSpPr>
            <a:spLocks noGrp="1"/>
          </p:cNvSpPr>
          <p:nvPr/>
        </p:nvSpPr>
        <p:spPr>
          <a:xfrm>
            <a:off x="10753725" y="352425"/>
            <a:ext cx="133350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ADD-123</a:t>
            </a:r>
          </a:p>
        </p:txBody>
      </p:sp>
      <p:sp>
        <p:nvSpPr>
          <p:cNvPr id="19" name="검토추가_123_3">
            <a:extLst>
              <a:ext uri="{FF2B5EF4-FFF2-40B4-BE49-F238E27FC236}">
                <a16:creationId xmlns:a16="http://schemas.microsoft.com/office/drawing/2014/main" id="{7D856A7D-D3A0-4F12-83E1-32FFBCAA7565}"/>
              </a:ext>
            </a:extLst>
          </p:cNvPr>
          <p:cNvSpPr>
            <a:spLocks noGrp="1"/>
          </p:cNvSpPr>
          <p:nvPr/>
        </p:nvSpPr>
        <p:spPr>
          <a:xfrm>
            <a:off x="695325" y="17716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수상실적 등록</a:t>
            </a:r>
          </a:p>
        </p:txBody>
      </p:sp>
      <p:sp>
        <p:nvSpPr>
          <p:cNvPr id="20" name="검토추가_123_4">
            <a:extLst>
              <a:ext uri="{FF2B5EF4-FFF2-40B4-BE49-F238E27FC236}">
                <a16:creationId xmlns:a16="http://schemas.microsoft.com/office/drawing/2014/main" id="{9A361A24-2B3A-4340-825B-845268C9E25E}"/>
              </a:ext>
            </a:extLst>
          </p:cNvPr>
          <p:cNvSpPr>
            <a:spLocks noGrp="1"/>
          </p:cNvSpPr>
          <p:nvPr/>
        </p:nvSpPr>
        <p:spPr>
          <a:xfrm>
            <a:off x="2438400" y="177165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수상명·주최기관·수상일·대상 법인·대표사진·본문·첨부를 관리합니다. 최신순으로 표시하고 상세 화면에서 수상의 근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거 자료를 제공합니다.</a:t>
            </a:r>
          </a:p>
        </p:txBody>
      </p:sp>
      <p:sp>
        <p:nvSpPr>
          <p:cNvPr id="21" name="검토추가_123_5">
            <a:extLst>
              <a:ext uri="{FF2B5EF4-FFF2-40B4-BE49-F238E27FC236}">
                <a16:creationId xmlns:a16="http://schemas.microsoft.com/office/drawing/2014/main" id="{6EFCA878-C531-4F0B-9DA5-CB36AB369A68}"/>
              </a:ext>
            </a:extLst>
          </p:cNvPr>
          <p:cNvSpPr>
            <a:spLocks noGrp="1"/>
          </p:cNvSpPr>
          <p:nvPr/>
        </p:nvSpPr>
        <p:spPr>
          <a:xfrm>
            <a:off x="695325" y="235267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인증현황 등록</a:t>
            </a:r>
          </a:p>
        </p:txBody>
      </p:sp>
      <p:sp>
        <p:nvSpPr>
          <p:cNvPr id="22" name="검토추가_123_6">
            <a:extLst>
              <a:ext uri="{FF2B5EF4-FFF2-40B4-BE49-F238E27FC236}">
                <a16:creationId xmlns:a16="http://schemas.microsoft.com/office/drawing/2014/main" id="{4272DE34-D224-4E58-B49A-93E24442B65C}"/>
              </a:ext>
            </a:extLst>
          </p:cNvPr>
          <p:cNvSpPr>
            <a:spLocks noGrp="1"/>
          </p:cNvSpPr>
          <p:nvPr/>
        </p:nvSpPr>
        <p:spPr>
          <a:xfrm>
            <a:off x="2438400" y="235267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인증명·규격·인증기관·대상 법인/사업장·최초 취득일·갱신일·유효기간·원본 파일을 관리합니다. 인증 이력과 현재 유효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인증을 구분합니다.</a:t>
            </a:r>
          </a:p>
        </p:txBody>
      </p:sp>
      <p:sp>
        <p:nvSpPr>
          <p:cNvPr id="23" name="검토추가_123_7">
            <a:extLst>
              <a:ext uri="{FF2B5EF4-FFF2-40B4-BE49-F238E27FC236}">
                <a16:creationId xmlns:a16="http://schemas.microsoft.com/office/drawing/2014/main" id="{2D40052C-FCD6-400E-96F8-5FF1BB318E24}"/>
              </a:ext>
            </a:extLst>
          </p:cNvPr>
          <p:cNvSpPr>
            <a:spLocks noGrp="1"/>
          </p:cNvSpPr>
          <p:nvPr/>
        </p:nvSpPr>
        <p:spPr>
          <a:xfrm>
            <a:off x="695325" y="293370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조회 및 다운로드</a:t>
            </a:r>
          </a:p>
        </p:txBody>
      </p:sp>
      <p:sp>
        <p:nvSpPr>
          <p:cNvPr id="24" name="검토추가_123_8">
            <a:extLst>
              <a:ext uri="{FF2B5EF4-FFF2-40B4-BE49-F238E27FC236}">
                <a16:creationId xmlns:a16="http://schemas.microsoft.com/office/drawing/2014/main" id="{3740F323-8A61-4F1F-A973-A0CADA2983A5}"/>
              </a:ext>
            </a:extLst>
          </p:cNvPr>
          <p:cNvSpPr>
            <a:spLocks noGrp="1"/>
          </p:cNvSpPr>
          <p:nvPr/>
        </p:nvSpPr>
        <p:spPr>
          <a:xfrm>
            <a:off x="2438400" y="293370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목록 검색·페이지 이동·상세 보기·이미지 확대·파일 다운로드를 구분합니다. 자료가 없거나 만료되었을 때 표시 기준을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담당 부서와 확정합니다.</a:t>
            </a:r>
          </a:p>
        </p:txBody>
      </p:sp>
      <p:sp>
        <p:nvSpPr>
          <p:cNvPr id="25" name="검토추가_123_9">
            <a:extLst>
              <a:ext uri="{FF2B5EF4-FFF2-40B4-BE49-F238E27FC236}">
                <a16:creationId xmlns:a16="http://schemas.microsoft.com/office/drawing/2014/main" id="{F776694B-0B7B-46A1-A24E-62162BE9C30C}"/>
              </a:ext>
            </a:extLst>
          </p:cNvPr>
          <p:cNvSpPr>
            <a:spLocks noGrp="1"/>
          </p:cNvSpPr>
          <p:nvPr/>
        </p:nvSpPr>
        <p:spPr>
          <a:xfrm>
            <a:off x="695325" y="351472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회사별 구분</a:t>
            </a:r>
          </a:p>
        </p:txBody>
      </p:sp>
      <p:sp>
        <p:nvSpPr>
          <p:cNvPr id="26" name="검토추가_123_10">
            <a:extLst>
              <a:ext uri="{FF2B5EF4-FFF2-40B4-BE49-F238E27FC236}">
                <a16:creationId xmlns:a16="http://schemas.microsoft.com/office/drawing/2014/main" id="{A83562CD-EF7C-479C-837D-C2C155CA7045}"/>
              </a:ext>
            </a:extLst>
          </p:cNvPr>
          <p:cNvSpPr>
            <a:spLocks noGrp="1"/>
          </p:cNvSpPr>
          <p:nvPr/>
        </p:nvSpPr>
        <p:spPr>
          <a:xfrm>
            <a:off x="2438400" y="351472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화신 수상자료와 SL 참고 화면의 상명·사진·일자를 섞어 등록하지 않습니다. 그룹·정공·해외법인 실적은 적용 범위를 표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시합니다.</a:t>
            </a:r>
          </a:p>
        </p:txBody>
      </p:sp>
      <p:sp>
        <p:nvSpPr>
          <p:cNvPr id="27" name="검토추가_123_11">
            <a:extLst>
              <a:ext uri="{FF2B5EF4-FFF2-40B4-BE49-F238E27FC236}">
                <a16:creationId xmlns:a16="http://schemas.microsoft.com/office/drawing/2014/main" id="{52D68FDC-F684-416A-B15A-62834AD9EB5F}"/>
              </a:ext>
            </a:extLst>
          </p:cNvPr>
          <p:cNvSpPr>
            <a:spLocks noGrp="1"/>
          </p:cNvSpPr>
          <p:nvPr/>
        </p:nvSpPr>
        <p:spPr>
          <a:xfrm>
            <a:off x="695325" y="40957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관리자 검수</a:t>
            </a:r>
          </a:p>
        </p:txBody>
      </p:sp>
      <p:sp>
        <p:nvSpPr>
          <p:cNvPr id="28" name="검토추가_123_12">
            <a:extLst>
              <a:ext uri="{FF2B5EF4-FFF2-40B4-BE49-F238E27FC236}">
                <a16:creationId xmlns:a16="http://schemas.microsoft.com/office/drawing/2014/main" id="{6CA2D363-6FB8-4956-B82D-92F6150AF9D5}"/>
              </a:ext>
            </a:extLst>
          </p:cNvPr>
          <p:cNvSpPr>
            <a:spLocks noGrp="1"/>
          </p:cNvSpPr>
          <p:nvPr/>
        </p:nvSpPr>
        <p:spPr>
          <a:xfrm>
            <a:off x="2438400" y="409575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자료명·기관·날짜·법인·파일·이미지 공개 승인을 확인한 뒤 게시합니다. 동일 인증서가 품질경영과 ESG에 쓰일 때 같은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자료를 연결합니다.</a:t>
            </a:r>
          </a:p>
        </p:txBody>
      </p:sp>
      <p:sp>
        <p:nvSpPr>
          <p:cNvPr id="29" name="검토추가_123_13">
            <a:extLst>
              <a:ext uri="{FF2B5EF4-FFF2-40B4-BE49-F238E27FC236}">
                <a16:creationId xmlns:a16="http://schemas.microsoft.com/office/drawing/2014/main" id="{22FB61CA-5649-4823-8CBA-0981569DE314}"/>
              </a:ext>
            </a:extLst>
          </p:cNvPr>
          <p:cNvSpPr>
            <a:spLocks noGrp="1"/>
          </p:cNvSpPr>
          <p:nvPr/>
        </p:nvSpPr>
        <p:spPr>
          <a:xfrm>
            <a:off x="9610725" y="1143000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[Description]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원본 22p Description의 참고자료를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그대로 두고 상세 지침을 이어서 작성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한 페이지입니다.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원본 관련: 22~23p, 61p</a:t>
            </a:r>
          </a:p>
        </p:txBody>
      </p:sp>
      <p:sp>
        <p:nvSpPr>
          <p:cNvPr id="30" name="검토추가_123_14">
            <a:extLst>
              <a:ext uri="{FF2B5EF4-FFF2-40B4-BE49-F238E27FC236}">
                <a16:creationId xmlns:a16="http://schemas.microsoft.com/office/drawing/2014/main" id="{36579812-67A1-4A24-871B-2C7C38A27524}"/>
              </a:ext>
            </a:extLst>
          </p:cNvPr>
          <p:cNvSpPr>
            <a:spLocks noGrp="1"/>
          </p:cNvSpPr>
          <p:nvPr/>
        </p:nvSpPr>
        <p:spPr>
          <a:xfrm>
            <a:off x="9610725" y="2286000"/>
            <a:ext cx="2371725" cy="1390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[수정·확인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22p의 검색 답변 캡처와 SL 수상 화면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은 사실 확정 자료가 아닙니다. 화신의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원본 상장·인증서와 담당 부서 승인자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료로 대조합니다. 23p 인증 이미지의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하단 넘침은 조정 승인 후 해당 개체만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처리합니다.</a:t>
            </a:r>
          </a:p>
        </p:txBody>
      </p:sp>
    </p:spTree>
    <p:extLst>
      <p:ext uri="{BB962C8B-B14F-4D97-AF65-F5344CB8AC3E}">
        <p14:creationId xmlns:p14="http://schemas.microsoft.com/office/powerpoint/2010/main" val="11372603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756512AF-27E9-5AC4-035E-365FF6EBFE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12</a:t>
            </a:fld>
            <a:endParaRPr lang="ko-KR" altLang="en-US"/>
          </a:p>
        </p:txBody>
      </p:sp>
      <p:sp>
        <p:nvSpPr>
          <p:cNvPr id="3" name="Text 2">
            <a:extLst>
              <a:ext uri="{FF2B5EF4-FFF2-40B4-BE49-F238E27FC236}">
                <a16:creationId xmlns:a16="http://schemas.microsoft.com/office/drawing/2014/main" id="{F453CEA1-B173-F478-3500-F27141BCDDD5}"/>
              </a:ext>
            </a:extLst>
          </p:cNvPr>
          <p:cNvSpPr/>
          <p:nvPr/>
        </p:nvSpPr>
        <p:spPr>
          <a:xfrm>
            <a:off x="695325" y="523335"/>
            <a:ext cx="5400675" cy="17841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altLang="ko-KR" sz="11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L </a:t>
            </a:r>
            <a:r>
              <a:rPr lang="ko-KR" altLang="en-US" sz="11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앞페이지 계속</a:t>
            </a:r>
            <a:endParaRPr lang="en-US" sz="11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B12BB40-7783-2DA2-9324-C809ADED3A5C}"/>
              </a:ext>
            </a:extLst>
          </p:cNvPr>
          <p:cNvSpPr txBox="1"/>
          <p:nvPr/>
        </p:nvSpPr>
        <p:spPr>
          <a:xfrm>
            <a:off x="695325" y="899081"/>
            <a:ext cx="48974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ko-KR" b="1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+mn-ea"/>
              </a:rPr>
              <a:t>VISION</a:t>
            </a:r>
            <a:endParaRPr lang="ko-KR" altLang="en-US" b="1" i="0" dirty="0">
              <a:solidFill>
                <a:srgbClr val="484848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013CB74A-57E5-3C94-EF26-4C9FB28102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5297" y="1350335"/>
            <a:ext cx="3363374" cy="510362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5285602-9224-4708-73EB-D2A0828F0AF0}"/>
              </a:ext>
            </a:extLst>
          </p:cNvPr>
          <p:cNvSpPr txBox="1"/>
          <p:nvPr/>
        </p:nvSpPr>
        <p:spPr>
          <a:xfrm>
            <a:off x="6094228" y="899081"/>
            <a:ext cx="485730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b="1" i="0" dirty="0">
                <a:effectLst/>
                <a:highlight>
                  <a:srgbClr val="FFFFFF"/>
                </a:highlight>
                <a:latin typeface="Nanum Gothic"/>
              </a:rPr>
              <a:t>핵심가치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633022F8-52BC-0644-7AC1-ACB9460F32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431851"/>
            <a:ext cx="4789193" cy="1263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6728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158D89DA-917D-DF59-206D-E8D9ABAD247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633"/>
          <a:stretch/>
        </p:blipFill>
        <p:spPr>
          <a:xfrm>
            <a:off x="1004490" y="1541721"/>
            <a:ext cx="5438840" cy="4710220"/>
          </a:xfrm>
          <a:prstGeom prst="rect">
            <a:avLst/>
          </a:prstGeom>
        </p:spPr>
      </p:pic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13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www.hwashin.co.kr/company/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회사소개 </a:t>
            </a:r>
            <a:r>
              <a:rPr lang="ko-KR" altLang="en-US" sz="900" b="1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endParaRPr lang="en-US" sz="900" b="1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0AB39A6-C065-C12C-334F-BF25512AED6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30935"/>
          <a:stretch/>
        </p:blipFill>
        <p:spPr>
          <a:xfrm>
            <a:off x="695324" y="739053"/>
            <a:ext cx="2585545" cy="5293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4C5C17E-FDB9-D423-9AE8-5EBD1EFD78C5}"/>
              </a:ext>
            </a:extLst>
          </p:cNvPr>
          <p:cNvSpPr txBox="1"/>
          <p:nvPr/>
        </p:nvSpPr>
        <p:spPr>
          <a:xfrm>
            <a:off x="695325" y="1280848"/>
            <a:ext cx="54006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 CEO</a:t>
            </a:r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 메시지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F901E13-2EE1-6EE3-35DB-6C59703E4F53}"/>
              </a:ext>
            </a:extLst>
          </p:cNvPr>
          <p:cNvSpPr txBox="1"/>
          <p:nvPr/>
        </p:nvSpPr>
        <p:spPr>
          <a:xfrm>
            <a:off x="9576079" y="1088454"/>
            <a:ext cx="244175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r>
              <a:rPr lang="en-US" altLang="ko-KR" sz="1000" dirty="0"/>
              <a:t>https://www.hwashin.co.kr/kr/group/group_messeage.do</a:t>
            </a:r>
            <a:endParaRPr lang="ko-KR" altLang="en-US" sz="1000" dirty="0"/>
          </a:p>
        </p:txBody>
      </p:sp>
      <p:sp>
        <p:nvSpPr>
          <p:cNvPr id="11" name="검토추가_13_0">
            <a:extLst>
              <a:ext uri="{FF2B5EF4-FFF2-40B4-BE49-F238E27FC236}">
                <a16:creationId xmlns:a16="http://schemas.microsoft.com/office/drawing/2014/main" id="{64B8F812-74D0-4D58-93AB-90C9A3DE802C}"/>
              </a:ext>
            </a:extLst>
          </p:cNvPr>
          <p:cNvSpPr>
            <a:spLocks noGrp="1"/>
          </p:cNvSpPr>
          <p:nvPr/>
        </p:nvSpPr>
        <p:spPr>
          <a:xfrm>
            <a:off x="9610725" y="1756752"/>
            <a:ext cx="2465318" cy="1771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latinLnBrk="0"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</a:t>
            </a: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세부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기획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]</a:t>
            </a:r>
          </a:p>
          <a:p>
            <a:pPr marL="228600" indent="-228600" latinLnBrk="0">
              <a:lnSpc>
                <a:spcPct val="115000"/>
              </a:lnSpc>
              <a:buFont typeface="+mj-lt"/>
              <a:buAutoNum type="arabicPeriod"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인물사진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, </a:t>
            </a: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서명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, </a:t>
            </a: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직함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, </a:t>
            </a: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인사말을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 한</a:t>
            </a:r>
            <a:r>
              <a:rPr lang="en-US"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묶음으로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관리합니다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.</a:t>
            </a:r>
          </a:p>
          <a:p>
            <a:pPr marL="228600" indent="-228600" latinLnBrk="0">
              <a:lnSpc>
                <a:spcPct val="115000"/>
              </a:lnSpc>
              <a:buFont typeface="+mj-lt"/>
              <a:buAutoNum type="arabicPeriod"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현재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시안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 Company/의 첫 </a:t>
            </a: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화면은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 C</a:t>
            </a:r>
            <a:r>
              <a:rPr lang="en-US"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EO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인사말입니다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. </a:t>
            </a: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회사개요와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진입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순서를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구분합니다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.</a:t>
            </a:r>
          </a:p>
          <a:p>
            <a:pPr marL="228600" indent="-228600" latinLnBrk="0">
              <a:lnSpc>
                <a:spcPct val="115000"/>
              </a:lnSpc>
              <a:buFont typeface="+mj-lt"/>
              <a:buAutoNum type="arabicPeriod"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사진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비율과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서명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위치를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유지하고</a:t>
            </a:r>
            <a:r>
              <a:rPr lang="en-US" sz="100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모바일에서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문단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순서가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바뀌지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않도록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합니다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.</a:t>
            </a:r>
          </a:p>
        </p:txBody>
      </p:sp>
      <p:sp>
        <p:nvSpPr>
          <p:cNvPr id="12" name="검토추가_13_1">
            <a:extLst>
              <a:ext uri="{FF2B5EF4-FFF2-40B4-BE49-F238E27FC236}">
                <a16:creationId xmlns:a16="http://schemas.microsoft.com/office/drawing/2014/main" id="{92EA24B2-A78D-499C-96CE-4C6EE83D854B}"/>
              </a:ext>
            </a:extLst>
          </p:cNvPr>
          <p:cNvSpPr>
            <a:spLocks noGrp="1"/>
          </p:cNvSpPr>
          <p:nvPr/>
        </p:nvSpPr>
        <p:spPr>
          <a:xfrm>
            <a:off x="9610726" y="3623652"/>
            <a:ext cx="2465318" cy="819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latinLnBrk="0"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수정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지침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]</a:t>
            </a:r>
          </a:p>
          <a:p>
            <a:pPr marL="171450" indent="-171450" latinLnBrk="0">
              <a:lnSpc>
                <a:spcPct val="115000"/>
              </a:lnSpc>
              <a:buFont typeface="Arial" panose="020B0604020202020204" pitchFamily="34" charset="0"/>
              <a:buChar char="•"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“30여 년 전” 등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상대적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연도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표현은</a:t>
            </a:r>
            <a:endParaRPr sz="1000" b="0" dirty="0">
              <a:solidFill>
                <a:srgbClr val="FF0000"/>
              </a:solidFill>
              <a:latin typeface="맑은 고딕"/>
              <a:ea typeface="맑은 고딕"/>
              <a:cs typeface="맑은 고딕"/>
            </a:endParaRPr>
          </a:p>
          <a:p>
            <a:pPr marL="171450" indent="-171450" latinLnBrk="0">
              <a:lnSpc>
                <a:spcPct val="115000"/>
              </a:lnSpc>
              <a:buFont typeface="Arial" panose="020B0604020202020204" pitchFamily="34" charset="0"/>
              <a:buChar char="•"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승인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원고로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갱신합니다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. </a:t>
            </a:r>
            <a:endParaRPr lang="en-US" sz="1000" b="0" dirty="0">
              <a:solidFill>
                <a:srgbClr val="FF0000"/>
              </a:solidFill>
              <a:latin typeface="맑은 고딕"/>
              <a:ea typeface="맑은 고딕"/>
              <a:cs typeface="맑은 고딕"/>
            </a:endParaRPr>
          </a:p>
          <a:p>
            <a:pPr marL="171450" indent="-171450" latinLnBrk="0">
              <a:lnSpc>
                <a:spcPct val="115000"/>
              </a:lnSpc>
              <a:buFont typeface="Arial" panose="020B0604020202020204" pitchFamily="34" charset="0"/>
              <a:buChar char="•"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대표자명·직함은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오픈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시점에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재확인</a:t>
            </a:r>
            <a:r>
              <a:rPr lang="en-US"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합니다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255328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14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www.hwashin.co.kr/company/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회사소개 </a:t>
            </a:r>
            <a:r>
              <a:rPr lang="ko-KR" altLang="en-US" sz="900" b="1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endParaRPr lang="en-US" sz="900" b="1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0AB39A6-C065-C12C-334F-BF25512AED6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0935"/>
          <a:stretch/>
        </p:blipFill>
        <p:spPr>
          <a:xfrm>
            <a:off x="695324" y="739053"/>
            <a:ext cx="2585545" cy="5293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4C5C17E-FDB9-D423-9AE8-5EBD1EFD78C5}"/>
              </a:ext>
            </a:extLst>
          </p:cNvPr>
          <p:cNvSpPr txBox="1"/>
          <p:nvPr/>
        </p:nvSpPr>
        <p:spPr>
          <a:xfrm>
            <a:off x="695325" y="1280848"/>
            <a:ext cx="54006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연혁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AF9813F9-AE6A-804D-825C-024C4C15C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9868914"/>
              </p:ext>
            </p:extLst>
          </p:nvPr>
        </p:nvGraphicFramePr>
        <p:xfrm>
          <a:off x="1322758" y="1345773"/>
          <a:ext cx="8128000" cy="365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25600">
                  <a:extLst>
                    <a:ext uri="{9D8B030D-6E8A-4147-A177-3AD203B41FA5}">
                      <a16:colId xmlns:a16="http://schemas.microsoft.com/office/drawing/2014/main" val="724575575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3686482873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1825345703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1645191705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3296989026"/>
                    </a:ext>
                  </a:extLst>
                </a:gridCol>
              </a:tblGrid>
              <a:tr h="33023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 err="1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도약기</a:t>
                      </a:r>
                      <a:endParaRPr lang="en-US" altLang="ko-KR" sz="900" b="1" i="0" kern="12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algn="ctr" latinLnBrk="1"/>
                      <a:r>
                        <a:rPr lang="en-US" altLang="ko-KR" sz="900" b="1" i="0" kern="12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2006 ~ </a:t>
                      </a:r>
                      <a:r>
                        <a:rPr lang="ko-KR" altLang="en-US" sz="900" b="1" i="0" kern="12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현재</a:t>
                      </a:r>
                      <a:endParaRPr lang="ko-KR" altLang="en-US" sz="9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FF704D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발전기</a:t>
                      </a:r>
                      <a:endParaRPr lang="en-US" altLang="ko-KR" sz="900" b="1" i="0" kern="12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algn="ctr" latinLnBrk="1"/>
                      <a:r>
                        <a:rPr lang="en-US" altLang="ko-KR" sz="900" b="0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1999 ~ 2005</a:t>
                      </a:r>
                      <a:endParaRPr lang="ko-KR" altLang="en-US" sz="900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성장기</a:t>
                      </a:r>
                      <a:endParaRPr lang="en-US" altLang="ko-KR" sz="900" b="1" i="0" kern="12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algn="ctr" latinLnBrk="1"/>
                      <a:r>
                        <a:rPr lang="en-US" altLang="ko-KR" sz="900" b="0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1989 ~ 1998</a:t>
                      </a:r>
                      <a:endParaRPr lang="ko-KR" altLang="en-US" sz="900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도입기</a:t>
                      </a:r>
                      <a:endParaRPr lang="en-US" altLang="ko-KR" sz="900" b="1" i="0" kern="12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algn="ctr" latinLnBrk="1"/>
                      <a:r>
                        <a:rPr lang="en-US" altLang="ko-KR" sz="900" b="0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1982 ~ 1988</a:t>
                      </a:r>
                      <a:endParaRPr lang="ko-KR" altLang="en-US" sz="900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태동기</a:t>
                      </a:r>
                      <a:endParaRPr lang="en-US" altLang="ko-KR" sz="900" b="1" i="0" kern="12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algn="ctr" latinLnBrk="1"/>
                      <a:r>
                        <a:rPr lang="en-US" altLang="ko-KR" sz="900" b="0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1975 ~ 1981</a:t>
                      </a:r>
                      <a:endParaRPr lang="ko-KR" altLang="en-US" sz="900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0398637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2E69E1CD-ADE4-4B6C-7038-F975C3893D43}"/>
              </a:ext>
            </a:extLst>
          </p:cNvPr>
          <p:cNvSpPr txBox="1"/>
          <p:nvPr/>
        </p:nvSpPr>
        <p:spPr>
          <a:xfrm>
            <a:off x="1314235" y="1807205"/>
            <a:ext cx="8134565" cy="86177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>
            <a:noAutofit/>
          </a:bodyPr>
          <a:lstStyle/>
          <a:p>
            <a:pPr algn="l" latinLnBrk="0"/>
            <a:r>
              <a:rPr lang="ko-KR" altLang="en-US" sz="1000" b="1" i="0" dirty="0">
                <a:solidFill>
                  <a:srgbClr val="484848"/>
                </a:solidFill>
                <a:effectLst/>
                <a:latin typeface="Nanum Gothic"/>
              </a:rPr>
              <a:t>세계 최고를 향해 화신이 도전한다</a:t>
            </a:r>
            <a:r>
              <a:rPr lang="en-US" altLang="ko-KR" sz="1000" b="1" i="0" dirty="0">
                <a:solidFill>
                  <a:srgbClr val="484848"/>
                </a:solidFill>
                <a:effectLst/>
                <a:latin typeface="Nanum Gothic"/>
              </a:rPr>
              <a:t>!</a:t>
            </a:r>
          </a:p>
          <a:p>
            <a:pPr algn="l" latinLnBrk="0"/>
            <a:r>
              <a:rPr lang="en-US" altLang="ko-KR" sz="1000" b="0" i="0" dirty="0">
                <a:solidFill>
                  <a:srgbClr val="676767"/>
                </a:solidFill>
                <a:effectLst/>
                <a:latin typeface="Nanum Gothic"/>
              </a:rPr>
              <a:t>40</a:t>
            </a:r>
            <a:r>
              <a:rPr lang="ko-KR" altLang="en-US" sz="1000" b="0" i="0" dirty="0">
                <a:solidFill>
                  <a:srgbClr val="676767"/>
                </a:solidFill>
                <a:effectLst/>
                <a:latin typeface="Nanum Gothic"/>
              </a:rPr>
              <a:t>년 외길의 열정으로 변화를 두려워하지 않는 화신은</a:t>
            </a:r>
            <a:r>
              <a:rPr lang="en-US" altLang="ko-KR" sz="1000" b="0" i="0" dirty="0">
                <a:solidFill>
                  <a:srgbClr val="676767"/>
                </a:solidFill>
                <a:effectLst/>
                <a:latin typeface="Nanum Gothic"/>
              </a:rPr>
              <a:t>, </a:t>
            </a:r>
            <a:r>
              <a:rPr lang="ko-KR" altLang="en-US" sz="1000" b="0" i="0" dirty="0">
                <a:solidFill>
                  <a:srgbClr val="676767"/>
                </a:solidFill>
                <a:effectLst/>
                <a:latin typeface="Nanum Gothic"/>
              </a:rPr>
              <a:t>글로벌 기업으로 그 입지를 탄탄하게 다져왔습니다</a:t>
            </a:r>
            <a:r>
              <a:rPr lang="en-US" altLang="ko-KR" sz="1000" b="0" i="0" dirty="0">
                <a:solidFill>
                  <a:srgbClr val="676767"/>
                </a:solidFill>
                <a:effectLst/>
                <a:latin typeface="Nanum Gothic"/>
              </a:rPr>
              <a:t>. </a:t>
            </a:r>
            <a:r>
              <a:rPr lang="ko-KR" altLang="en-US" sz="1000" b="0" i="0" dirty="0">
                <a:solidFill>
                  <a:srgbClr val="676767"/>
                </a:solidFill>
                <a:effectLst/>
                <a:latin typeface="Nanum Gothic"/>
              </a:rPr>
              <a:t>인도 화신</a:t>
            </a:r>
            <a:r>
              <a:rPr lang="en-US" altLang="ko-KR" sz="1000" b="0" i="0" dirty="0">
                <a:solidFill>
                  <a:srgbClr val="676767"/>
                </a:solidFill>
                <a:effectLst/>
                <a:latin typeface="Nanum Gothic"/>
              </a:rPr>
              <a:t>, </a:t>
            </a:r>
            <a:r>
              <a:rPr lang="ko-KR" altLang="en-US" sz="1000" b="0" i="0" dirty="0">
                <a:solidFill>
                  <a:srgbClr val="676767"/>
                </a:solidFill>
                <a:effectLst/>
                <a:latin typeface="Nanum Gothic"/>
              </a:rPr>
              <a:t>북경 화신</a:t>
            </a:r>
            <a:r>
              <a:rPr lang="en-US" altLang="ko-KR" sz="1000" b="0" i="0" dirty="0">
                <a:solidFill>
                  <a:srgbClr val="676767"/>
                </a:solidFill>
                <a:effectLst/>
                <a:latin typeface="Nanum Gothic"/>
              </a:rPr>
              <a:t>, </a:t>
            </a:r>
            <a:r>
              <a:rPr lang="ko-KR" altLang="en-US" sz="1000" b="0" i="0" dirty="0">
                <a:solidFill>
                  <a:srgbClr val="676767"/>
                </a:solidFill>
                <a:effectLst/>
                <a:latin typeface="Nanum Gothic"/>
              </a:rPr>
              <a:t>미국 화신</a:t>
            </a:r>
            <a:r>
              <a:rPr lang="en-US" altLang="ko-KR" sz="1000" b="0" i="0" dirty="0">
                <a:solidFill>
                  <a:srgbClr val="676767"/>
                </a:solidFill>
                <a:effectLst/>
                <a:latin typeface="Nanum Gothic"/>
              </a:rPr>
              <a:t>, </a:t>
            </a:r>
            <a:r>
              <a:rPr lang="ko-KR" altLang="en-US" sz="1000" b="0" i="0" dirty="0">
                <a:solidFill>
                  <a:srgbClr val="676767"/>
                </a:solidFill>
                <a:effectLst/>
                <a:latin typeface="Nanum Gothic"/>
              </a:rPr>
              <a:t>브라질 화신법인의 안정화를 이루었습니다</a:t>
            </a:r>
            <a:r>
              <a:rPr lang="en-US" altLang="ko-KR" sz="1000" b="0" i="0" dirty="0">
                <a:solidFill>
                  <a:srgbClr val="676767"/>
                </a:solidFill>
                <a:effectLst/>
                <a:latin typeface="Nanum Gothic"/>
              </a:rPr>
              <a:t>. </a:t>
            </a:r>
            <a:r>
              <a:rPr lang="ko-KR" altLang="en-US" sz="1000" b="0" i="0" dirty="0">
                <a:solidFill>
                  <a:srgbClr val="676767"/>
                </a:solidFill>
                <a:effectLst/>
                <a:latin typeface="Nanum Gothic"/>
              </a:rPr>
              <a:t>화신은 글로벌 경영과 혁신 기술 제품 개발을 통해 대한민국 </a:t>
            </a:r>
            <a:r>
              <a:rPr lang="en-US" altLang="ko-KR" sz="1000" b="0" i="0" dirty="0">
                <a:solidFill>
                  <a:srgbClr val="676767"/>
                </a:solidFill>
                <a:effectLst/>
                <a:latin typeface="Nanum Gothic"/>
              </a:rPr>
              <a:t>1</a:t>
            </a:r>
            <a:r>
              <a:rPr lang="ko-KR" altLang="en-US" sz="1000" b="0" i="0" dirty="0">
                <a:solidFill>
                  <a:srgbClr val="676767"/>
                </a:solidFill>
                <a:effectLst/>
                <a:latin typeface="Nanum Gothic"/>
              </a:rPr>
              <a:t>등을 넘어 </a:t>
            </a:r>
            <a:r>
              <a:rPr lang="en-US" altLang="ko-KR" sz="1000" b="0" i="0" dirty="0">
                <a:solidFill>
                  <a:srgbClr val="676767"/>
                </a:solidFill>
                <a:effectLst/>
                <a:latin typeface="Nanum Gothic"/>
              </a:rPr>
              <a:t>21</a:t>
            </a:r>
            <a:r>
              <a:rPr lang="ko-KR" altLang="en-US" sz="1000" b="0" i="0" dirty="0">
                <a:solidFill>
                  <a:srgbClr val="676767"/>
                </a:solidFill>
                <a:effectLst/>
                <a:latin typeface="Nanum Gothic"/>
              </a:rPr>
              <a:t>세기 세계 초일류 자동차 부품전문회사로서 나아가기 위해 준비된 역량을 하나하나 보여주며 신뢰받는 기업으로 거듭날 것입니다</a:t>
            </a:r>
            <a:r>
              <a:rPr lang="en-US" altLang="ko-KR" sz="1000" b="0" i="0" dirty="0">
                <a:solidFill>
                  <a:srgbClr val="676767"/>
                </a:solidFill>
                <a:effectLst/>
                <a:latin typeface="Nanum Gothic"/>
              </a:rPr>
              <a:t>. </a:t>
            </a:r>
            <a:r>
              <a:rPr lang="ko-KR" altLang="en-US" sz="1000" b="0" i="0" dirty="0">
                <a:solidFill>
                  <a:srgbClr val="676767"/>
                </a:solidFill>
                <a:effectLst/>
                <a:latin typeface="Nanum Gothic"/>
              </a:rPr>
              <a:t>끊임없는 변화와 도전을 즐기며</a:t>
            </a:r>
            <a:r>
              <a:rPr lang="en-US" altLang="ko-KR" sz="1000" b="0" i="0" dirty="0">
                <a:solidFill>
                  <a:srgbClr val="676767"/>
                </a:solidFill>
                <a:effectLst/>
                <a:latin typeface="Nanum Gothic"/>
              </a:rPr>
              <a:t>, </a:t>
            </a:r>
            <a:r>
              <a:rPr lang="ko-KR" altLang="en-US" sz="1000" b="0" i="0" dirty="0">
                <a:solidFill>
                  <a:srgbClr val="676767"/>
                </a:solidFill>
                <a:effectLst/>
                <a:latin typeface="Nanum Gothic"/>
              </a:rPr>
              <a:t>세계 최고를 향해 오늘도 최고의 자동차 부품은 화신에서 만들어지고 있습니다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08F633F-4F0D-A17D-BB97-DE092AED10D5}"/>
              </a:ext>
            </a:extLst>
          </p:cNvPr>
          <p:cNvSpPr txBox="1"/>
          <p:nvPr/>
        </p:nvSpPr>
        <p:spPr>
          <a:xfrm>
            <a:off x="1240237" y="2764572"/>
            <a:ext cx="3941364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dirty="0">
                <a:solidFill>
                  <a:srgbClr val="005BAC"/>
                </a:solidFill>
              </a:rPr>
              <a:t>2024. </a:t>
            </a:r>
            <a:endParaRPr lang="en-US" altLang="ko-KR" sz="1000" b="1" dirty="0">
              <a:solidFill>
                <a:srgbClr val="005BAC"/>
              </a:solidFill>
            </a:endParaRPr>
          </a:p>
          <a:p>
            <a:r>
              <a:rPr lang="ko-KR" altLang="en-US" sz="1000" dirty="0"/>
              <a:t>02 </a:t>
            </a:r>
            <a:r>
              <a:rPr lang="ko-KR" altLang="en-US" sz="1000" dirty="0" err="1"/>
              <a:t>현대위아</a:t>
            </a:r>
            <a:r>
              <a:rPr lang="ko-KR" altLang="en-US" sz="1000" dirty="0"/>
              <a:t> 올해의 협력사 대상 수상</a:t>
            </a:r>
          </a:p>
          <a:p>
            <a:r>
              <a:rPr lang="ko-KR" altLang="en-US" sz="1000" dirty="0"/>
              <a:t>01 HKMC 상생 5스타 획득</a:t>
            </a:r>
          </a:p>
          <a:p>
            <a:endParaRPr lang="en-US" altLang="ko-KR" sz="1000" dirty="0"/>
          </a:p>
          <a:p>
            <a:r>
              <a:rPr lang="ko-KR" altLang="en-US" sz="1000" b="1" dirty="0">
                <a:solidFill>
                  <a:srgbClr val="005BAC"/>
                </a:solidFill>
              </a:rPr>
              <a:t>2023. </a:t>
            </a:r>
            <a:endParaRPr lang="en-US" altLang="ko-KR" sz="1000" b="1" dirty="0">
              <a:solidFill>
                <a:srgbClr val="005BAC"/>
              </a:solidFill>
            </a:endParaRPr>
          </a:p>
          <a:p>
            <a:r>
              <a:rPr lang="ko-KR" altLang="en-US" sz="1000" dirty="0"/>
              <a:t>12 공정거래위원회 공로 표창</a:t>
            </a:r>
          </a:p>
          <a:p>
            <a:r>
              <a:rPr lang="ko-KR" altLang="en-US" sz="1000" dirty="0"/>
              <a:t>11 해외진출기업 국내 복귀 유공 표창</a:t>
            </a:r>
          </a:p>
          <a:p>
            <a:r>
              <a:rPr lang="ko-KR" altLang="en-US" sz="1000" dirty="0"/>
              <a:t>09 ESG 우수기업 선정</a:t>
            </a:r>
          </a:p>
          <a:p>
            <a:r>
              <a:rPr lang="ko-KR" altLang="en-US" sz="1000" dirty="0"/>
              <a:t>07 미국 </a:t>
            </a:r>
            <a:r>
              <a:rPr lang="ko-KR" altLang="en-US" sz="1000" dirty="0" err="1"/>
              <a:t>조지아화신</a:t>
            </a:r>
            <a:r>
              <a:rPr lang="ko-KR" altLang="en-US" sz="1000" dirty="0"/>
              <a:t> 설립</a:t>
            </a:r>
          </a:p>
          <a:p>
            <a:r>
              <a:rPr lang="ko-KR" altLang="en-US" sz="1000" dirty="0"/>
              <a:t>03 화신 </a:t>
            </a:r>
            <a:r>
              <a:rPr lang="ko-KR" altLang="en-US" sz="1000" dirty="0" err="1"/>
              <a:t>하이테크파크</a:t>
            </a:r>
            <a:r>
              <a:rPr lang="ko-KR" altLang="en-US" sz="1000" dirty="0"/>
              <a:t> 공장 기공</a:t>
            </a:r>
          </a:p>
          <a:p>
            <a:endParaRPr lang="en-US" altLang="ko-KR" sz="1000" dirty="0"/>
          </a:p>
          <a:p>
            <a:r>
              <a:rPr lang="ko-KR" altLang="en-US" sz="1000" b="1" dirty="0">
                <a:solidFill>
                  <a:srgbClr val="005BAC"/>
                </a:solidFill>
              </a:rPr>
              <a:t>2022. </a:t>
            </a:r>
            <a:endParaRPr lang="en-US" altLang="ko-KR" sz="1000" b="1" dirty="0">
              <a:solidFill>
                <a:srgbClr val="005BAC"/>
              </a:solidFill>
            </a:endParaRPr>
          </a:p>
          <a:p>
            <a:r>
              <a:rPr lang="ko-KR" altLang="en-US" sz="1000" dirty="0"/>
              <a:t>12 가족친화 인증기업 선정</a:t>
            </a:r>
          </a:p>
          <a:p>
            <a:r>
              <a:rPr lang="ko-KR" altLang="en-US" sz="1000" dirty="0"/>
              <a:t>03 동반성장부문 우수 협력사 선정</a:t>
            </a:r>
          </a:p>
          <a:p>
            <a:r>
              <a:rPr lang="ko-KR" altLang="en-US" sz="1000" dirty="0"/>
              <a:t>01 뿌리기업 명가 선정, </a:t>
            </a:r>
            <a:r>
              <a:rPr lang="ko-KR" altLang="en-US" sz="1000" dirty="0" err="1"/>
              <a:t>소부장</a:t>
            </a:r>
            <a:r>
              <a:rPr lang="ko-KR" altLang="en-US" sz="1000" dirty="0"/>
              <a:t> 으뜸기업 선정</a:t>
            </a:r>
          </a:p>
          <a:p>
            <a:endParaRPr lang="en-US" altLang="ko-KR" sz="1000" dirty="0"/>
          </a:p>
          <a:p>
            <a:r>
              <a:rPr lang="ko-KR" altLang="en-US" sz="1000" b="1" dirty="0">
                <a:solidFill>
                  <a:srgbClr val="005BAC"/>
                </a:solidFill>
              </a:rPr>
              <a:t>2021. </a:t>
            </a:r>
            <a:endParaRPr lang="en-US" altLang="ko-KR" sz="1000" b="1" dirty="0">
              <a:solidFill>
                <a:srgbClr val="005BAC"/>
              </a:solidFill>
            </a:endParaRPr>
          </a:p>
          <a:p>
            <a:r>
              <a:rPr lang="ko-KR" altLang="en-US" sz="1000" dirty="0"/>
              <a:t>10 뿌리산업 유공 포상</a:t>
            </a:r>
          </a:p>
          <a:p>
            <a:r>
              <a:rPr lang="ko-KR" altLang="en-US" sz="1000" dirty="0"/>
              <a:t>01 현대자동차그룹 2020년 올해의 협력사(품질부문) 선정</a:t>
            </a:r>
          </a:p>
          <a:p>
            <a:endParaRPr lang="en-US" altLang="ko-KR" sz="1000" dirty="0"/>
          </a:p>
          <a:p>
            <a:r>
              <a:rPr lang="ko-KR" altLang="en-US" sz="1000" b="1" dirty="0">
                <a:solidFill>
                  <a:srgbClr val="005BAC"/>
                </a:solidFill>
              </a:rPr>
              <a:t>2020. </a:t>
            </a:r>
            <a:endParaRPr lang="en-US" altLang="ko-KR" sz="1000" b="1" dirty="0">
              <a:solidFill>
                <a:srgbClr val="005BAC"/>
              </a:solidFill>
            </a:endParaRPr>
          </a:p>
          <a:p>
            <a:r>
              <a:rPr lang="ko-KR" altLang="en-US" sz="1000" dirty="0"/>
              <a:t>10 TISAX 정보보안인증 획득(AL2)</a:t>
            </a:r>
          </a:p>
          <a:p>
            <a:r>
              <a:rPr lang="ko-KR" altLang="en-US" sz="1000" dirty="0"/>
              <a:t>09 화학안전공동체 업무협약(대구지방환경청)</a:t>
            </a:r>
          </a:p>
          <a:p>
            <a:r>
              <a:rPr lang="ko-KR" altLang="en-US" sz="1000" dirty="0"/>
              <a:t>07 </a:t>
            </a:r>
            <a:r>
              <a:rPr lang="ko-KR" altLang="en-US" sz="1000" dirty="0" err="1"/>
              <a:t>AI기반</a:t>
            </a:r>
            <a:r>
              <a:rPr lang="ko-KR" altLang="en-US" sz="1000" dirty="0"/>
              <a:t> </a:t>
            </a:r>
            <a:r>
              <a:rPr lang="ko-KR" altLang="en-US" sz="1000" dirty="0" err="1"/>
              <a:t>스마트팩토리</a:t>
            </a:r>
            <a:r>
              <a:rPr lang="ko-KR" altLang="en-US" sz="1000" dirty="0"/>
              <a:t> 사업협력 업무협약(</a:t>
            </a:r>
            <a:r>
              <a:rPr lang="ko-KR" altLang="en-US" sz="1000" dirty="0" err="1"/>
              <a:t>SK텔레콤,SK플래닛</a:t>
            </a:r>
            <a:r>
              <a:rPr lang="ko-KR" altLang="en-US" sz="1000" dirty="0"/>
              <a:t>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205E43D-C865-E749-A342-7851CF671FFD}"/>
              </a:ext>
            </a:extLst>
          </p:cNvPr>
          <p:cNvSpPr txBox="1"/>
          <p:nvPr/>
        </p:nvSpPr>
        <p:spPr>
          <a:xfrm>
            <a:off x="9576079" y="1088454"/>
            <a:ext cx="244175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r>
              <a:rPr lang="en-US" altLang="ko-KR" sz="1000" dirty="0"/>
              <a:t>https://www.hwashin.co.kr/kr/group/group_history_1.do</a:t>
            </a:r>
            <a:endParaRPr lang="ko-KR" altLang="en-US" sz="1000" dirty="0"/>
          </a:p>
        </p:txBody>
      </p:sp>
      <p:sp>
        <p:nvSpPr>
          <p:cNvPr id="18" name="검토추가_14_0">
            <a:extLst>
              <a:ext uri="{FF2B5EF4-FFF2-40B4-BE49-F238E27FC236}">
                <a16:creationId xmlns:a16="http://schemas.microsoft.com/office/drawing/2014/main" id="{57D19D13-EEC0-43BC-8A17-CFF1BFB518E8}"/>
              </a:ext>
            </a:extLst>
          </p:cNvPr>
          <p:cNvSpPr>
            <a:spLocks noGrp="1"/>
          </p:cNvSpPr>
          <p:nvPr/>
        </p:nvSpPr>
        <p:spPr>
          <a:xfrm>
            <a:off x="9610725" y="1756752"/>
            <a:ext cx="2581275" cy="1771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</a:t>
            </a: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세부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기획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]</a:t>
            </a:r>
          </a:p>
          <a:p>
            <a:pPr marL="228600" indent="-228600">
              <a:lnSpc>
                <a:spcPct val="115000"/>
              </a:lnSpc>
              <a:buFont typeface="+mj-lt"/>
              <a:buAutoNum type="arabicPeriod"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도약기·발전기·성장기·도입기·태동기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탭을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유지합니다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. </a:t>
            </a:r>
            <a:r>
              <a:rPr lang="en-US" altLang="ko-KR"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]</a:t>
            </a:r>
          </a:p>
          <a:p>
            <a:pPr marL="228600" indent="-228600">
              <a:lnSpc>
                <a:spcPct val="115000"/>
              </a:lnSpc>
              <a:buFont typeface="+mj-lt"/>
              <a:buAutoNum type="arabicPeriod"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15~19p는 </a:t>
            </a: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이어지는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연혁입니다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.</a:t>
            </a:r>
          </a:p>
          <a:p>
            <a:pPr marL="228600" indent="-228600">
              <a:lnSpc>
                <a:spcPct val="115000"/>
              </a:lnSpc>
              <a:buFont typeface="+mj-lt"/>
              <a:buAutoNum type="arabicPeriod"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연도·월·내용·시대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구분·정렬순서를</a:t>
            </a:r>
            <a:r>
              <a:rPr lang="en-US" sz="100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관리하며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최신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연도를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먼저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노출합니다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.</a:t>
            </a:r>
          </a:p>
          <a:p>
            <a:pPr marL="228600" indent="-228600">
              <a:lnSpc>
                <a:spcPct val="115000"/>
              </a:lnSpc>
              <a:buFont typeface="+mj-lt"/>
              <a:buAutoNum type="arabicPeriod"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시대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전환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 시 </a:t>
            </a: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해당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기간의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제목과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연혁만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표시합니다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.</a:t>
            </a:r>
          </a:p>
        </p:txBody>
      </p:sp>
      <p:sp>
        <p:nvSpPr>
          <p:cNvPr id="19" name="검토추가_14_1">
            <a:extLst>
              <a:ext uri="{FF2B5EF4-FFF2-40B4-BE49-F238E27FC236}">
                <a16:creationId xmlns:a16="http://schemas.microsoft.com/office/drawing/2014/main" id="{6973F50B-24F6-459C-BB03-0B9F72D8BDA1}"/>
              </a:ext>
            </a:extLst>
          </p:cNvPr>
          <p:cNvSpPr>
            <a:spLocks noGrp="1"/>
          </p:cNvSpPr>
          <p:nvPr/>
        </p:nvSpPr>
        <p:spPr>
          <a:xfrm>
            <a:off x="9610725" y="3623652"/>
            <a:ext cx="2485197" cy="1390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수정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지침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]</a:t>
            </a:r>
          </a:p>
          <a:p>
            <a:pPr marL="171450" indent="-171450">
              <a:lnSpc>
                <a:spcPct val="115000"/>
              </a:lnSpc>
              <a:buFont typeface="Arial" panose="020B0604020202020204" pitchFamily="34" charset="0"/>
              <a:buChar char="•"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원고의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“40년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외길”과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2024년까지의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연혁은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기준시점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확인이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필요합니다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.</a:t>
            </a:r>
          </a:p>
          <a:p>
            <a:pPr marL="171450" indent="-171450">
              <a:lnSpc>
                <a:spcPct val="115000"/>
              </a:lnSpc>
              <a:buFont typeface="Arial" panose="020B0604020202020204" pitchFamily="34" charset="0"/>
              <a:buChar char="•"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endParaRPr lang="en-US" sz="1000" b="0" dirty="0">
              <a:solidFill>
                <a:srgbClr val="FF0000"/>
              </a:solidFill>
              <a:latin typeface="맑은 고딕"/>
              <a:ea typeface="맑은 고딕"/>
              <a:cs typeface="맑은 고딕"/>
            </a:endParaRPr>
          </a:p>
          <a:p>
            <a:pPr marL="171450" indent="-171450">
              <a:lnSpc>
                <a:spcPct val="115000"/>
              </a:lnSpc>
              <a:buFont typeface="Arial" panose="020B0604020202020204" pitchFamily="34" charset="0"/>
              <a:buChar char="•"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17p “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상장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(68150)”는 85p의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화신코드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010690과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다르므로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공시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담당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확인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후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정정합니다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27968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68DB0B8C-FAD0-9FC5-09E7-4F71567DC4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15</a:t>
            </a:fld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1C7D0C-4147-196B-F81E-DDA4E16671DC}"/>
              </a:ext>
            </a:extLst>
          </p:cNvPr>
          <p:cNvSpPr txBox="1"/>
          <p:nvPr/>
        </p:nvSpPr>
        <p:spPr>
          <a:xfrm>
            <a:off x="844731" y="1268413"/>
            <a:ext cx="4310743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dirty="0">
                <a:solidFill>
                  <a:srgbClr val="005BAC"/>
                </a:solidFill>
              </a:rPr>
              <a:t>2018. </a:t>
            </a:r>
            <a:endParaRPr lang="en-US" altLang="ko-KR" sz="1000" b="1" dirty="0">
              <a:solidFill>
                <a:srgbClr val="005BAC"/>
              </a:solidFill>
            </a:endParaRPr>
          </a:p>
          <a:p>
            <a:r>
              <a:rPr lang="ko-KR" altLang="en-US" sz="1000" dirty="0"/>
              <a:t>10 2018 경북 사랑의 열매 유공자 포상(</a:t>
            </a:r>
            <a:r>
              <a:rPr lang="ko-KR" altLang="en-US" sz="1000" dirty="0" err="1"/>
              <a:t>경북사회공동모금회</a:t>
            </a:r>
            <a:r>
              <a:rPr lang="ko-KR" altLang="en-US" sz="1000" dirty="0"/>
              <a:t> 회장표창)</a:t>
            </a:r>
          </a:p>
          <a:p>
            <a:r>
              <a:rPr lang="ko-KR" altLang="en-US" sz="1000" dirty="0"/>
              <a:t>07 산업재해예방 유공자표창(고용노동부 장관)</a:t>
            </a:r>
          </a:p>
          <a:p>
            <a:r>
              <a:rPr lang="ko-KR" altLang="en-US" sz="1000" dirty="0"/>
              <a:t>01 ㈜새화신 흡수합병</a:t>
            </a:r>
          </a:p>
          <a:p>
            <a:endParaRPr lang="en-US" altLang="ko-KR" sz="1000" dirty="0"/>
          </a:p>
          <a:p>
            <a:r>
              <a:rPr lang="ko-KR" altLang="en-US" sz="1000" b="1" dirty="0">
                <a:solidFill>
                  <a:srgbClr val="005BAC"/>
                </a:solidFill>
              </a:rPr>
              <a:t>2017. </a:t>
            </a:r>
            <a:endParaRPr lang="en-US" altLang="ko-KR" sz="1000" b="1" dirty="0">
              <a:solidFill>
                <a:srgbClr val="005BAC"/>
              </a:solidFill>
            </a:endParaRPr>
          </a:p>
          <a:p>
            <a:r>
              <a:rPr lang="ko-KR" altLang="en-US" sz="1000" dirty="0"/>
              <a:t>09 The Best </a:t>
            </a:r>
            <a:r>
              <a:rPr lang="ko-KR" altLang="en-US" sz="1000" dirty="0" err="1"/>
              <a:t>착한기업선정</a:t>
            </a:r>
            <a:r>
              <a:rPr lang="ko-KR" altLang="en-US" sz="1000" dirty="0"/>
              <a:t>(</a:t>
            </a:r>
            <a:r>
              <a:rPr lang="ko-KR" altLang="en-US" sz="1000" dirty="0" err="1"/>
              <a:t>경북사회복지공동모금회</a:t>
            </a:r>
            <a:r>
              <a:rPr lang="ko-KR" altLang="en-US" sz="1000" dirty="0"/>
              <a:t>)</a:t>
            </a:r>
          </a:p>
          <a:p>
            <a:r>
              <a:rPr lang="ko-KR" altLang="en-US" sz="1000" dirty="0"/>
              <a:t>08 2017 </a:t>
            </a:r>
            <a:r>
              <a:rPr lang="ko-KR" altLang="en-US" sz="1000" dirty="0" err="1"/>
              <a:t>노사문화우수기업선정</a:t>
            </a:r>
            <a:r>
              <a:rPr lang="ko-KR" altLang="en-US" sz="1000" dirty="0"/>
              <a:t>(고용노동부)</a:t>
            </a:r>
          </a:p>
          <a:p>
            <a:r>
              <a:rPr lang="ko-KR" altLang="en-US" sz="1000" dirty="0"/>
              <a:t>01 현대자동차그룹 2016년 올해의 협력사(품질부문) 선정</a:t>
            </a:r>
          </a:p>
          <a:p>
            <a:endParaRPr lang="en-US" altLang="ko-KR" sz="1000" dirty="0"/>
          </a:p>
          <a:p>
            <a:r>
              <a:rPr lang="ko-KR" altLang="en-US" sz="1000" b="1" dirty="0">
                <a:solidFill>
                  <a:srgbClr val="005BAC"/>
                </a:solidFill>
              </a:rPr>
              <a:t>2016. </a:t>
            </a:r>
            <a:endParaRPr lang="en-US" altLang="ko-KR" sz="1000" b="1" dirty="0">
              <a:solidFill>
                <a:srgbClr val="005BAC"/>
              </a:solidFill>
            </a:endParaRPr>
          </a:p>
          <a:p>
            <a:r>
              <a:rPr lang="ko-KR" altLang="en-US" sz="1000" dirty="0"/>
              <a:t>02 화신 브라질법인 </a:t>
            </a:r>
            <a:r>
              <a:rPr lang="ko-KR" altLang="en-US" sz="1000" dirty="0" err="1"/>
              <a:t>현대·기아자동차</a:t>
            </a:r>
            <a:r>
              <a:rPr lang="ko-KR" altLang="en-US" sz="1000" dirty="0"/>
              <a:t> 품질5스타 달성</a:t>
            </a:r>
          </a:p>
          <a:p>
            <a:endParaRPr lang="en-US" altLang="ko-KR" sz="1000" dirty="0"/>
          </a:p>
          <a:p>
            <a:r>
              <a:rPr lang="ko-KR" altLang="en-US" sz="1000" b="1" dirty="0">
                <a:solidFill>
                  <a:srgbClr val="005BAC"/>
                </a:solidFill>
              </a:rPr>
              <a:t>2015. </a:t>
            </a:r>
            <a:endParaRPr lang="en-US" altLang="ko-KR" sz="1000" b="1" dirty="0">
              <a:solidFill>
                <a:srgbClr val="005BAC"/>
              </a:solidFill>
            </a:endParaRPr>
          </a:p>
          <a:p>
            <a:r>
              <a:rPr lang="ko-KR" altLang="en-US" sz="1000" dirty="0"/>
              <a:t>09 화신 </a:t>
            </a:r>
            <a:r>
              <a:rPr lang="ko-KR" altLang="en-US" sz="1000" dirty="0" err="1"/>
              <a:t>충칭법인</a:t>
            </a:r>
            <a:r>
              <a:rPr lang="ko-KR" altLang="en-US" sz="1000" dirty="0"/>
              <a:t> 설립</a:t>
            </a:r>
          </a:p>
          <a:p>
            <a:r>
              <a:rPr lang="ko-KR" altLang="en-US" sz="1000" dirty="0"/>
              <a:t>06 화신 창주법인 설립</a:t>
            </a:r>
          </a:p>
          <a:p>
            <a:endParaRPr lang="en-US" altLang="ko-KR" sz="1000" dirty="0"/>
          </a:p>
          <a:p>
            <a:r>
              <a:rPr lang="ko-KR" altLang="en-US" sz="1000" b="1" dirty="0">
                <a:solidFill>
                  <a:srgbClr val="005BAC"/>
                </a:solidFill>
              </a:rPr>
              <a:t>2014. </a:t>
            </a:r>
            <a:endParaRPr lang="en-US" altLang="ko-KR" sz="1000" b="1" dirty="0">
              <a:solidFill>
                <a:srgbClr val="005BAC"/>
              </a:solidFill>
            </a:endParaRPr>
          </a:p>
          <a:p>
            <a:r>
              <a:rPr lang="ko-KR" altLang="en-US" sz="1000" dirty="0"/>
              <a:t>12 수출의 탑 수상[3억불탑](한국무역협회/산업통상부)</a:t>
            </a:r>
            <a:endParaRPr lang="en-US" altLang="ko-KR" sz="1000" dirty="0"/>
          </a:p>
          <a:p>
            <a:r>
              <a:rPr lang="en-US" altLang="ko-KR" sz="1000" dirty="0"/>
              <a:t>    </a:t>
            </a:r>
            <a:r>
              <a:rPr lang="ko-KR" altLang="en-US" sz="1000" dirty="0"/>
              <a:t>㈜</a:t>
            </a:r>
            <a:r>
              <a:rPr lang="ko-KR" altLang="en-US" sz="1000" dirty="0" err="1"/>
              <a:t>새화신</a:t>
            </a:r>
            <a:r>
              <a:rPr lang="ko-KR" altLang="en-US" sz="1000" dirty="0"/>
              <a:t> </a:t>
            </a:r>
            <a:r>
              <a:rPr lang="ko-KR" altLang="en-US" sz="1000" dirty="0" err="1"/>
              <a:t>현대·기아자동차</a:t>
            </a:r>
            <a:r>
              <a:rPr lang="ko-KR" altLang="en-US" sz="1000" dirty="0"/>
              <a:t> 품질5스타 달성</a:t>
            </a:r>
          </a:p>
          <a:p>
            <a:r>
              <a:rPr lang="ko-KR" altLang="en-US" sz="1000" dirty="0"/>
              <a:t>09 인적자원개발우수기관 </a:t>
            </a:r>
            <a:r>
              <a:rPr lang="ko-KR" altLang="en-US" sz="1000" dirty="0" err="1"/>
              <a:t>인증장년고용</a:t>
            </a:r>
            <a:r>
              <a:rPr lang="ko-KR" altLang="en-US" sz="1000" dirty="0"/>
              <a:t> 우수기업 표창(고용노동부)</a:t>
            </a:r>
          </a:p>
          <a:p>
            <a:endParaRPr lang="en-US" altLang="ko-KR" sz="1000" dirty="0"/>
          </a:p>
          <a:p>
            <a:r>
              <a:rPr lang="ko-KR" altLang="en-US" sz="1000" b="1" dirty="0">
                <a:solidFill>
                  <a:srgbClr val="005BAC"/>
                </a:solidFill>
              </a:rPr>
              <a:t>2013. </a:t>
            </a:r>
            <a:endParaRPr lang="en-US" altLang="ko-KR" sz="1000" b="1" dirty="0">
              <a:solidFill>
                <a:srgbClr val="005BAC"/>
              </a:solidFill>
            </a:endParaRPr>
          </a:p>
          <a:p>
            <a:r>
              <a:rPr lang="ko-KR" altLang="en-US" sz="1000" dirty="0"/>
              <a:t>10 2013 노사문화 우수기업 선정(고용노동부)</a:t>
            </a:r>
          </a:p>
          <a:p>
            <a:r>
              <a:rPr lang="ko-KR" altLang="en-US" sz="1000" dirty="0"/>
              <a:t>08 </a:t>
            </a:r>
            <a:r>
              <a:rPr lang="ko-KR" altLang="en-US" sz="1000" dirty="0" err="1"/>
              <a:t>현대·기아자동차</a:t>
            </a:r>
            <a:r>
              <a:rPr lang="ko-KR" altLang="en-US" sz="1000" dirty="0"/>
              <a:t> 품질5스타 달성</a:t>
            </a:r>
          </a:p>
          <a:p>
            <a:r>
              <a:rPr lang="ko-KR" altLang="en-US" sz="1000" dirty="0"/>
              <a:t>02 </a:t>
            </a:r>
            <a:r>
              <a:rPr lang="ko-KR" altLang="en-US" sz="1000" dirty="0" err="1"/>
              <a:t>정보보호관리체계인증</a:t>
            </a:r>
            <a:r>
              <a:rPr lang="ko-KR" altLang="en-US" sz="1000" dirty="0"/>
              <a:t> 획득(현대모비스)</a:t>
            </a:r>
            <a:endParaRPr lang="en-US" altLang="ko-KR" sz="1000" dirty="0"/>
          </a:p>
          <a:p>
            <a:r>
              <a:rPr lang="en-US" altLang="ko-KR" sz="1000" dirty="0"/>
              <a:t>    </a:t>
            </a:r>
            <a:r>
              <a:rPr lang="ko-KR" altLang="en-US" sz="1000" dirty="0" err="1"/>
              <a:t>현대글로비스</a:t>
            </a:r>
            <a:r>
              <a:rPr lang="ko-KR" altLang="en-US" sz="1000" dirty="0"/>
              <a:t>(주) 2012년 최우수 협력사 선정</a:t>
            </a:r>
          </a:p>
          <a:p>
            <a:r>
              <a:rPr lang="ko-KR" altLang="en-US" sz="1000" dirty="0"/>
              <a:t>01 </a:t>
            </a:r>
            <a:r>
              <a:rPr lang="ko-KR" altLang="en-US" sz="1000" dirty="0" err="1"/>
              <a:t>현대·기아자동차</a:t>
            </a:r>
            <a:r>
              <a:rPr lang="ko-KR" altLang="en-US" sz="1000" dirty="0"/>
              <a:t> 기술5스타 달성</a:t>
            </a:r>
            <a:endParaRPr lang="en-US" altLang="ko-KR" sz="1000" dirty="0"/>
          </a:p>
          <a:p>
            <a:r>
              <a:rPr lang="en-US" altLang="ko-KR" sz="1000" dirty="0"/>
              <a:t>    </a:t>
            </a:r>
            <a:r>
              <a:rPr lang="ko-KR" altLang="en-US" sz="1000" dirty="0"/>
              <a:t>현대그룹 2012년 올해의 협력사 대상 수상</a:t>
            </a:r>
          </a:p>
          <a:p>
            <a:endParaRPr lang="en-US" altLang="ko-KR" sz="1000" dirty="0"/>
          </a:p>
        </p:txBody>
      </p:sp>
      <p:sp>
        <p:nvSpPr>
          <p:cNvPr id="3" name="Text 2">
            <a:extLst>
              <a:ext uri="{FF2B5EF4-FFF2-40B4-BE49-F238E27FC236}">
                <a16:creationId xmlns:a16="http://schemas.microsoft.com/office/drawing/2014/main" id="{97496999-36E1-676B-9B24-3FAE4812E8B0}"/>
              </a:ext>
            </a:extLst>
          </p:cNvPr>
          <p:cNvSpPr/>
          <p:nvPr/>
        </p:nvSpPr>
        <p:spPr>
          <a:xfrm>
            <a:off x="695325" y="523335"/>
            <a:ext cx="5400675" cy="17841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altLang="ko-KR" sz="11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L </a:t>
            </a:r>
            <a:r>
              <a:rPr lang="ko-KR" altLang="en-US" sz="11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앞페이지 계속</a:t>
            </a:r>
            <a:endParaRPr lang="en-US" sz="1100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D54C7D2-AA7A-4BB6-0E75-F4D350E94BAD}"/>
              </a:ext>
            </a:extLst>
          </p:cNvPr>
          <p:cNvSpPr txBox="1"/>
          <p:nvPr/>
        </p:nvSpPr>
        <p:spPr>
          <a:xfrm>
            <a:off x="6096000" y="1268413"/>
            <a:ext cx="5251269" cy="45550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dirty="0">
                <a:solidFill>
                  <a:srgbClr val="005BAC"/>
                </a:solidFill>
              </a:rPr>
              <a:t>2012. </a:t>
            </a:r>
            <a:endParaRPr lang="en-US" altLang="ko-KR" sz="1000" b="1" dirty="0">
              <a:solidFill>
                <a:srgbClr val="005BAC"/>
              </a:solidFill>
            </a:endParaRPr>
          </a:p>
          <a:p>
            <a:r>
              <a:rPr lang="ko-KR" altLang="en-US" sz="1000" dirty="0"/>
              <a:t>04 월드클래스 300 프로젝트 대상기업 선정(지식경제부)</a:t>
            </a:r>
          </a:p>
          <a:p>
            <a:r>
              <a:rPr lang="ko-KR" altLang="en-US" sz="1000" dirty="0"/>
              <a:t>03 화신 중국법인 </a:t>
            </a:r>
            <a:r>
              <a:rPr lang="ko-KR" altLang="en-US" sz="1000" dirty="0" err="1"/>
              <a:t>현대·기아자동차</a:t>
            </a:r>
            <a:r>
              <a:rPr lang="ko-KR" altLang="en-US" sz="1000" dirty="0"/>
              <a:t> 품질5스타 달성</a:t>
            </a:r>
          </a:p>
          <a:p>
            <a:endParaRPr lang="en-US" altLang="ko-KR" sz="1000" dirty="0"/>
          </a:p>
          <a:p>
            <a:r>
              <a:rPr lang="ko-KR" altLang="en-US" sz="1000" b="1" dirty="0">
                <a:solidFill>
                  <a:srgbClr val="005BAC"/>
                </a:solidFill>
              </a:rPr>
              <a:t>2011. </a:t>
            </a:r>
            <a:endParaRPr lang="en-US" altLang="ko-KR" sz="1000" b="1" dirty="0">
              <a:solidFill>
                <a:srgbClr val="005BAC"/>
              </a:solidFill>
            </a:endParaRPr>
          </a:p>
          <a:p>
            <a:r>
              <a:rPr lang="ko-KR" altLang="en-US" sz="1000" dirty="0"/>
              <a:t>11 2011 </a:t>
            </a:r>
            <a:r>
              <a:rPr lang="ko-KR" altLang="en-US" sz="1000" dirty="0" err="1"/>
              <a:t>글로벌CEO</a:t>
            </a:r>
            <a:r>
              <a:rPr lang="ko-KR" altLang="en-US" sz="1000" dirty="0"/>
              <a:t> 대상수상(</a:t>
            </a:r>
            <a:r>
              <a:rPr lang="ko-KR" altLang="en-US" sz="1000" dirty="0" err="1"/>
              <a:t>한국국제경영관리학회</a:t>
            </a:r>
            <a:r>
              <a:rPr lang="ko-KR" altLang="en-US" sz="1000" dirty="0"/>
              <a:t>)</a:t>
            </a:r>
          </a:p>
          <a:p>
            <a:r>
              <a:rPr lang="ko-KR" altLang="en-US" sz="1000" dirty="0"/>
              <a:t>08 (주)화신정공 코스닥상장</a:t>
            </a:r>
          </a:p>
          <a:p>
            <a:endParaRPr lang="en-US" altLang="ko-KR" sz="1000" dirty="0"/>
          </a:p>
          <a:p>
            <a:r>
              <a:rPr lang="ko-KR" altLang="en-US" sz="1000" b="1" dirty="0">
                <a:solidFill>
                  <a:srgbClr val="005BAC"/>
                </a:solidFill>
              </a:rPr>
              <a:t>2010. </a:t>
            </a:r>
            <a:endParaRPr lang="en-US" altLang="ko-KR" sz="1000" b="1" dirty="0">
              <a:solidFill>
                <a:srgbClr val="005BAC"/>
              </a:solidFill>
            </a:endParaRPr>
          </a:p>
          <a:p>
            <a:r>
              <a:rPr lang="ko-KR" altLang="en-US" sz="1000" dirty="0"/>
              <a:t>12 2010 대한민국기술대상 우수상(지식경제부장관)</a:t>
            </a:r>
          </a:p>
          <a:p>
            <a:endParaRPr lang="en-US" altLang="ko-KR" sz="1000" dirty="0"/>
          </a:p>
          <a:p>
            <a:r>
              <a:rPr lang="ko-KR" altLang="en-US" sz="1000" b="1" dirty="0">
                <a:solidFill>
                  <a:srgbClr val="005BAC"/>
                </a:solidFill>
              </a:rPr>
              <a:t>2009. </a:t>
            </a:r>
            <a:endParaRPr lang="en-US" altLang="ko-KR" sz="1000" b="1" dirty="0">
              <a:solidFill>
                <a:srgbClr val="005BAC"/>
              </a:solidFill>
            </a:endParaRPr>
          </a:p>
          <a:p>
            <a:r>
              <a:rPr lang="ko-KR" altLang="en-US" sz="1000" dirty="0"/>
              <a:t>12 화신 브라질법인 설립</a:t>
            </a:r>
          </a:p>
          <a:p>
            <a:r>
              <a:rPr lang="ko-KR" altLang="en-US" sz="1000" dirty="0"/>
              <a:t>11 신기술실용화 유공기업(대통령표창)</a:t>
            </a:r>
          </a:p>
          <a:p>
            <a:r>
              <a:rPr lang="ko-KR" altLang="en-US" sz="1000" dirty="0"/>
              <a:t>10 화신 상호 상표등록(특허청) → "</a:t>
            </a:r>
            <a:r>
              <a:rPr lang="ko-KR" altLang="en-US" sz="1000" dirty="0" err="1"/>
              <a:t>화신","HWASHIN</a:t>
            </a:r>
            <a:r>
              <a:rPr lang="ko-KR" altLang="en-US" sz="1000" dirty="0"/>
              <a:t>"</a:t>
            </a:r>
          </a:p>
          <a:p>
            <a:r>
              <a:rPr lang="ko-KR" altLang="en-US" sz="1000" dirty="0"/>
              <a:t>09 인적자원개발 우수기관인증</a:t>
            </a:r>
          </a:p>
          <a:p>
            <a:endParaRPr lang="en-US" altLang="ko-KR" sz="1000" dirty="0"/>
          </a:p>
          <a:p>
            <a:r>
              <a:rPr lang="ko-KR" altLang="en-US" sz="1000" b="1" dirty="0">
                <a:solidFill>
                  <a:srgbClr val="005BAC"/>
                </a:solidFill>
              </a:rPr>
              <a:t>2008. </a:t>
            </a:r>
            <a:endParaRPr lang="en-US" altLang="ko-KR" sz="1000" b="1" dirty="0">
              <a:solidFill>
                <a:srgbClr val="005BAC"/>
              </a:solidFill>
            </a:endParaRPr>
          </a:p>
          <a:p>
            <a:r>
              <a:rPr lang="ko-KR" altLang="en-US" sz="1000" dirty="0"/>
              <a:t>11 </a:t>
            </a:r>
            <a:r>
              <a:rPr lang="ko-KR" altLang="en-US" sz="1000" dirty="0" err="1"/>
              <a:t>대·중소기업</a:t>
            </a:r>
            <a:r>
              <a:rPr lang="ko-KR" altLang="en-US" sz="1000" dirty="0"/>
              <a:t> 상생협력 국무총리상 수상</a:t>
            </a:r>
          </a:p>
          <a:p>
            <a:r>
              <a:rPr lang="ko-KR" altLang="en-US" sz="1000" dirty="0"/>
              <a:t>08 신기술인증(</a:t>
            </a:r>
            <a:r>
              <a:rPr lang="ko-KR" altLang="en-US" sz="1000" dirty="0" err="1"/>
              <a:t>Hot</a:t>
            </a:r>
            <a:r>
              <a:rPr lang="ko-KR" altLang="en-US" sz="1000" dirty="0"/>
              <a:t> </a:t>
            </a:r>
            <a:r>
              <a:rPr lang="ko-KR" altLang="en-US" sz="1000" dirty="0" err="1"/>
              <a:t>Press</a:t>
            </a:r>
            <a:r>
              <a:rPr lang="ko-KR" altLang="en-US" sz="1000" dirty="0"/>
              <a:t> </a:t>
            </a:r>
            <a:r>
              <a:rPr lang="ko-KR" altLang="en-US" sz="1000" dirty="0" err="1"/>
              <a:t>Forming</a:t>
            </a:r>
            <a:r>
              <a:rPr lang="ko-KR" altLang="en-US" sz="1000" dirty="0"/>
              <a:t> 공법을 이용한 CTBA 제작기술) - 지식경제부</a:t>
            </a:r>
          </a:p>
          <a:p>
            <a:r>
              <a:rPr lang="ko-KR" altLang="en-US" sz="1000" dirty="0"/>
              <a:t>02 자동차 부품산업 발전 유공 산업자원부 </a:t>
            </a:r>
            <a:r>
              <a:rPr lang="ko-KR" altLang="en-US" sz="1000" dirty="0" err="1"/>
              <a:t>장관상</a:t>
            </a:r>
            <a:r>
              <a:rPr lang="ko-KR" altLang="en-US" sz="1000" dirty="0"/>
              <a:t> 수상</a:t>
            </a:r>
          </a:p>
          <a:p>
            <a:endParaRPr lang="en-US" altLang="ko-KR" sz="1000" dirty="0"/>
          </a:p>
          <a:p>
            <a:r>
              <a:rPr lang="ko-KR" altLang="en-US" sz="1000" b="1" dirty="0">
                <a:solidFill>
                  <a:srgbClr val="005BAC"/>
                </a:solidFill>
              </a:rPr>
              <a:t>2007. </a:t>
            </a:r>
            <a:endParaRPr lang="en-US" altLang="ko-KR" sz="1000" b="1" dirty="0">
              <a:solidFill>
                <a:srgbClr val="005BAC"/>
              </a:solidFill>
            </a:endParaRPr>
          </a:p>
          <a:p>
            <a:r>
              <a:rPr lang="ko-KR" altLang="en-US" sz="1000" dirty="0"/>
              <a:t>12 기술연구소 신축이전</a:t>
            </a:r>
          </a:p>
          <a:p>
            <a:endParaRPr lang="en-US" altLang="ko-KR" sz="1000" dirty="0"/>
          </a:p>
          <a:p>
            <a:r>
              <a:rPr lang="ko-KR" altLang="en-US" sz="1000" b="1" dirty="0">
                <a:solidFill>
                  <a:srgbClr val="005BAC"/>
                </a:solidFill>
              </a:rPr>
              <a:t>2006</a:t>
            </a:r>
            <a:r>
              <a:rPr lang="ko-KR" altLang="en-US" sz="1000" dirty="0">
                <a:solidFill>
                  <a:srgbClr val="005BAC"/>
                </a:solidFill>
              </a:rPr>
              <a:t>. </a:t>
            </a:r>
            <a:endParaRPr lang="en-US" altLang="ko-KR" sz="1000" dirty="0">
              <a:solidFill>
                <a:srgbClr val="005BAC"/>
              </a:solidFill>
            </a:endParaRPr>
          </a:p>
          <a:p>
            <a:r>
              <a:rPr lang="ko-KR" altLang="en-US" sz="1000" dirty="0"/>
              <a:t>07 산업안전보건위원회 우수기관 노동부 </a:t>
            </a:r>
            <a:r>
              <a:rPr lang="ko-KR" altLang="en-US" sz="1000" dirty="0" err="1"/>
              <a:t>장관상</a:t>
            </a:r>
            <a:r>
              <a:rPr lang="ko-KR" altLang="en-US" sz="1000" dirty="0"/>
              <a:t> 수상</a:t>
            </a:r>
          </a:p>
          <a:p>
            <a:r>
              <a:rPr lang="ko-KR" altLang="en-US" sz="1000" dirty="0"/>
              <a:t>05 철탑산업훈장 수상</a:t>
            </a:r>
          </a:p>
          <a:p>
            <a:r>
              <a:rPr lang="ko-KR" altLang="en-US" sz="1000" dirty="0"/>
              <a:t>01 국제거래 신용대상 수상</a:t>
            </a:r>
          </a:p>
        </p:txBody>
      </p:sp>
    </p:spTree>
    <p:extLst>
      <p:ext uri="{BB962C8B-B14F-4D97-AF65-F5344CB8AC3E}">
        <p14:creationId xmlns:p14="http://schemas.microsoft.com/office/powerpoint/2010/main" val="21792451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16</a:t>
            </a:fld>
            <a:endParaRPr lang="ko-KR" altLang="en-US"/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AF9813F9-AE6A-804D-825C-024C4C15C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5335484"/>
              </p:ext>
            </p:extLst>
          </p:nvPr>
        </p:nvGraphicFramePr>
        <p:xfrm>
          <a:off x="1322758" y="1345773"/>
          <a:ext cx="8128000" cy="365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25600">
                  <a:extLst>
                    <a:ext uri="{9D8B030D-6E8A-4147-A177-3AD203B41FA5}">
                      <a16:colId xmlns:a16="http://schemas.microsoft.com/office/drawing/2014/main" val="724575575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3686482873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1825345703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1645191705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3296989026"/>
                    </a:ext>
                  </a:extLst>
                </a:gridCol>
              </a:tblGrid>
              <a:tr h="33023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 err="1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도약기</a:t>
                      </a:r>
                      <a:endParaRPr lang="en-US" altLang="ko-KR" sz="900" b="1" i="0" kern="12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algn="ctr" latinLnBrk="1"/>
                      <a:r>
                        <a:rPr lang="en-US" altLang="ko-KR" sz="900" b="0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2006 ~ </a:t>
                      </a:r>
                      <a:r>
                        <a:rPr lang="ko-KR" altLang="en-US" sz="900" b="0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현재</a:t>
                      </a:r>
                      <a:endParaRPr lang="ko-KR" altLang="en-US" sz="900" dirty="0">
                        <a:latin typeface="+mn-ea"/>
                        <a:ea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발전기</a:t>
                      </a:r>
                      <a:endParaRPr lang="en-US" altLang="ko-KR" sz="900" b="1" i="0" kern="12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algn="ctr" latinLnBrk="1"/>
                      <a:r>
                        <a:rPr lang="en-US" altLang="ko-KR" sz="900" b="0" i="0" kern="12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1999 ~ 2005</a:t>
                      </a:r>
                      <a:endParaRPr lang="ko-KR" altLang="en-US" sz="9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FF704D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성장기</a:t>
                      </a:r>
                      <a:endParaRPr lang="en-US" altLang="ko-KR" sz="900" b="1" i="0" kern="12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algn="ctr" latinLnBrk="1"/>
                      <a:r>
                        <a:rPr lang="en-US" altLang="ko-KR" sz="900" b="0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1989 ~ 1998</a:t>
                      </a:r>
                      <a:endParaRPr lang="ko-KR" altLang="en-US" sz="900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도입기</a:t>
                      </a:r>
                      <a:endParaRPr lang="en-US" altLang="ko-KR" sz="900" b="1" i="0" kern="12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algn="ctr" latinLnBrk="1"/>
                      <a:r>
                        <a:rPr lang="en-US" altLang="ko-KR" sz="900" b="0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1982 ~ 1988</a:t>
                      </a:r>
                      <a:endParaRPr lang="ko-KR" altLang="en-US" sz="900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태동기</a:t>
                      </a:r>
                      <a:endParaRPr lang="en-US" altLang="ko-KR" sz="900" b="1" i="0" kern="12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algn="ctr" latinLnBrk="1"/>
                      <a:r>
                        <a:rPr lang="en-US" altLang="ko-KR" sz="900" b="0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1975 ~ 1981</a:t>
                      </a:r>
                      <a:endParaRPr lang="ko-KR" altLang="en-US" sz="900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039863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F08F633F-4F0D-A17D-BB97-DE092AED10D5}"/>
              </a:ext>
            </a:extLst>
          </p:cNvPr>
          <p:cNvSpPr txBox="1"/>
          <p:nvPr/>
        </p:nvSpPr>
        <p:spPr>
          <a:xfrm>
            <a:off x="1240237" y="2848652"/>
            <a:ext cx="3941364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000" b="1" dirty="0">
                <a:solidFill>
                  <a:srgbClr val="005BAC"/>
                </a:solidFill>
              </a:rPr>
              <a:t>2005. </a:t>
            </a:r>
          </a:p>
          <a:p>
            <a:r>
              <a:rPr lang="en-US" altLang="ko-KR" sz="1000" dirty="0"/>
              <a:t>10 </a:t>
            </a:r>
            <a:r>
              <a:rPr lang="ko-KR" altLang="en-US" sz="1000" dirty="0" err="1"/>
              <a:t>신노사</a:t>
            </a:r>
            <a:r>
              <a:rPr lang="ko-KR" altLang="en-US" sz="1000" dirty="0"/>
              <a:t> 문화 우수기업 선정</a:t>
            </a:r>
          </a:p>
          <a:p>
            <a:endParaRPr lang="ko-KR" altLang="en-US" sz="1000" b="1" dirty="0"/>
          </a:p>
          <a:p>
            <a:r>
              <a:rPr lang="en-US" altLang="ko-KR" sz="1000" b="1" dirty="0">
                <a:solidFill>
                  <a:srgbClr val="005BAC"/>
                </a:solidFill>
              </a:rPr>
              <a:t>2004. </a:t>
            </a:r>
          </a:p>
          <a:p>
            <a:r>
              <a:rPr lang="en-US" altLang="ko-KR" sz="1000" dirty="0"/>
              <a:t>12 ISO/TS 16949, ISO14001 </a:t>
            </a:r>
            <a:r>
              <a:rPr lang="ko-KR" altLang="en-US" sz="1000" dirty="0"/>
              <a:t>인증획득</a:t>
            </a:r>
            <a:r>
              <a:rPr lang="en-US" altLang="ko-KR" sz="1000" dirty="0"/>
              <a:t>(</a:t>
            </a:r>
            <a:r>
              <a:rPr lang="ko-KR" altLang="en-US" sz="1000" dirty="0"/>
              <a:t>美 </a:t>
            </a:r>
            <a:r>
              <a:rPr lang="en-US" altLang="ko-KR" sz="1000" dirty="0"/>
              <a:t>UL</a:t>
            </a:r>
            <a:r>
              <a:rPr lang="ko-KR" altLang="en-US" sz="1000" dirty="0"/>
              <a:t>社</a:t>
            </a:r>
            <a:r>
              <a:rPr lang="en-US" altLang="ko-KR" sz="1000" dirty="0"/>
              <a:t>)</a:t>
            </a:r>
          </a:p>
          <a:p>
            <a:endParaRPr lang="en-US" altLang="ko-KR" sz="1000" b="1" dirty="0"/>
          </a:p>
          <a:p>
            <a:r>
              <a:rPr lang="en-US" altLang="ko-KR" sz="1000" b="1" dirty="0">
                <a:solidFill>
                  <a:srgbClr val="005BAC"/>
                </a:solidFill>
              </a:rPr>
              <a:t>2003. </a:t>
            </a:r>
          </a:p>
          <a:p>
            <a:r>
              <a:rPr lang="en-US" altLang="ko-KR" sz="1000" dirty="0"/>
              <a:t>02 </a:t>
            </a:r>
            <a:r>
              <a:rPr lang="ko-KR" altLang="en-US" sz="1000" dirty="0"/>
              <a:t>화신 미국법인 설립</a:t>
            </a:r>
          </a:p>
          <a:p>
            <a:endParaRPr lang="ko-KR" altLang="en-US" sz="1000" b="1" dirty="0"/>
          </a:p>
          <a:p>
            <a:r>
              <a:rPr lang="en-US" altLang="ko-KR" sz="1000" b="1" dirty="0">
                <a:solidFill>
                  <a:srgbClr val="005BAC"/>
                </a:solidFill>
              </a:rPr>
              <a:t>2002. </a:t>
            </a:r>
          </a:p>
          <a:p>
            <a:r>
              <a:rPr lang="en-US" altLang="ko-KR" sz="1000" dirty="0"/>
              <a:t>11 </a:t>
            </a:r>
            <a:r>
              <a:rPr lang="ko-KR" altLang="en-US" sz="1000" dirty="0"/>
              <a:t>화신 중국법인 설립</a:t>
            </a:r>
          </a:p>
          <a:p>
            <a:r>
              <a:rPr lang="en-US" altLang="ko-KR" sz="1000" dirty="0"/>
              <a:t>01 </a:t>
            </a:r>
            <a:r>
              <a:rPr lang="ko-KR" altLang="en-US" sz="1000" dirty="0"/>
              <a:t>화신 인도법인 설립</a:t>
            </a:r>
          </a:p>
          <a:p>
            <a:endParaRPr lang="ko-KR" altLang="en-US" sz="1000" b="1" dirty="0"/>
          </a:p>
          <a:p>
            <a:r>
              <a:rPr lang="en-US" altLang="ko-KR" sz="1000" b="1" dirty="0">
                <a:solidFill>
                  <a:srgbClr val="005BAC"/>
                </a:solidFill>
              </a:rPr>
              <a:t>2000. </a:t>
            </a:r>
          </a:p>
          <a:p>
            <a:r>
              <a:rPr lang="en-US" altLang="ko-KR" sz="1000" dirty="0"/>
              <a:t>01 </a:t>
            </a:r>
            <a:r>
              <a:rPr lang="ko-KR" altLang="en-US" sz="1000" dirty="0"/>
              <a:t>전사적 자원관리</a:t>
            </a:r>
            <a:r>
              <a:rPr lang="en-US" altLang="ko-KR" sz="1000" dirty="0"/>
              <a:t>(ERP) </a:t>
            </a:r>
            <a:r>
              <a:rPr lang="ko-KR" altLang="en-US" sz="1000" dirty="0"/>
              <a:t>시스템가동 </a:t>
            </a:r>
            <a:r>
              <a:rPr lang="en-US" altLang="ko-KR" sz="1000" dirty="0"/>
              <a:t>(SAP R/3)</a:t>
            </a:r>
          </a:p>
          <a:p>
            <a:endParaRPr lang="en-US" altLang="ko-KR" sz="1000" b="1" dirty="0"/>
          </a:p>
          <a:p>
            <a:r>
              <a:rPr lang="en-US" altLang="ko-KR" sz="1000" b="1" dirty="0">
                <a:solidFill>
                  <a:srgbClr val="005BAC"/>
                </a:solidFill>
              </a:rPr>
              <a:t>1999. </a:t>
            </a:r>
          </a:p>
          <a:p>
            <a:r>
              <a:rPr lang="en-US" altLang="ko-KR" sz="1000" dirty="0"/>
              <a:t>12 20</a:t>
            </a:r>
            <a:r>
              <a:rPr lang="ko-KR" altLang="en-US" sz="1000" dirty="0"/>
              <a:t>세기 한국 </a:t>
            </a:r>
            <a:r>
              <a:rPr lang="en-US" altLang="ko-KR" sz="1000" dirty="0"/>
              <a:t>100</a:t>
            </a:r>
            <a:r>
              <a:rPr lang="ko-KR" altLang="en-US" sz="1000" dirty="0"/>
              <a:t>대 기술상 수상</a:t>
            </a:r>
            <a:r>
              <a:rPr lang="en-US" altLang="ko-KR" sz="1000" dirty="0"/>
              <a:t>("</a:t>
            </a:r>
            <a:r>
              <a:rPr lang="ko-KR" altLang="en-US" sz="1000" dirty="0"/>
              <a:t>井</a:t>
            </a:r>
            <a:r>
              <a:rPr lang="en-US" altLang="ko-KR" sz="1000" dirty="0"/>
              <a:t>" Subframe </a:t>
            </a:r>
            <a:r>
              <a:rPr lang="en-US" altLang="ko-KR" sz="1000" dirty="0" err="1"/>
              <a:t>Ass'y</a:t>
            </a:r>
            <a:r>
              <a:rPr lang="en-US" altLang="ko-KR" sz="1000" dirty="0"/>
              <a:t>)</a:t>
            </a:r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3EA119F-9FBD-FD43-B63D-B613CAFDE3CA}"/>
              </a:ext>
            </a:extLst>
          </p:cNvPr>
          <p:cNvSpPr txBox="1"/>
          <p:nvPr/>
        </p:nvSpPr>
        <p:spPr>
          <a:xfrm>
            <a:off x="1314235" y="1807205"/>
            <a:ext cx="8134565" cy="9780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>
            <a:noAutofit/>
          </a:bodyPr>
          <a:lstStyle/>
          <a:p>
            <a:pPr algn="l" latinLnBrk="0"/>
            <a:r>
              <a:rPr lang="en-US" altLang="ko-KR" sz="1000" b="1" i="0" dirty="0">
                <a:solidFill>
                  <a:srgbClr val="484848"/>
                </a:solidFill>
                <a:effectLst/>
                <a:latin typeface="Nanum Gothic"/>
              </a:rPr>
              <a:t>Global HWASHIN, IMF</a:t>
            </a:r>
            <a:r>
              <a:rPr lang="ko-KR" altLang="en-US" sz="1000" b="1" i="0" dirty="0">
                <a:solidFill>
                  <a:srgbClr val="484848"/>
                </a:solidFill>
                <a:effectLst/>
                <a:latin typeface="Nanum Gothic"/>
              </a:rPr>
              <a:t>를 넘어 세계적 기업으로</a:t>
            </a:r>
            <a:r>
              <a:rPr lang="en-US" altLang="ko-KR" sz="1000" b="1" i="0" dirty="0">
                <a:solidFill>
                  <a:srgbClr val="484848"/>
                </a:solidFill>
                <a:effectLst/>
                <a:latin typeface="Nanum Gothic"/>
              </a:rPr>
              <a:t>!</a:t>
            </a:r>
          </a:p>
          <a:p>
            <a:pPr algn="l" latinLnBrk="0"/>
            <a:r>
              <a:rPr lang="en-US" altLang="ko-KR" sz="1000" b="0" i="0" dirty="0">
                <a:solidFill>
                  <a:srgbClr val="676767"/>
                </a:solidFill>
                <a:effectLst/>
                <a:latin typeface="Nanum Gothic"/>
              </a:rPr>
              <a:t>1998</a:t>
            </a:r>
            <a:r>
              <a:rPr lang="ko-KR" altLang="en-US" sz="1000" b="0" i="0" dirty="0">
                <a:solidFill>
                  <a:srgbClr val="676767"/>
                </a:solidFill>
                <a:effectLst/>
                <a:latin typeface="Nanum Gothic"/>
              </a:rPr>
              <a:t>년 </a:t>
            </a:r>
            <a:r>
              <a:rPr lang="en-US" altLang="ko-KR" sz="1000" b="0" i="0" dirty="0">
                <a:solidFill>
                  <a:srgbClr val="676767"/>
                </a:solidFill>
                <a:effectLst/>
                <a:latin typeface="Nanum Gothic"/>
              </a:rPr>
              <a:t>IMF </a:t>
            </a:r>
            <a:r>
              <a:rPr lang="ko-KR" altLang="en-US" sz="1000" b="0" i="0" dirty="0">
                <a:solidFill>
                  <a:srgbClr val="676767"/>
                </a:solidFill>
                <a:effectLst/>
                <a:latin typeface="Nanum Gothic"/>
              </a:rPr>
              <a:t>경제 위기가 국가 전체를 흔들 무렵 화신은 전사적인 극복 노력과 해외수출을 통해 어려움을 이겨냈습니다</a:t>
            </a:r>
            <a:r>
              <a:rPr lang="en-US" altLang="ko-KR" sz="1000" b="0" i="0" dirty="0">
                <a:solidFill>
                  <a:srgbClr val="676767"/>
                </a:solidFill>
                <a:effectLst/>
                <a:latin typeface="Nanum Gothic"/>
              </a:rPr>
              <a:t>. </a:t>
            </a:r>
            <a:r>
              <a:rPr lang="ko-KR" altLang="en-US" sz="1000" b="0" i="0" dirty="0">
                <a:solidFill>
                  <a:srgbClr val="676767"/>
                </a:solidFill>
                <a:effectLst/>
                <a:latin typeface="Nanum Gothic"/>
              </a:rPr>
              <a:t>이를 바탕으로 안정적인 성장을 지속하면서 한국을 넘어 세계적 자동차 부품 </a:t>
            </a:r>
            <a:r>
              <a:rPr lang="ko-KR" altLang="en-US" sz="1000" b="0" i="0" dirty="0" err="1">
                <a:solidFill>
                  <a:srgbClr val="676767"/>
                </a:solidFill>
                <a:effectLst/>
                <a:latin typeface="Nanum Gothic"/>
              </a:rPr>
              <a:t>업체로서의</a:t>
            </a:r>
            <a:r>
              <a:rPr lang="ko-KR" altLang="en-US" sz="1000" b="0" i="0" dirty="0">
                <a:solidFill>
                  <a:srgbClr val="676767"/>
                </a:solidFill>
                <a:effectLst/>
                <a:latin typeface="Nanum Gothic"/>
              </a:rPr>
              <a:t> 비전 달성을 위한 힘찬 도전을 시작했습니다</a:t>
            </a:r>
            <a:r>
              <a:rPr lang="en-US" altLang="ko-KR" sz="1000" b="0" i="0" dirty="0">
                <a:solidFill>
                  <a:srgbClr val="676767"/>
                </a:solidFill>
                <a:effectLst/>
                <a:latin typeface="Nanum Gothic"/>
              </a:rPr>
              <a:t>. </a:t>
            </a:r>
            <a:r>
              <a:rPr lang="ko-KR" altLang="en-US" sz="1000" b="0" i="0" dirty="0">
                <a:solidFill>
                  <a:srgbClr val="676767"/>
                </a:solidFill>
                <a:effectLst/>
                <a:latin typeface="Nanum Gothic"/>
              </a:rPr>
              <a:t>한국을 넘어 세계로 뻗어가는 화신의 역량은 인도</a:t>
            </a:r>
            <a:r>
              <a:rPr lang="en-US" altLang="ko-KR" sz="1000" b="0" i="0" dirty="0">
                <a:solidFill>
                  <a:srgbClr val="676767"/>
                </a:solidFill>
                <a:effectLst/>
                <a:latin typeface="Nanum Gothic"/>
              </a:rPr>
              <a:t>, </a:t>
            </a:r>
            <a:r>
              <a:rPr lang="ko-KR" altLang="en-US" sz="1000" b="0" i="0" dirty="0">
                <a:solidFill>
                  <a:srgbClr val="676767"/>
                </a:solidFill>
                <a:effectLst/>
                <a:latin typeface="Nanum Gothic"/>
              </a:rPr>
              <a:t>중국에 이어 자동차의 본 고장인 미국에까지 그 명성을 뻗치고 있습니다</a:t>
            </a:r>
            <a:r>
              <a:rPr lang="en-US" altLang="ko-KR" sz="1000" b="0" i="0" dirty="0">
                <a:solidFill>
                  <a:srgbClr val="676767"/>
                </a:solidFill>
                <a:effectLst/>
                <a:latin typeface="Nanum Gothic"/>
              </a:rPr>
              <a:t>. </a:t>
            </a:r>
            <a:r>
              <a:rPr lang="ko-KR" altLang="en-US" sz="1000" b="0" i="0" dirty="0">
                <a:solidFill>
                  <a:srgbClr val="676767"/>
                </a:solidFill>
                <a:effectLst/>
                <a:latin typeface="Nanum Gothic"/>
              </a:rPr>
              <a:t>화신은 화신 인디아</a:t>
            </a:r>
            <a:r>
              <a:rPr lang="en-US" altLang="ko-KR" sz="1000" b="0" i="0" dirty="0">
                <a:solidFill>
                  <a:srgbClr val="676767"/>
                </a:solidFill>
                <a:effectLst/>
                <a:latin typeface="Nanum Gothic"/>
              </a:rPr>
              <a:t>(2002), </a:t>
            </a:r>
            <a:r>
              <a:rPr lang="ko-KR" altLang="en-US" sz="1000" b="0" i="0" dirty="0">
                <a:solidFill>
                  <a:srgbClr val="676767"/>
                </a:solidFill>
                <a:effectLst/>
                <a:latin typeface="Nanum Gothic"/>
              </a:rPr>
              <a:t>북경 화신</a:t>
            </a:r>
            <a:r>
              <a:rPr lang="en-US" altLang="ko-KR" sz="1000" b="0" i="0" dirty="0">
                <a:solidFill>
                  <a:srgbClr val="676767"/>
                </a:solidFill>
                <a:effectLst/>
                <a:latin typeface="Nanum Gothic"/>
              </a:rPr>
              <a:t>(2002), </a:t>
            </a:r>
            <a:r>
              <a:rPr lang="ko-KR" altLang="en-US" sz="1000" b="0" i="0" dirty="0">
                <a:solidFill>
                  <a:srgbClr val="676767"/>
                </a:solidFill>
                <a:effectLst/>
                <a:latin typeface="Nanum Gothic"/>
              </a:rPr>
              <a:t>화신 아메리카</a:t>
            </a:r>
            <a:r>
              <a:rPr lang="en-US" altLang="ko-KR" sz="1000" b="0" i="0" dirty="0">
                <a:solidFill>
                  <a:srgbClr val="676767"/>
                </a:solidFill>
                <a:effectLst/>
                <a:latin typeface="Nanum Gothic"/>
              </a:rPr>
              <a:t>(2003)</a:t>
            </a:r>
            <a:r>
              <a:rPr lang="ko-KR" altLang="en-US" sz="1000" b="0" i="0" dirty="0">
                <a:solidFill>
                  <a:srgbClr val="676767"/>
                </a:solidFill>
                <a:effectLst/>
                <a:latin typeface="Nanum Gothic"/>
              </a:rPr>
              <a:t>를 설립하고 철저한 현지화 전략과 기술력을 통해 한국 자동차의 세계 진출에 중요한 역할을 수행하고 있습니다</a:t>
            </a:r>
            <a:r>
              <a:rPr lang="en-US" altLang="ko-KR" sz="1000" b="0" i="0" dirty="0">
                <a:solidFill>
                  <a:srgbClr val="676767"/>
                </a:solidFill>
                <a:effectLst/>
                <a:latin typeface="Nanum Gothic"/>
              </a:rPr>
              <a:t>. 30</a:t>
            </a:r>
            <a:r>
              <a:rPr lang="ko-KR" altLang="en-US" sz="1000" b="0" i="0" dirty="0">
                <a:solidFill>
                  <a:srgbClr val="676767"/>
                </a:solidFill>
                <a:effectLst/>
                <a:latin typeface="Nanum Gothic"/>
              </a:rPr>
              <a:t>년 외길의 열정을 통해 세계적 자동차 부품업체로 도약하는 화신은 미래 자동차 시장의 주역으로 자리 잡을 것입니다</a:t>
            </a:r>
            <a:r>
              <a:rPr lang="en-US" altLang="ko-KR" sz="1000" b="0" i="0" dirty="0">
                <a:solidFill>
                  <a:srgbClr val="676767"/>
                </a:solidFill>
                <a:effectLst/>
                <a:latin typeface="Nanum Gothic"/>
              </a:rPr>
              <a:t>.</a:t>
            </a:r>
            <a:endParaRPr lang="ko-KR" altLang="en-US" sz="1000" b="0" i="0" dirty="0">
              <a:solidFill>
                <a:srgbClr val="676767"/>
              </a:solidFill>
              <a:effectLst/>
              <a:latin typeface="Nanum Gothic"/>
            </a:endParaRPr>
          </a:p>
        </p:txBody>
      </p:sp>
      <p:sp>
        <p:nvSpPr>
          <p:cNvPr id="9" name="Text 2">
            <a:extLst>
              <a:ext uri="{FF2B5EF4-FFF2-40B4-BE49-F238E27FC236}">
                <a16:creationId xmlns:a16="http://schemas.microsoft.com/office/drawing/2014/main" id="{651D7DBB-04AD-05BF-794B-EA99BBE45473}"/>
              </a:ext>
            </a:extLst>
          </p:cNvPr>
          <p:cNvSpPr/>
          <p:nvPr/>
        </p:nvSpPr>
        <p:spPr>
          <a:xfrm>
            <a:off x="695325" y="523335"/>
            <a:ext cx="5400675" cy="17841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altLang="ko-KR" sz="11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L </a:t>
            </a:r>
            <a:r>
              <a:rPr lang="ko-KR" altLang="en-US" sz="11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앞페이지 계속</a:t>
            </a:r>
            <a:endParaRPr lang="en-US" sz="1100" b="1" dirty="0"/>
          </a:p>
        </p:txBody>
      </p:sp>
    </p:spTree>
    <p:extLst>
      <p:ext uri="{BB962C8B-B14F-4D97-AF65-F5344CB8AC3E}">
        <p14:creationId xmlns:p14="http://schemas.microsoft.com/office/powerpoint/2010/main" val="21095282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17</a:t>
            </a:fld>
            <a:endParaRPr lang="ko-KR" altLang="en-US"/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AF9813F9-AE6A-804D-825C-024C4C15C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9730985"/>
              </p:ext>
            </p:extLst>
          </p:nvPr>
        </p:nvGraphicFramePr>
        <p:xfrm>
          <a:off x="1322758" y="1345773"/>
          <a:ext cx="8128000" cy="365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25600">
                  <a:extLst>
                    <a:ext uri="{9D8B030D-6E8A-4147-A177-3AD203B41FA5}">
                      <a16:colId xmlns:a16="http://schemas.microsoft.com/office/drawing/2014/main" val="724575575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3686482873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1825345703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1645191705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3296989026"/>
                    </a:ext>
                  </a:extLst>
                </a:gridCol>
              </a:tblGrid>
              <a:tr h="33023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 err="1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도약기</a:t>
                      </a:r>
                      <a:endParaRPr lang="en-US" altLang="ko-KR" sz="900" b="1" i="0" kern="12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algn="ctr" latinLnBrk="1"/>
                      <a:r>
                        <a:rPr lang="en-US" altLang="ko-KR" sz="900" b="0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2006 ~ </a:t>
                      </a:r>
                      <a:r>
                        <a:rPr lang="ko-KR" altLang="en-US" sz="900" b="0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현재</a:t>
                      </a:r>
                      <a:endParaRPr lang="ko-KR" altLang="en-US" sz="900" dirty="0">
                        <a:latin typeface="+mn-ea"/>
                        <a:ea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발전기</a:t>
                      </a:r>
                      <a:endParaRPr lang="en-US" altLang="ko-KR" sz="900" b="1" i="0" kern="12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algn="ctr" latinLnBrk="1"/>
                      <a:r>
                        <a:rPr lang="en-US" altLang="ko-KR" sz="900" b="0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1999 ~ 2005</a:t>
                      </a:r>
                      <a:endParaRPr lang="ko-KR" alt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성장기</a:t>
                      </a:r>
                      <a:endParaRPr lang="en-US" altLang="ko-KR" sz="900" b="1" i="0" kern="12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algn="ctr" latinLnBrk="1"/>
                      <a:r>
                        <a:rPr lang="en-US" altLang="ko-KR" sz="900" b="0" i="0" kern="12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1989 ~ 1998</a:t>
                      </a:r>
                      <a:endParaRPr lang="ko-KR" altLang="en-US" sz="9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FF704D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도입기</a:t>
                      </a:r>
                      <a:endParaRPr lang="en-US" altLang="ko-KR" sz="900" b="1" i="0" kern="12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algn="ctr" latinLnBrk="1"/>
                      <a:r>
                        <a:rPr lang="en-US" altLang="ko-KR" sz="900" b="0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1982 ~ 1988</a:t>
                      </a:r>
                      <a:endParaRPr lang="ko-KR" altLang="en-US" sz="900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태동기</a:t>
                      </a:r>
                      <a:endParaRPr lang="en-US" altLang="ko-KR" sz="900" b="1" i="0" kern="12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algn="ctr" latinLnBrk="1"/>
                      <a:r>
                        <a:rPr lang="en-US" altLang="ko-KR" sz="900" b="0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1975 ~ 1981</a:t>
                      </a:r>
                      <a:endParaRPr lang="ko-KR" altLang="en-US" sz="900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039863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F08F633F-4F0D-A17D-BB97-DE092AED10D5}"/>
              </a:ext>
            </a:extLst>
          </p:cNvPr>
          <p:cNvSpPr txBox="1"/>
          <p:nvPr/>
        </p:nvSpPr>
        <p:spPr>
          <a:xfrm>
            <a:off x="1271768" y="3195494"/>
            <a:ext cx="3941364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000" b="1" dirty="0">
                <a:solidFill>
                  <a:srgbClr val="005BAC"/>
                </a:solidFill>
              </a:rPr>
              <a:t>1995. </a:t>
            </a:r>
          </a:p>
          <a:p>
            <a:r>
              <a:rPr lang="en-US" altLang="ko-KR" sz="1000" dirty="0"/>
              <a:t>07 (</a:t>
            </a:r>
            <a:r>
              <a:rPr lang="ko-KR" altLang="en-US" sz="1000" dirty="0"/>
              <a:t>주</a:t>
            </a:r>
            <a:r>
              <a:rPr lang="en-US" altLang="ko-KR" sz="1000" dirty="0"/>
              <a:t>)</a:t>
            </a:r>
            <a:r>
              <a:rPr lang="ko-KR" altLang="en-US" sz="1000" dirty="0" err="1"/>
              <a:t>새화신</a:t>
            </a:r>
            <a:r>
              <a:rPr lang="ko-KR" altLang="en-US" sz="1000" dirty="0"/>
              <a:t> 설립</a:t>
            </a:r>
          </a:p>
          <a:p>
            <a:r>
              <a:rPr lang="en-US" altLang="ko-KR" sz="1000" dirty="0"/>
              <a:t>03 </a:t>
            </a:r>
            <a:r>
              <a:rPr lang="ko-KR" altLang="en-US" sz="1000" dirty="0"/>
              <a:t>상호변경</a:t>
            </a:r>
            <a:r>
              <a:rPr lang="en-US" altLang="ko-KR" sz="1000" dirty="0"/>
              <a:t>-(</a:t>
            </a:r>
            <a:r>
              <a:rPr lang="ko-KR" altLang="en-US" sz="1000" dirty="0"/>
              <a:t>주</a:t>
            </a:r>
            <a:r>
              <a:rPr lang="en-US" altLang="ko-KR" sz="1000" dirty="0"/>
              <a:t>)</a:t>
            </a:r>
            <a:r>
              <a:rPr lang="ko-KR" altLang="en-US" sz="1000" dirty="0"/>
              <a:t>화신</a:t>
            </a:r>
          </a:p>
          <a:p>
            <a:endParaRPr lang="ko-KR" altLang="en-US" sz="1000" b="1" dirty="0">
              <a:solidFill>
                <a:srgbClr val="005BAC"/>
              </a:solidFill>
            </a:endParaRPr>
          </a:p>
          <a:p>
            <a:r>
              <a:rPr lang="en-US" altLang="ko-KR" sz="1000" b="1" dirty="0">
                <a:solidFill>
                  <a:srgbClr val="005BAC"/>
                </a:solidFill>
              </a:rPr>
              <a:t>1994. </a:t>
            </a:r>
          </a:p>
          <a:p>
            <a:r>
              <a:rPr lang="en-US" altLang="ko-KR" sz="1000" dirty="0"/>
              <a:t>01 </a:t>
            </a:r>
            <a:r>
              <a:rPr lang="ko-KR" altLang="en-US" sz="1000" dirty="0"/>
              <a:t>한국증권거래소 상장</a:t>
            </a:r>
            <a:r>
              <a:rPr lang="en-US" altLang="ko-KR" sz="1000" dirty="0"/>
              <a:t>(68150)</a:t>
            </a:r>
          </a:p>
          <a:p>
            <a:endParaRPr lang="en-US" altLang="ko-KR" sz="1000" dirty="0"/>
          </a:p>
          <a:p>
            <a:r>
              <a:rPr lang="en-US" altLang="ko-KR" sz="1000" b="1" dirty="0">
                <a:solidFill>
                  <a:srgbClr val="005BAC"/>
                </a:solidFill>
              </a:rPr>
              <a:t>1993. </a:t>
            </a:r>
          </a:p>
          <a:p>
            <a:r>
              <a:rPr lang="en-US" altLang="ko-KR" sz="1000" dirty="0"/>
              <a:t>01 </a:t>
            </a:r>
            <a:r>
              <a:rPr lang="ko-KR" altLang="en-US" sz="1000" dirty="0"/>
              <a:t>영천 </a:t>
            </a:r>
            <a:r>
              <a:rPr lang="ko-KR" altLang="en-US" sz="1000" dirty="0" err="1"/>
              <a:t>봉동</a:t>
            </a:r>
            <a:r>
              <a:rPr lang="ko-KR" altLang="en-US" sz="1000" dirty="0"/>
              <a:t> 공장준공 및 본사이전</a:t>
            </a:r>
          </a:p>
          <a:p>
            <a:endParaRPr lang="ko-KR" altLang="en-US" sz="1000" b="1" dirty="0">
              <a:solidFill>
                <a:srgbClr val="005BAC"/>
              </a:solidFill>
            </a:endParaRPr>
          </a:p>
          <a:p>
            <a:r>
              <a:rPr lang="en-US" altLang="ko-KR" sz="1000" b="1" dirty="0">
                <a:solidFill>
                  <a:srgbClr val="005BAC"/>
                </a:solidFill>
              </a:rPr>
              <a:t>1991. </a:t>
            </a:r>
          </a:p>
          <a:p>
            <a:r>
              <a:rPr lang="en-US" altLang="ko-KR" sz="1000" dirty="0"/>
              <a:t>12 (</a:t>
            </a:r>
            <a:r>
              <a:rPr lang="ko-KR" altLang="en-US" sz="1000" dirty="0"/>
              <a:t>주</a:t>
            </a:r>
            <a:r>
              <a:rPr lang="en-US" altLang="ko-KR" sz="1000" dirty="0"/>
              <a:t>)</a:t>
            </a:r>
            <a:r>
              <a:rPr lang="ko-KR" altLang="en-US" sz="1000" dirty="0"/>
              <a:t>화신정공 설립</a:t>
            </a:r>
          </a:p>
          <a:p>
            <a:endParaRPr lang="ko-KR" altLang="en-US" sz="1000" b="1" dirty="0">
              <a:solidFill>
                <a:srgbClr val="005BAC"/>
              </a:solidFill>
            </a:endParaRPr>
          </a:p>
          <a:p>
            <a:r>
              <a:rPr lang="en-US" altLang="ko-KR" sz="1000" b="1" dirty="0">
                <a:solidFill>
                  <a:srgbClr val="005BAC"/>
                </a:solidFill>
              </a:rPr>
              <a:t>1990. </a:t>
            </a:r>
          </a:p>
          <a:p>
            <a:r>
              <a:rPr lang="en-US" altLang="ko-KR" sz="1000" dirty="0"/>
              <a:t>03 </a:t>
            </a:r>
            <a:r>
              <a:rPr lang="ko-KR" altLang="en-US" sz="1000" dirty="0"/>
              <a:t>영천 </a:t>
            </a:r>
            <a:r>
              <a:rPr lang="ko-KR" altLang="en-US" sz="1000" dirty="0" err="1"/>
              <a:t>언하동</a:t>
            </a:r>
            <a:r>
              <a:rPr lang="ko-KR" altLang="en-US" sz="1000" dirty="0"/>
              <a:t> 공장 준공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3EA119F-9FBD-FD43-B63D-B613CAFDE3CA}"/>
              </a:ext>
            </a:extLst>
          </p:cNvPr>
          <p:cNvSpPr txBox="1"/>
          <p:nvPr/>
        </p:nvSpPr>
        <p:spPr>
          <a:xfrm>
            <a:off x="1314235" y="1807205"/>
            <a:ext cx="8124055" cy="12828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>
            <a:noAutofit/>
          </a:bodyPr>
          <a:lstStyle/>
          <a:p>
            <a:pPr algn="l" latinLnBrk="0"/>
            <a:r>
              <a:rPr lang="ko-KR" altLang="en-US" sz="1000" b="1" i="0" dirty="0">
                <a:solidFill>
                  <a:srgbClr val="484848"/>
                </a:solidFill>
                <a:effectLst/>
                <a:latin typeface="Nanum Gothic"/>
              </a:rPr>
              <a:t>도약과 질주</a:t>
            </a:r>
            <a:r>
              <a:rPr lang="en-US" altLang="ko-KR" sz="1000" b="1" i="0" dirty="0">
                <a:solidFill>
                  <a:srgbClr val="484848"/>
                </a:solidFill>
                <a:effectLst/>
                <a:latin typeface="Nanum Gothic"/>
              </a:rPr>
              <a:t>, </a:t>
            </a:r>
            <a:r>
              <a:rPr lang="ko-KR" altLang="en-US" sz="1000" b="1" i="0" dirty="0">
                <a:solidFill>
                  <a:srgbClr val="484848"/>
                </a:solidFill>
                <a:effectLst/>
                <a:latin typeface="Nanum Gothic"/>
              </a:rPr>
              <a:t>엑셀 자동차의 신화와 화신의 도약</a:t>
            </a:r>
            <a:r>
              <a:rPr lang="en-US" altLang="ko-KR" sz="1000" b="1" i="0" dirty="0">
                <a:solidFill>
                  <a:srgbClr val="484848"/>
                </a:solidFill>
                <a:effectLst/>
                <a:latin typeface="Nanum Gothic"/>
              </a:rPr>
              <a:t>!</a:t>
            </a:r>
          </a:p>
          <a:p>
            <a:pPr algn="l" latinLnBrk="0"/>
            <a:r>
              <a:rPr lang="ko-KR" altLang="en-US" sz="1000" b="0" i="0" dirty="0">
                <a:solidFill>
                  <a:srgbClr val="676767"/>
                </a:solidFill>
                <a:effectLst/>
                <a:latin typeface="Nanum Gothic"/>
              </a:rPr>
              <a:t>화신제작소는 현대자동차에서 새로 개발하는 신개념 자동차 엑셀의 부품개발 과정에 참여하면서 한 차원 높은 기술의 </a:t>
            </a:r>
            <a:r>
              <a:rPr lang="ko-KR" altLang="en-US" sz="1000" b="0" i="0" dirty="0" err="1">
                <a:solidFill>
                  <a:srgbClr val="676767"/>
                </a:solidFill>
                <a:effectLst/>
                <a:latin typeface="Nanum Gothic"/>
              </a:rPr>
              <a:t>리어</a:t>
            </a:r>
            <a:r>
              <a:rPr lang="ko-KR" altLang="en-US" sz="1000" b="0" i="0" dirty="0">
                <a:solidFill>
                  <a:srgbClr val="676767"/>
                </a:solidFill>
                <a:effectLst/>
                <a:latin typeface="Nanum Gothic"/>
              </a:rPr>
              <a:t> 서스펜션 암의 개발에 성공하였습니다</a:t>
            </a:r>
            <a:r>
              <a:rPr lang="en-US" altLang="ko-KR" sz="1000" b="0" i="0" dirty="0">
                <a:solidFill>
                  <a:srgbClr val="676767"/>
                </a:solidFill>
                <a:effectLst/>
                <a:latin typeface="Nanum Gothic"/>
              </a:rPr>
              <a:t>. </a:t>
            </a:r>
            <a:r>
              <a:rPr lang="ko-KR" altLang="en-US" sz="1000" b="0" i="0" dirty="0">
                <a:solidFill>
                  <a:srgbClr val="676767"/>
                </a:solidFill>
                <a:effectLst/>
                <a:latin typeface="Nanum Gothic"/>
              </a:rPr>
              <a:t>엑셀자동차의 성공과 함께 화신제작소는 명실상부한 </a:t>
            </a:r>
            <a:r>
              <a:rPr lang="ko-KR" altLang="en-US" sz="1000" b="0" i="0" dirty="0" err="1">
                <a:solidFill>
                  <a:srgbClr val="676767"/>
                </a:solidFill>
                <a:effectLst/>
                <a:latin typeface="Nanum Gothic"/>
              </a:rPr>
              <a:t>샤시부품</a:t>
            </a:r>
            <a:r>
              <a:rPr lang="ko-KR" altLang="en-US" sz="1000" b="0" i="0" dirty="0">
                <a:solidFill>
                  <a:srgbClr val="676767"/>
                </a:solidFill>
                <a:effectLst/>
                <a:latin typeface="Nanum Gothic"/>
              </a:rPr>
              <a:t> 전문 업체로 입지를 굳혔습니다</a:t>
            </a:r>
            <a:r>
              <a:rPr lang="en-US" altLang="ko-KR" sz="1000" b="0" i="0" dirty="0">
                <a:solidFill>
                  <a:srgbClr val="676767"/>
                </a:solidFill>
                <a:effectLst/>
                <a:latin typeface="Nanum Gothic"/>
              </a:rPr>
              <a:t>. </a:t>
            </a:r>
            <a:r>
              <a:rPr lang="ko-KR" altLang="en-US" sz="1000" b="0" i="0" dirty="0" err="1">
                <a:solidFill>
                  <a:srgbClr val="676767"/>
                </a:solidFill>
                <a:effectLst/>
                <a:latin typeface="Nanum Gothic"/>
              </a:rPr>
              <a:t>언하동</a:t>
            </a:r>
            <a:r>
              <a:rPr lang="ko-KR" altLang="en-US" sz="1000" b="0" i="0" dirty="0">
                <a:solidFill>
                  <a:srgbClr val="676767"/>
                </a:solidFill>
                <a:effectLst/>
                <a:latin typeface="Nanum Gothic"/>
              </a:rPr>
              <a:t> 본사와 봉동공장의 준공과 함께 성숙한 기술력과 전문생산 시스템으로 성장세를 지속하던 화신제작소는 </a:t>
            </a:r>
            <a:r>
              <a:rPr lang="en-US" altLang="ko-KR" sz="1000" b="0" i="0" dirty="0">
                <a:solidFill>
                  <a:srgbClr val="676767"/>
                </a:solidFill>
                <a:effectLst/>
                <a:latin typeface="Nanum Gothic"/>
              </a:rPr>
              <a:t>1994</a:t>
            </a:r>
            <a:r>
              <a:rPr lang="ko-KR" altLang="en-US" sz="1000" b="0" i="0" dirty="0">
                <a:solidFill>
                  <a:srgbClr val="676767"/>
                </a:solidFill>
                <a:effectLst/>
                <a:latin typeface="Nanum Gothic"/>
              </a:rPr>
              <a:t>년 기업공개를 통해 국민기업 으로 도약하는 한편 이듬해 ㈜화신으로 사명을 변경하고 새로운 변화를 꾀하게 됩니다</a:t>
            </a:r>
            <a:r>
              <a:rPr lang="en-US" altLang="ko-KR" sz="1000" b="0" i="0" dirty="0">
                <a:solidFill>
                  <a:srgbClr val="676767"/>
                </a:solidFill>
                <a:effectLst/>
                <a:latin typeface="Nanum Gothic"/>
              </a:rPr>
              <a:t>. 1995</a:t>
            </a:r>
            <a:r>
              <a:rPr lang="ko-KR" altLang="en-US" sz="1000" b="0" i="0" dirty="0">
                <a:solidFill>
                  <a:srgbClr val="676767"/>
                </a:solidFill>
                <a:effectLst/>
                <a:latin typeface="Nanum Gothic"/>
              </a:rPr>
              <a:t>년에는 서해안 시대를 열어가기 위해 충남 예산에 ㈜</a:t>
            </a:r>
            <a:r>
              <a:rPr lang="ko-KR" altLang="en-US" sz="1000" b="0" i="0" dirty="0" err="1">
                <a:solidFill>
                  <a:srgbClr val="676767"/>
                </a:solidFill>
                <a:effectLst/>
                <a:latin typeface="Nanum Gothic"/>
              </a:rPr>
              <a:t>새화신을</a:t>
            </a:r>
            <a:r>
              <a:rPr lang="ko-KR" altLang="en-US" sz="1000" b="0" i="0" dirty="0">
                <a:solidFill>
                  <a:srgbClr val="676767"/>
                </a:solidFill>
                <a:effectLst/>
                <a:latin typeface="Nanum Gothic"/>
              </a:rPr>
              <a:t> 설립하였고 정밀기술과 </a:t>
            </a:r>
            <a:r>
              <a:rPr lang="en-US" altLang="ko-KR" sz="1000" b="0" i="0" dirty="0">
                <a:solidFill>
                  <a:srgbClr val="676767"/>
                </a:solidFill>
                <a:effectLst/>
                <a:latin typeface="Nanum Gothic"/>
              </a:rPr>
              <a:t>A/S </a:t>
            </a:r>
            <a:r>
              <a:rPr lang="ko-KR" altLang="en-US" sz="1000" b="0" i="0" dirty="0">
                <a:solidFill>
                  <a:srgbClr val="676767"/>
                </a:solidFill>
                <a:effectLst/>
                <a:latin typeface="Nanum Gothic"/>
              </a:rPr>
              <a:t>전문업체인 화신 정공을 설립함으로써 그룹체제를 구축하는 한편 국내 </a:t>
            </a:r>
            <a:r>
              <a:rPr lang="ko-KR" altLang="en-US" sz="1000" b="0" i="0" dirty="0" err="1">
                <a:solidFill>
                  <a:srgbClr val="676767"/>
                </a:solidFill>
                <a:effectLst/>
                <a:latin typeface="Nanum Gothic"/>
              </a:rPr>
              <a:t>샤시부품</a:t>
            </a:r>
            <a:r>
              <a:rPr lang="ko-KR" altLang="en-US" sz="1000" b="0" i="0" dirty="0">
                <a:solidFill>
                  <a:srgbClr val="676767"/>
                </a:solidFill>
                <a:effectLst/>
                <a:latin typeface="Nanum Gothic"/>
              </a:rPr>
              <a:t> 생산 </a:t>
            </a:r>
            <a:r>
              <a:rPr lang="en-US" altLang="ko-KR" sz="1000" b="0" i="0" dirty="0">
                <a:solidFill>
                  <a:srgbClr val="676767"/>
                </a:solidFill>
                <a:effectLst/>
                <a:latin typeface="Nanum Gothic"/>
              </a:rPr>
              <a:t>1</a:t>
            </a:r>
            <a:r>
              <a:rPr lang="ko-KR" altLang="en-US" sz="1000" b="0" i="0" dirty="0">
                <a:solidFill>
                  <a:srgbClr val="676767"/>
                </a:solidFill>
                <a:effectLst/>
                <a:latin typeface="Nanum Gothic"/>
              </a:rPr>
              <a:t>위 </a:t>
            </a:r>
            <a:r>
              <a:rPr lang="ko-KR" altLang="en-US" sz="1000" b="0" i="0" dirty="0" err="1">
                <a:solidFill>
                  <a:srgbClr val="676767"/>
                </a:solidFill>
                <a:effectLst/>
                <a:latin typeface="Nanum Gothic"/>
              </a:rPr>
              <a:t>업체로서의</a:t>
            </a:r>
            <a:r>
              <a:rPr lang="ko-KR" altLang="en-US" sz="1000" b="0" i="0" dirty="0">
                <a:solidFill>
                  <a:srgbClr val="676767"/>
                </a:solidFill>
                <a:effectLst/>
                <a:latin typeface="Nanum Gothic"/>
              </a:rPr>
              <a:t> 위상을 대외에 과시하였습니다</a:t>
            </a:r>
            <a:r>
              <a:rPr lang="en-US" altLang="ko-KR" sz="1000" b="0" i="0" dirty="0">
                <a:solidFill>
                  <a:srgbClr val="676767"/>
                </a:solidFill>
                <a:effectLst/>
                <a:latin typeface="Nanum Gothic"/>
              </a:rPr>
              <a:t>.</a:t>
            </a:r>
            <a:endParaRPr lang="ko-KR" altLang="en-US" sz="1000" b="0" i="0" dirty="0">
              <a:solidFill>
                <a:srgbClr val="676767"/>
              </a:solidFill>
              <a:effectLst/>
              <a:latin typeface="Nanum Gothic"/>
            </a:endParaRPr>
          </a:p>
        </p:txBody>
      </p:sp>
      <p:sp>
        <p:nvSpPr>
          <p:cNvPr id="9" name="Text 2">
            <a:extLst>
              <a:ext uri="{FF2B5EF4-FFF2-40B4-BE49-F238E27FC236}">
                <a16:creationId xmlns:a16="http://schemas.microsoft.com/office/drawing/2014/main" id="{9842EF09-21BA-3713-F294-A04D067EF702}"/>
              </a:ext>
            </a:extLst>
          </p:cNvPr>
          <p:cNvSpPr/>
          <p:nvPr/>
        </p:nvSpPr>
        <p:spPr>
          <a:xfrm>
            <a:off x="695325" y="523335"/>
            <a:ext cx="5400675" cy="17841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altLang="ko-KR" sz="11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L </a:t>
            </a:r>
            <a:r>
              <a:rPr lang="ko-KR" altLang="en-US" sz="11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앞페이지 계속</a:t>
            </a:r>
            <a:endParaRPr lang="en-US" sz="1100" b="1" dirty="0"/>
          </a:p>
        </p:txBody>
      </p:sp>
      <p:sp>
        <p:nvSpPr>
          <p:cNvPr id="14" name="검토추가_17_0">
            <a:extLst>
              <a:ext uri="{FF2B5EF4-FFF2-40B4-BE49-F238E27FC236}">
                <a16:creationId xmlns:a16="http://schemas.microsoft.com/office/drawing/2014/main" id="{4C38FE14-CF6B-4626-8F5D-66323B2D3D4D}"/>
              </a:ext>
            </a:extLst>
          </p:cNvPr>
          <p:cNvSpPr>
            <a:spLocks noGrp="1"/>
          </p:cNvSpPr>
          <p:nvPr/>
        </p:nvSpPr>
        <p:spPr>
          <a:xfrm>
            <a:off x="1252718" y="3176444"/>
            <a:ext cx="3979464" cy="2438757"/>
          </a:xfrm>
          <a:prstGeom prst="rect">
            <a:avLst/>
          </a:prstGeom>
          <a:noFill/>
          <a:ln w="11430">
            <a:solidFill>
              <a:srgbClr val="FF0000"/>
            </a:solidFill>
          </a:ln>
        </p:spPr>
      </p:sp>
    </p:spTree>
    <p:extLst>
      <p:ext uri="{BB962C8B-B14F-4D97-AF65-F5344CB8AC3E}">
        <p14:creationId xmlns:p14="http://schemas.microsoft.com/office/powerpoint/2010/main" val="35906093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18</a:t>
            </a:fld>
            <a:endParaRPr lang="ko-KR" altLang="en-US"/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AF9813F9-AE6A-804D-825C-024C4C15C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4519183"/>
              </p:ext>
            </p:extLst>
          </p:nvPr>
        </p:nvGraphicFramePr>
        <p:xfrm>
          <a:off x="1322758" y="1345773"/>
          <a:ext cx="8128000" cy="365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25600">
                  <a:extLst>
                    <a:ext uri="{9D8B030D-6E8A-4147-A177-3AD203B41FA5}">
                      <a16:colId xmlns:a16="http://schemas.microsoft.com/office/drawing/2014/main" val="724575575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3686482873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1825345703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1645191705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3296989026"/>
                    </a:ext>
                  </a:extLst>
                </a:gridCol>
              </a:tblGrid>
              <a:tr h="33023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 err="1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도약기</a:t>
                      </a:r>
                      <a:endParaRPr lang="en-US" altLang="ko-KR" sz="900" b="1" i="0" kern="12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algn="ctr" latinLnBrk="1"/>
                      <a:r>
                        <a:rPr lang="en-US" altLang="ko-KR" sz="900" b="0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2006 ~ </a:t>
                      </a:r>
                      <a:r>
                        <a:rPr lang="ko-KR" altLang="en-US" sz="900" b="0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현재</a:t>
                      </a:r>
                      <a:endParaRPr lang="ko-KR" altLang="en-US" sz="900" dirty="0">
                        <a:latin typeface="+mn-ea"/>
                        <a:ea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발전기</a:t>
                      </a:r>
                      <a:endParaRPr lang="en-US" altLang="ko-KR" sz="900" b="1" i="0" kern="12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algn="ctr" latinLnBrk="1"/>
                      <a:r>
                        <a:rPr lang="en-US" altLang="ko-KR" sz="900" b="0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1999 ~ 2005</a:t>
                      </a:r>
                      <a:endParaRPr lang="ko-KR" alt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성장기</a:t>
                      </a:r>
                      <a:endParaRPr lang="en-US" altLang="ko-KR" sz="900" b="1" i="0" kern="12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algn="ctr" latinLnBrk="1"/>
                      <a:r>
                        <a:rPr lang="en-US" altLang="ko-KR" sz="900" b="0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1989 ~ 1998</a:t>
                      </a:r>
                      <a:endParaRPr lang="ko-KR" alt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도입기</a:t>
                      </a:r>
                      <a:endParaRPr lang="en-US" altLang="ko-KR" sz="900" b="1" i="0" kern="12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algn="ctr" latinLnBrk="1"/>
                      <a:r>
                        <a:rPr lang="en-US" altLang="ko-KR" sz="900" b="0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1982 ~ 1988</a:t>
                      </a:r>
                      <a:endParaRPr lang="ko-KR" altLang="en-US" sz="900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FF704D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태동기</a:t>
                      </a:r>
                      <a:endParaRPr lang="en-US" altLang="ko-KR" sz="900" b="1" i="0" kern="12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algn="ctr" latinLnBrk="1"/>
                      <a:r>
                        <a:rPr lang="en-US" altLang="ko-KR" sz="900" b="0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1975 ~ 1981</a:t>
                      </a:r>
                      <a:endParaRPr lang="ko-KR" altLang="en-US" sz="900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039863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F08F633F-4F0D-A17D-BB97-DE092AED10D5}"/>
              </a:ext>
            </a:extLst>
          </p:cNvPr>
          <p:cNvSpPr txBox="1"/>
          <p:nvPr/>
        </p:nvSpPr>
        <p:spPr>
          <a:xfrm>
            <a:off x="1271768" y="3195494"/>
            <a:ext cx="394136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000" b="1" dirty="0">
                <a:solidFill>
                  <a:srgbClr val="005BAC"/>
                </a:solidFill>
              </a:rPr>
              <a:t>1988. </a:t>
            </a:r>
          </a:p>
          <a:p>
            <a:r>
              <a:rPr lang="en-US" altLang="ko-KR" sz="1000" dirty="0"/>
              <a:t>10 </a:t>
            </a:r>
            <a:r>
              <a:rPr lang="ko-KR" altLang="en-US" sz="1000" dirty="0"/>
              <a:t>공업진흥청 품질관리 </a:t>
            </a:r>
            <a:r>
              <a:rPr lang="en-US" altLang="ko-KR" sz="1000" dirty="0"/>
              <a:t>1</a:t>
            </a:r>
            <a:r>
              <a:rPr lang="ko-KR" altLang="en-US" sz="1000" dirty="0"/>
              <a:t>등급공장 지정</a:t>
            </a:r>
          </a:p>
          <a:p>
            <a:endParaRPr lang="ko-KR" altLang="en-US" sz="1000" b="1" dirty="0">
              <a:solidFill>
                <a:srgbClr val="005BAC"/>
              </a:solidFill>
            </a:endParaRPr>
          </a:p>
          <a:p>
            <a:r>
              <a:rPr lang="en-US" altLang="ko-KR" sz="1000" b="1" dirty="0">
                <a:solidFill>
                  <a:srgbClr val="005BAC"/>
                </a:solidFill>
              </a:rPr>
              <a:t>1987.</a:t>
            </a:r>
          </a:p>
          <a:p>
            <a:r>
              <a:rPr lang="en-US" altLang="ko-KR" sz="1000" dirty="0"/>
              <a:t>08 </a:t>
            </a:r>
            <a:r>
              <a:rPr lang="ko-KR" altLang="en-US" sz="1000" dirty="0"/>
              <a:t>기업부설 기술연구소 설립</a:t>
            </a:r>
            <a:r>
              <a:rPr lang="en-US" altLang="ko-KR" sz="1000" dirty="0"/>
              <a:t>(</a:t>
            </a:r>
            <a:r>
              <a:rPr lang="ko-KR" altLang="en-US" sz="1000" dirty="0"/>
              <a:t>과학기술처 제</a:t>
            </a:r>
            <a:r>
              <a:rPr lang="en-US" altLang="ko-KR" sz="1000" dirty="0"/>
              <a:t>564</a:t>
            </a:r>
            <a:r>
              <a:rPr lang="ko-KR" altLang="en-US" sz="1000" dirty="0"/>
              <a:t>호</a:t>
            </a:r>
            <a:r>
              <a:rPr lang="en-US" altLang="ko-KR" sz="1000" dirty="0"/>
              <a:t>)</a:t>
            </a:r>
          </a:p>
          <a:p>
            <a:endParaRPr lang="en-US" altLang="ko-KR" sz="1000" dirty="0"/>
          </a:p>
          <a:p>
            <a:r>
              <a:rPr lang="en-US" altLang="ko-KR" sz="1000" b="1" dirty="0">
                <a:solidFill>
                  <a:srgbClr val="005BAC"/>
                </a:solidFill>
              </a:rPr>
              <a:t>1985. </a:t>
            </a:r>
          </a:p>
          <a:p>
            <a:r>
              <a:rPr lang="en-US" altLang="ko-KR" sz="1000" dirty="0"/>
              <a:t>10 </a:t>
            </a:r>
            <a:r>
              <a:rPr lang="ko-KR" altLang="en-US" sz="1000" dirty="0"/>
              <a:t>새마을훈장 표창</a:t>
            </a:r>
            <a:r>
              <a:rPr lang="en-US" altLang="ko-KR" sz="1000" dirty="0"/>
              <a:t>(</a:t>
            </a:r>
            <a:r>
              <a:rPr lang="ko-KR" altLang="en-US" sz="1000" dirty="0"/>
              <a:t>제</a:t>
            </a:r>
            <a:r>
              <a:rPr lang="en-US" altLang="ko-KR" sz="1000" dirty="0"/>
              <a:t>627</a:t>
            </a:r>
            <a:r>
              <a:rPr lang="ko-KR" altLang="en-US" sz="1000" dirty="0"/>
              <a:t>호 대통령 전두환</a:t>
            </a:r>
            <a:r>
              <a:rPr lang="en-US" altLang="ko-KR" sz="1000" dirty="0"/>
              <a:t>)</a:t>
            </a:r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3EA119F-9FBD-FD43-B63D-B613CAFDE3CA}"/>
              </a:ext>
            </a:extLst>
          </p:cNvPr>
          <p:cNvSpPr txBox="1"/>
          <p:nvPr/>
        </p:nvSpPr>
        <p:spPr>
          <a:xfrm>
            <a:off x="1314235" y="1807205"/>
            <a:ext cx="8124055" cy="91497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>
            <a:noAutofit/>
          </a:bodyPr>
          <a:lstStyle/>
          <a:p>
            <a:pPr algn="l" latinLnBrk="0"/>
            <a:r>
              <a:rPr lang="ko-KR" altLang="en-US" sz="1000" b="1" i="0" dirty="0">
                <a:solidFill>
                  <a:srgbClr val="484848"/>
                </a:solidFill>
                <a:effectLst/>
                <a:latin typeface="Nanum Gothic"/>
              </a:rPr>
              <a:t>성장과 안정</a:t>
            </a:r>
            <a:r>
              <a:rPr lang="en-US" altLang="ko-KR" sz="1000" b="1" i="0" dirty="0">
                <a:solidFill>
                  <a:srgbClr val="484848"/>
                </a:solidFill>
                <a:effectLst/>
                <a:latin typeface="Nanum Gothic"/>
              </a:rPr>
              <a:t>, </a:t>
            </a:r>
            <a:r>
              <a:rPr lang="ko-KR" altLang="en-US" sz="1000" b="1" i="0" dirty="0">
                <a:solidFill>
                  <a:srgbClr val="484848"/>
                </a:solidFill>
                <a:effectLst/>
                <a:latin typeface="Nanum Gothic"/>
              </a:rPr>
              <a:t>기술력을 바탕으로 도약</a:t>
            </a:r>
            <a:r>
              <a:rPr lang="en-US" altLang="ko-KR" sz="1000" b="1" i="0" dirty="0">
                <a:solidFill>
                  <a:srgbClr val="484848"/>
                </a:solidFill>
                <a:effectLst/>
                <a:latin typeface="Nanum Gothic"/>
              </a:rPr>
              <a:t>!</a:t>
            </a:r>
          </a:p>
          <a:p>
            <a:pPr algn="l" latinLnBrk="0"/>
            <a:r>
              <a:rPr lang="en-US" altLang="ko-KR" sz="1000" b="0" i="0" dirty="0">
                <a:solidFill>
                  <a:srgbClr val="676767"/>
                </a:solidFill>
                <a:effectLst/>
                <a:latin typeface="Nanum Gothic"/>
              </a:rPr>
              <a:t>2</a:t>
            </a:r>
            <a:r>
              <a:rPr lang="ko-KR" altLang="en-US" sz="1000" b="0" i="0" dirty="0">
                <a:solidFill>
                  <a:srgbClr val="676767"/>
                </a:solidFill>
                <a:effectLst/>
                <a:latin typeface="Nanum Gothic"/>
              </a:rPr>
              <a:t>차 석유파동의 어려움을 전사적인 고통분담으로 이겨 낸 화신제작소는 </a:t>
            </a:r>
            <a:r>
              <a:rPr lang="en-US" altLang="ko-KR" sz="1000" b="0" i="0" dirty="0">
                <a:solidFill>
                  <a:srgbClr val="676767"/>
                </a:solidFill>
                <a:effectLst/>
                <a:latin typeface="Nanum Gothic"/>
              </a:rPr>
              <a:t>1985</a:t>
            </a:r>
            <a:r>
              <a:rPr lang="ko-KR" altLang="en-US" sz="1000" b="0" i="0" dirty="0">
                <a:solidFill>
                  <a:srgbClr val="676767"/>
                </a:solidFill>
                <a:effectLst/>
                <a:latin typeface="Nanum Gothic"/>
              </a:rPr>
              <a:t>년 화신 금형을 설립하고 정밀 설계와 </a:t>
            </a:r>
            <a:r>
              <a:rPr lang="en-US" altLang="ko-KR" sz="1000" b="0" i="0" dirty="0">
                <a:solidFill>
                  <a:srgbClr val="676767"/>
                </a:solidFill>
                <a:effectLst/>
                <a:latin typeface="Nanum Gothic"/>
              </a:rPr>
              <a:t>NC</a:t>
            </a:r>
            <a:r>
              <a:rPr lang="ko-KR" altLang="en-US" sz="1000" b="0" i="0" dirty="0">
                <a:solidFill>
                  <a:srgbClr val="676767"/>
                </a:solidFill>
                <a:effectLst/>
                <a:latin typeface="Nanum Gothic"/>
              </a:rPr>
              <a:t>가공을 실현시키며 원천 기술의 향상을 위해 매진하였습니다</a:t>
            </a:r>
            <a:r>
              <a:rPr lang="en-US" altLang="ko-KR" sz="1000" b="0" i="0" dirty="0">
                <a:solidFill>
                  <a:srgbClr val="676767"/>
                </a:solidFill>
                <a:effectLst/>
                <a:latin typeface="Nanum Gothic"/>
              </a:rPr>
              <a:t>. </a:t>
            </a:r>
            <a:r>
              <a:rPr lang="ko-KR" altLang="en-US" sz="1000" b="0" i="0" dirty="0">
                <a:solidFill>
                  <a:srgbClr val="676767"/>
                </a:solidFill>
                <a:effectLst/>
                <a:latin typeface="Nanum Gothic"/>
              </a:rPr>
              <a:t>더불어 연구 부문을 기술연구소로 독립시키고 제품 개발 및 설계 능력 향상을 위해 다각적인 노력을 기울였습니다</a:t>
            </a:r>
            <a:r>
              <a:rPr lang="en-US" altLang="ko-KR" sz="1000" b="0" i="0" dirty="0">
                <a:solidFill>
                  <a:srgbClr val="676767"/>
                </a:solidFill>
                <a:effectLst/>
                <a:latin typeface="Nanum Gothic"/>
              </a:rPr>
              <a:t>. </a:t>
            </a:r>
            <a:r>
              <a:rPr lang="ko-KR" altLang="en-US" sz="1000" b="0" i="0" dirty="0">
                <a:solidFill>
                  <a:srgbClr val="676767"/>
                </a:solidFill>
                <a:effectLst/>
                <a:latin typeface="Nanum Gothic"/>
              </a:rPr>
              <a:t>국내 최초로 </a:t>
            </a:r>
            <a:r>
              <a:rPr lang="ko-KR" altLang="en-US" sz="1000" b="0" i="0" dirty="0" err="1">
                <a:solidFill>
                  <a:srgbClr val="676767"/>
                </a:solidFill>
                <a:effectLst/>
                <a:latin typeface="Nanum Gothic"/>
              </a:rPr>
              <a:t>맥퍼슨</a:t>
            </a:r>
            <a:r>
              <a:rPr lang="ko-KR" altLang="en-US" sz="1000" b="0" i="0" dirty="0">
                <a:solidFill>
                  <a:srgbClr val="676767"/>
                </a:solidFill>
                <a:effectLst/>
                <a:latin typeface="Nanum Gothic"/>
              </a:rPr>
              <a:t> 타입의 크로스멤버를 스텔라 차량에 공급하면서 </a:t>
            </a:r>
            <a:r>
              <a:rPr lang="ko-KR" altLang="en-US" sz="1000" b="0" i="0" dirty="0" err="1">
                <a:solidFill>
                  <a:srgbClr val="676767"/>
                </a:solidFill>
                <a:effectLst/>
                <a:latin typeface="Nanum Gothic"/>
              </a:rPr>
              <a:t>진일보된</a:t>
            </a:r>
            <a:r>
              <a:rPr lang="ko-KR" altLang="en-US" sz="1000" b="0" i="0" dirty="0">
                <a:solidFill>
                  <a:srgbClr val="676767"/>
                </a:solidFill>
                <a:effectLst/>
                <a:latin typeface="Nanum Gothic"/>
              </a:rPr>
              <a:t> 기술력을 실현시킨 화신은 지속적인 품질개선을 위하여 해외기술연수와 품질관리활동을 강화하였습니다</a:t>
            </a:r>
            <a:r>
              <a:rPr lang="en-US" altLang="ko-KR" sz="1000" b="0" i="0" dirty="0">
                <a:solidFill>
                  <a:srgbClr val="676767"/>
                </a:solidFill>
                <a:effectLst/>
                <a:latin typeface="Nanum Gothic"/>
              </a:rPr>
              <a:t>.</a:t>
            </a:r>
            <a:endParaRPr lang="ko-KR" altLang="en-US" sz="1000" b="0" i="0" dirty="0">
              <a:solidFill>
                <a:srgbClr val="676767"/>
              </a:solidFill>
              <a:effectLst/>
              <a:latin typeface="Nanum Gothic"/>
            </a:endParaRPr>
          </a:p>
        </p:txBody>
      </p:sp>
      <p:sp>
        <p:nvSpPr>
          <p:cNvPr id="9" name="Text 2">
            <a:extLst>
              <a:ext uri="{FF2B5EF4-FFF2-40B4-BE49-F238E27FC236}">
                <a16:creationId xmlns:a16="http://schemas.microsoft.com/office/drawing/2014/main" id="{1F673CC9-E21B-5DBB-F006-07DD19EB6A69}"/>
              </a:ext>
            </a:extLst>
          </p:cNvPr>
          <p:cNvSpPr/>
          <p:nvPr/>
        </p:nvSpPr>
        <p:spPr>
          <a:xfrm>
            <a:off x="695325" y="523335"/>
            <a:ext cx="5400675" cy="17841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altLang="ko-KR" sz="11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L </a:t>
            </a:r>
            <a:r>
              <a:rPr lang="ko-KR" altLang="en-US" sz="11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앞페이지 계속</a:t>
            </a:r>
            <a:endParaRPr lang="en-US" sz="1100" b="1" dirty="0"/>
          </a:p>
        </p:txBody>
      </p:sp>
    </p:spTree>
    <p:extLst>
      <p:ext uri="{BB962C8B-B14F-4D97-AF65-F5344CB8AC3E}">
        <p14:creationId xmlns:p14="http://schemas.microsoft.com/office/powerpoint/2010/main" val="27522677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19</a:t>
            </a:fld>
            <a:endParaRPr lang="ko-KR" altLang="en-US"/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AF9813F9-AE6A-804D-825C-024C4C15C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7803841"/>
              </p:ext>
            </p:extLst>
          </p:nvPr>
        </p:nvGraphicFramePr>
        <p:xfrm>
          <a:off x="1322758" y="1345773"/>
          <a:ext cx="8128000" cy="365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25600">
                  <a:extLst>
                    <a:ext uri="{9D8B030D-6E8A-4147-A177-3AD203B41FA5}">
                      <a16:colId xmlns:a16="http://schemas.microsoft.com/office/drawing/2014/main" val="724575575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3686482873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1825345703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1645191705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3296989026"/>
                    </a:ext>
                  </a:extLst>
                </a:gridCol>
              </a:tblGrid>
              <a:tr h="33023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 err="1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도약기</a:t>
                      </a:r>
                      <a:endParaRPr lang="en-US" altLang="ko-KR" sz="900" b="1" i="0" kern="12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algn="ctr" latinLnBrk="1"/>
                      <a:r>
                        <a:rPr lang="en-US" altLang="ko-KR" sz="900" b="0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2006 ~ </a:t>
                      </a:r>
                      <a:r>
                        <a:rPr lang="ko-KR" altLang="en-US" sz="900" b="0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현재</a:t>
                      </a:r>
                      <a:endParaRPr lang="ko-KR" altLang="en-US" sz="900" dirty="0">
                        <a:latin typeface="+mn-ea"/>
                        <a:ea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발전기</a:t>
                      </a:r>
                      <a:endParaRPr lang="en-US" altLang="ko-KR" sz="900" b="1" i="0" kern="12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algn="ctr" latinLnBrk="1"/>
                      <a:r>
                        <a:rPr lang="en-US" altLang="ko-KR" sz="900" b="0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1999 ~ 2005</a:t>
                      </a:r>
                      <a:endParaRPr lang="ko-KR" alt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성장기</a:t>
                      </a:r>
                      <a:endParaRPr lang="en-US" altLang="ko-KR" sz="900" b="1" i="0" kern="12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algn="ctr" latinLnBrk="1"/>
                      <a:r>
                        <a:rPr lang="en-US" altLang="ko-KR" sz="900" b="0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1989 ~ 1998</a:t>
                      </a:r>
                      <a:endParaRPr lang="ko-KR" alt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도입기</a:t>
                      </a:r>
                      <a:endParaRPr lang="en-US" altLang="ko-KR" sz="900" b="1" i="0" kern="12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algn="ctr" latinLnBrk="1"/>
                      <a:r>
                        <a:rPr lang="en-US" altLang="ko-KR" sz="900" b="0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1982 ~ 1988</a:t>
                      </a:r>
                      <a:endParaRPr lang="ko-KR" altLang="en-US" sz="900" dirty="0">
                        <a:latin typeface="+mn-ea"/>
                        <a:ea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태동기</a:t>
                      </a:r>
                      <a:endParaRPr lang="en-US" altLang="ko-KR" sz="900" b="1" i="0" kern="12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algn="ctr" latinLnBrk="1"/>
                      <a:r>
                        <a:rPr lang="en-US" altLang="ko-KR" sz="900" b="0" i="0" kern="12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1975 ~ 1981</a:t>
                      </a:r>
                      <a:endParaRPr lang="ko-KR" altLang="en-US" sz="9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FF7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039863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F08F633F-4F0D-A17D-BB97-DE092AED10D5}"/>
              </a:ext>
            </a:extLst>
          </p:cNvPr>
          <p:cNvSpPr txBox="1"/>
          <p:nvPr/>
        </p:nvSpPr>
        <p:spPr>
          <a:xfrm>
            <a:off x="1271768" y="3195494"/>
            <a:ext cx="3941364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000" b="1" dirty="0">
                <a:solidFill>
                  <a:srgbClr val="005BAC"/>
                </a:solidFill>
              </a:rPr>
              <a:t>1979. </a:t>
            </a:r>
          </a:p>
          <a:p>
            <a:r>
              <a:rPr lang="en-US" altLang="ko-KR" sz="1000" dirty="0"/>
              <a:t>07 </a:t>
            </a:r>
            <a:r>
              <a:rPr lang="ko-KR" altLang="en-US" sz="1000" dirty="0"/>
              <a:t>자동차부품 전문공장 지정</a:t>
            </a:r>
            <a:r>
              <a:rPr lang="en-US" altLang="ko-KR" sz="1000" dirty="0"/>
              <a:t>(</a:t>
            </a:r>
            <a:r>
              <a:rPr lang="ko-KR" altLang="en-US" sz="1000" dirty="0"/>
              <a:t>상공부 제</a:t>
            </a:r>
            <a:r>
              <a:rPr lang="en-US" altLang="ko-KR" sz="1000" dirty="0"/>
              <a:t>164</a:t>
            </a:r>
            <a:r>
              <a:rPr lang="ko-KR" altLang="en-US" sz="1000" dirty="0"/>
              <a:t>호</a:t>
            </a:r>
            <a:r>
              <a:rPr lang="en-US" altLang="ko-KR" sz="1000" dirty="0"/>
              <a:t>)</a:t>
            </a:r>
          </a:p>
          <a:p>
            <a:endParaRPr lang="en-US" altLang="ko-KR" sz="1000" dirty="0"/>
          </a:p>
          <a:p>
            <a:r>
              <a:rPr lang="en-US" altLang="ko-KR" sz="1000" b="1" dirty="0">
                <a:solidFill>
                  <a:srgbClr val="005BAC"/>
                </a:solidFill>
              </a:rPr>
              <a:t>1975. </a:t>
            </a:r>
          </a:p>
          <a:p>
            <a:r>
              <a:rPr lang="en-US" altLang="ko-KR" sz="1000" dirty="0"/>
              <a:t>07 (</a:t>
            </a:r>
            <a:r>
              <a:rPr lang="ko-KR" altLang="en-US" sz="1000" dirty="0"/>
              <a:t>주</a:t>
            </a:r>
            <a:r>
              <a:rPr lang="en-US" altLang="ko-KR" sz="1000" dirty="0"/>
              <a:t>)</a:t>
            </a:r>
            <a:r>
              <a:rPr lang="ko-KR" altLang="en-US" sz="1000" dirty="0"/>
              <a:t>화신제작소 설립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3EA119F-9FBD-FD43-B63D-B613CAFDE3CA}"/>
              </a:ext>
            </a:extLst>
          </p:cNvPr>
          <p:cNvSpPr txBox="1"/>
          <p:nvPr/>
        </p:nvSpPr>
        <p:spPr>
          <a:xfrm>
            <a:off x="1314235" y="1807205"/>
            <a:ext cx="8124055" cy="91497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>
            <a:noAutofit/>
          </a:bodyPr>
          <a:lstStyle/>
          <a:p>
            <a:pPr algn="l" latinLnBrk="0"/>
            <a:r>
              <a:rPr lang="ko-KR" altLang="en-US" sz="1000" b="1" i="0" dirty="0">
                <a:solidFill>
                  <a:srgbClr val="484848"/>
                </a:solidFill>
                <a:effectLst/>
                <a:latin typeface="Nanum Gothic"/>
              </a:rPr>
              <a:t>도전과 열정</a:t>
            </a:r>
            <a:r>
              <a:rPr lang="en-US" altLang="ko-KR" sz="1000" b="1" i="0" dirty="0">
                <a:solidFill>
                  <a:srgbClr val="484848"/>
                </a:solidFill>
                <a:effectLst/>
                <a:latin typeface="Nanum Gothic"/>
              </a:rPr>
              <a:t>, </a:t>
            </a:r>
            <a:r>
              <a:rPr lang="ko-KR" altLang="en-US" sz="1000" b="1" i="0" dirty="0">
                <a:solidFill>
                  <a:srgbClr val="484848"/>
                </a:solidFill>
                <a:effectLst/>
                <a:latin typeface="Nanum Gothic"/>
              </a:rPr>
              <a:t>자동차 부품의 불모지에 희망을 심다</a:t>
            </a:r>
            <a:r>
              <a:rPr lang="en-US" altLang="ko-KR" sz="1000" b="1" i="0" dirty="0">
                <a:solidFill>
                  <a:srgbClr val="484848"/>
                </a:solidFill>
                <a:effectLst/>
                <a:latin typeface="Nanum Gothic"/>
              </a:rPr>
              <a:t>!</a:t>
            </a:r>
          </a:p>
          <a:p>
            <a:pPr algn="l" latinLnBrk="0"/>
            <a:r>
              <a:rPr lang="ko-KR" altLang="en-US" sz="1000" b="0" i="0" dirty="0">
                <a:solidFill>
                  <a:srgbClr val="676767"/>
                </a:solidFill>
                <a:effectLst/>
                <a:latin typeface="Nanum Gothic"/>
              </a:rPr>
              <a:t>한국 최초의 고유모델인 포니 자동차가 탄생하면서 화신은 자동차 샤시 부품 전문 </a:t>
            </a:r>
            <a:r>
              <a:rPr lang="ko-KR" altLang="en-US" sz="1000" b="0" i="0" dirty="0" err="1">
                <a:solidFill>
                  <a:srgbClr val="676767"/>
                </a:solidFill>
                <a:effectLst/>
                <a:latin typeface="Nanum Gothic"/>
              </a:rPr>
              <a:t>기업으로서의</a:t>
            </a:r>
            <a:r>
              <a:rPr lang="ko-KR" altLang="en-US" sz="1000" b="0" i="0" dirty="0">
                <a:solidFill>
                  <a:srgbClr val="676767"/>
                </a:solidFill>
                <a:effectLst/>
                <a:latin typeface="Nanum Gothic"/>
              </a:rPr>
              <a:t> 도전을 시작하였습니다</a:t>
            </a:r>
            <a:r>
              <a:rPr lang="en-US" altLang="ko-KR" sz="1000" b="0" i="0" dirty="0">
                <a:solidFill>
                  <a:srgbClr val="676767"/>
                </a:solidFill>
                <a:effectLst/>
                <a:latin typeface="Nanum Gothic"/>
              </a:rPr>
              <a:t>. </a:t>
            </a:r>
            <a:r>
              <a:rPr lang="ko-KR" altLang="en-US" sz="1000" b="0" i="0" dirty="0">
                <a:solidFill>
                  <a:srgbClr val="676767"/>
                </a:solidFill>
                <a:effectLst/>
                <a:latin typeface="Nanum Gothic"/>
              </a:rPr>
              <a:t>열정과 패기로 화신산업사를 설립했던 정재형 명예회장은 정호 회장과 함께 한국자동차 산업의 미래를 예견하고 화신제작소를 설립했습니다</a:t>
            </a:r>
            <a:r>
              <a:rPr lang="en-US" altLang="ko-KR" sz="1000" b="0" i="0" dirty="0">
                <a:solidFill>
                  <a:srgbClr val="676767"/>
                </a:solidFill>
                <a:effectLst/>
                <a:latin typeface="Nanum Gothic"/>
              </a:rPr>
              <a:t>. </a:t>
            </a:r>
            <a:r>
              <a:rPr lang="ko-KR" altLang="en-US" sz="1000" b="0" i="0" dirty="0">
                <a:solidFill>
                  <a:srgbClr val="676767"/>
                </a:solidFill>
                <a:effectLst/>
                <a:latin typeface="Nanum Gothic"/>
              </a:rPr>
              <a:t>경북 칠곡군 </a:t>
            </a:r>
            <a:r>
              <a:rPr lang="ko-KR" altLang="en-US" sz="1000" b="0" i="0" dirty="0" err="1">
                <a:solidFill>
                  <a:srgbClr val="676767"/>
                </a:solidFill>
                <a:effectLst/>
                <a:latin typeface="Nanum Gothic"/>
              </a:rPr>
              <a:t>태전동에서</a:t>
            </a:r>
            <a:r>
              <a:rPr lang="ko-KR" altLang="en-US" sz="1000" b="0" i="0" dirty="0">
                <a:solidFill>
                  <a:srgbClr val="676767"/>
                </a:solidFill>
                <a:effectLst/>
                <a:latin typeface="Nanum Gothic"/>
              </a:rPr>
              <a:t> 웅비한 화신제작소는 화신산업사를 계승하고 </a:t>
            </a:r>
            <a:r>
              <a:rPr lang="ko-KR" altLang="en-US" sz="1000" b="0" i="0" dirty="0" err="1">
                <a:solidFill>
                  <a:srgbClr val="676767"/>
                </a:solidFill>
                <a:effectLst/>
                <a:latin typeface="Nanum Gothic"/>
              </a:rPr>
              <a:t>코티나</a:t>
            </a:r>
            <a:r>
              <a:rPr lang="ko-KR" altLang="en-US" sz="1000" b="0" i="0" dirty="0">
                <a:solidFill>
                  <a:srgbClr val="676767"/>
                </a:solidFill>
                <a:effectLst/>
                <a:latin typeface="Nanum Gothic"/>
              </a:rPr>
              <a:t> 자동차의 프론트 </a:t>
            </a:r>
            <a:r>
              <a:rPr lang="ko-KR" altLang="en-US" sz="1000" b="0" i="0" dirty="0" err="1">
                <a:solidFill>
                  <a:srgbClr val="676767"/>
                </a:solidFill>
                <a:effectLst/>
                <a:latin typeface="Nanum Gothic"/>
              </a:rPr>
              <a:t>로어암</a:t>
            </a:r>
            <a:r>
              <a:rPr lang="en-US" altLang="ko-KR" sz="1000" b="0" i="0" dirty="0">
                <a:solidFill>
                  <a:srgbClr val="676767"/>
                </a:solidFill>
                <a:effectLst/>
                <a:latin typeface="Nanum Gothic"/>
              </a:rPr>
              <a:t>, </a:t>
            </a:r>
            <a:r>
              <a:rPr lang="ko-KR" altLang="en-US" sz="1000" b="0" i="0" dirty="0" err="1">
                <a:solidFill>
                  <a:srgbClr val="676767"/>
                </a:solidFill>
                <a:effectLst/>
                <a:latin typeface="Nanum Gothic"/>
              </a:rPr>
              <a:t>어퍼암에</a:t>
            </a:r>
            <a:r>
              <a:rPr lang="ko-KR" altLang="en-US" sz="1000" b="0" i="0" dirty="0">
                <a:solidFill>
                  <a:srgbClr val="676767"/>
                </a:solidFill>
                <a:effectLst/>
                <a:latin typeface="Nanum Gothic"/>
              </a:rPr>
              <a:t> 이어 국내 최초의 고유 모델이었던 포니 자동차의 부품을 생산하면서 한국 자동차 부품산업의 주역으로 등장하였습니다</a:t>
            </a:r>
            <a:r>
              <a:rPr lang="en-US" altLang="ko-KR" sz="1000" b="0" i="0" dirty="0">
                <a:solidFill>
                  <a:srgbClr val="676767"/>
                </a:solidFill>
                <a:effectLst/>
                <a:latin typeface="Nanum Gothic"/>
              </a:rPr>
              <a:t>.</a:t>
            </a:r>
            <a:endParaRPr lang="ko-KR" altLang="en-US" sz="1000" b="0" i="0" dirty="0">
              <a:solidFill>
                <a:srgbClr val="676767"/>
              </a:solidFill>
              <a:effectLst/>
              <a:latin typeface="Nanum Gothic"/>
            </a:endParaRPr>
          </a:p>
        </p:txBody>
      </p:sp>
      <p:sp>
        <p:nvSpPr>
          <p:cNvPr id="9" name="Text 2">
            <a:extLst>
              <a:ext uri="{FF2B5EF4-FFF2-40B4-BE49-F238E27FC236}">
                <a16:creationId xmlns:a16="http://schemas.microsoft.com/office/drawing/2014/main" id="{243D8A5D-ADF4-C0B0-457E-22FF2757EA01}"/>
              </a:ext>
            </a:extLst>
          </p:cNvPr>
          <p:cNvSpPr/>
          <p:nvPr/>
        </p:nvSpPr>
        <p:spPr>
          <a:xfrm>
            <a:off x="695325" y="523335"/>
            <a:ext cx="5400675" cy="17841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altLang="ko-KR" sz="11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L </a:t>
            </a:r>
            <a:r>
              <a:rPr lang="ko-KR" altLang="en-US" sz="11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앞페이지 계속</a:t>
            </a:r>
            <a:endParaRPr lang="en-US" sz="1100" b="1" dirty="0"/>
          </a:p>
        </p:txBody>
      </p:sp>
    </p:spTree>
    <p:extLst>
      <p:ext uri="{BB962C8B-B14F-4D97-AF65-F5344CB8AC3E}">
        <p14:creationId xmlns:p14="http://schemas.microsoft.com/office/powerpoint/2010/main" val="6170224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>
            <a:extLst>
              <a:ext uri="{FF2B5EF4-FFF2-40B4-BE49-F238E27FC236}">
                <a16:creationId xmlns:a16="http://schemas.microsoft.com/office/drawing/2014/main" id="{C6A2F1F6-FF43-B4B2-CB5C-C9A9B822B67C}"/>
              </a:ext>
            </a:extLst>
          </p:cNvPr>
          <p:cNvSpPr>
            <a:spLocks noGrp="1"/>
          </p:cNvSpPr>
          <p:nvPr/>
        </p:nvSpPr>
        <p:spPr>
          <a:xfrm>
            <a:off x="685800" y="838200"/>
            <a:ext cx="4953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buNone/>
              <a:defRPr sz="975" b="1">
                <a:solidFill>
                  <a:srgbClr val="005BAC"/>
                </a:solidFill>
                <a:latin typeface="Oxanium"/>
                <a:ea typeface="Oxanium"/>
                <a:cs typeface="Oxanium"/>
              </a:defRPr>
            </a:pPr>
            <a:r>
              <a:rPr lang="en-US" sz="975" b="1" dirty="0">
                <a:solidFill>
                  <a:srgbClr val="005BAC"/>
                </a:solidFill>
                <a:latin typeface="+mn-ea"/>
                <a:ea typeface="+mn-ea"/>
                <a:cs typeface="Oxanium"/>
              </a:rPr>
              <a:t>http://www.hsmobis.com/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AC1DF0A8-020D-7F6D-AAFC-573CBC9FAD70}"/>
              </a:ext>
            </a:extLst>
          </p:cNvPr>
          <p:cNvSpPr>
            <a:spLocks noGrp="1"/>
          </p:cNvSpPr>
          <p:nvPr/>
        </p:nvSpPr>
        <p:spPr>
          <a:xfrm>
            <a:off x="685800" y="1133475"/>
            <a:ext cx="10820400" cy="628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buNone/>
              <a:defRPr sz="2700" b="1">
                <a:solidFill>
                  <a:srgbClr val="0E1317"/>
                </a:solidFill>
                <a:latin typeface="Pretendard"/>
                <a:ea typeface="Pretendard"/>
                <a:cs typeface="Pretendard"/>
              </a:defRPr>
            </a:pPr>
            <a:r>
              <a:rPr sz="2700" b="1" dirty="0" err="1">
                <a:solidFill>
                  <a:srgbClr val="0E1317"/>
                </a:solidFill>
                <a:latin typeface="+mn-ea"/>
                <a:ea typeface="+mn-ea"/>
                <a:cs typeface="Pretendard"/>
              </a:rPr>
              <a:t>화신의</a:t>
            </a:r>
            <a:r>
              <a:rPr sz="2700" b="1" dirty="0">
                <a:solidFill>
                  <a:srgbClr val="0E1317"/>
                </a:solidFill>
                <a:latin typeface="+mn-ea"/>
                <a:ea typeface="+mn-ea"/>
                <a:cs typeface="Pretendard"/>
              </a:rPr>
              <a:t> </a:t>
            </a:r>
            <a:r>
              <a:rPr sz="2700" b="1" dirty="0" err="1">
                <a:solidFill>
                  <a:srgbClr val="0E1317"/>
                </a:solidFill>
                <a:latin typeface="+mn-ea"/>
                <a:ea typeface="+mn-ea"/>
                <a:cs typeface="Pretendard"/>
              </a:rPr>
              <a:t>새로운</a:t>
            </a:r>
            <a:r>
              <a:rPr sz="2700" b="1" dirty="0">
                <a:solidFill>
                  <a:srgbClr val="0E1317"/>
                </a:solidFill>
                <a:latin typeface="+mn-ea"/>
                <a:ea typeface="+mn-ea"/>
                <a:cs typeface="Pretendard"/>
              </a:rPr>
              <a:t> </a:t>
            </a:r>
            <a:r>
              <a:rPr sz="2700" b="1" dirty="0" err="1">
                <a:solidFill>
                  <a:srgbClr val="0E1317"/>
                </a:solidFill>
                <a:latin typeface="+mn-ea"/>
                <a:ea typeface="+mn-ea"/>
                <a:cs typeface="Pretendard"/>
              </a:rPr>
              <a:t>디지털</a:t>
            </a:r>
            <a:r>
              <a:rPr sz="2700" b="1" dirty="0">
                <a:solidFill>
                  <a:srgbClr val="0E1317"/>
                </a:solidFill>
                <a:latin typeface="+mn-ea"/>
                <a:ea typeface="+mn-ea"/>
                <a:cs typeface="Pretendard"/>
              </a:rPr>
              <a:t> </a:t>
            </a:r>
            <a:r>
              <a:rPr sz="2700" b="1" dirty="0" err="1">
                <a:solidFill>
                  <a:srgbClr val="0E1317"/>
                </a:solidFill>
                <a:latin typeface="+mn-ea"/>
                <a:ea typeface="+mn-ea"/>
                <a:cs typeface="Pretendard"/>
              </a:rPr>
              <a:t>언어를</a:t>
            </a:r>
            <a:r>
              <a:rPr sz="2700" b="1" dirty="0">
                <a:solidFill>
                  <a:srgbClr val="0E1317"/>
                </a:solidFill>
                <a:latin typeface="+mn-ea"/>
                <a:ea typeface="+mn-ea"/>
                <a:cs typeface="Pretendard"/>
              </a:rPr>
              <a:t> </a:t>
            </a:r>
            <a:r>
              <a:rPr sz="2700" b="1" dirty="0" err="1">
                <a:solidFill>
                  <a:srgbClr val="0E1317"/>
                </a:solidFill>
                <a:latin typeface="+mn-ea"/>
                <a:ea typeface="+mn-ea"/>
                <a:cs typeface="Pretendard"/>
              </a:rPr>
              <a:t>하나의</a:t>
            </a:r>
            <a:r>
              <a:rPr sz="2700" b="1" dirty="0">
                <a:solidFill>
                  <a:srgbClr val="0E1317"/>
                </a:solidFill>
                <a:latin typeface="+mn-ea"/>
                <a:ea typeface="+mn-ea"/>
                <a:cs typeface="Pretendard"/>
              </a:rPr>
              <a:t> </a:t>
            </a:r>
            <a:r>
              <a:rPr sz="2700" b="1" dirty="0" err="1">
                <a:solidFill>
                  <a:srgbClr val="0E1317"/>
                </a:solidFill>
                <a:latin typeface="+mn-ea"/>
                <a:ea typeface="+mn-ea"/>
                <a:cs typeface="Pretendard"/>
              </a:rPr>
              <a:t>체계로</a:t>
            </a:r>
            <a:r>
              <a:rPr sz="2700" b="1" dirty="0">
                <a:solidFill>
                  <a:srgbClr val="0E1317"/>
                </a:solidFill>
                <a:latin typeface="+mn-ea"/>
                <a:ea typeface="+mn-ea"/>
                <a:cs typeface="Pretendard"/>
              </a:rPr>
              <a:t> </a:t>
            </a:r>
            <a:r>
              <a:rPr sz="2700" b="1" dirty="0" err="1">
                <a:solidFill>
                  <a:srgbClr val="0E1317"/>
                </a:solidFill>
                <a:latin typeface="+mn-ea"/>
                <a:ea typeface="+mn-ea"/>
                <a:cs typeface="Pretendard"/>
              </a:rPr>
              <a:t>확정합니다</a:t>
            </a:r>
            <a:r>
              <a:rPr sz="2700" b="1" dirty="0">
                <a:solidFill>
                  <a:srgbClr val="0E1317"/>
                </a:solidFill>
                <a:latin typeface="+mn-ea"/>
                <a:ea typeface="+mn-ea"/>
                <a:cs typeface="Pretendard"/>
              </a:rPr>
              <a:t>.</a:t>
            </a: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EB449C88-0A7F-903B-AAF8-00884EB92A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2</a:t>
            </a:fld>
            <a:endParaRPr lang="ko-KR" altLang="en-US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CF807563-52FD-24CB-C83D-5BDC153C4F0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410"/>
          <a:stretch/>
        </p:blipFill>
        <p:spPr>
          <a:xfrm>
            <a:off x="695325" y="1185334"/>
            <a:ext cx="10875190" cy="5672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4182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20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www.hwashin.co.kr/company/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회사소개 </a:t>
            </a:r>
            <a:r>
              <a:rPr lang="ko-KR" altLang="en-US" sz="900" b="1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endParaRPr lang="en-US" sz="900" b="1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0AB39A6-C065-C12C-334F-BF25512AED6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0935"/>
          <a:stretch/>
        </p:blipFill>
        <p:spPr>
          <a:xfrm>
            <a:off x="695324" y="739053"/>
            <a:ext cx="2585545" cy="5293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4C5C17E-FDB9-D423-9AE8-5EBD1EFD78C5}"/>
              </a:ext>
            </a:extLst>
          </p:cNvPr>
          <p:cNvSpPr txBox="1"/>
          <p:nvPr/>
        </p:nvSpPr>
        <p:spPr>
          <a:xfrm>
            <a:off x="695325" y="1280848"/>
            <a:ext cx="54006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CI </a:t>
            </a:r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소개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BE8F0A5-F94E-F6BF-5997-76723844F263}"/>
              </a:ext>
            </a:extLst>
          </p:cNvPr>
          <p:cNvSpPr txBox="1"/>
          <p:nvPr/>
        </p:nvSpPr>
        <p:spPr>
          <a:xfrm>
            <a:off x="9576079" y="1088454"/>
            <a:ext cx="244175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r>
              <a:rPr lang="ko-KR" altLang="en-US" sz="1000" dirty="0"/>
              <a:t>https://www.hwashin.co.kr/kr/group/group_ci.do</a:t>
            </a: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A64B38D9-C09A-0C7F-AA22-33DC05AA92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6486" y="1617784"/>
            <a:ext cx="6207893" cy="4345525"/>
          </a:xfrm>
          <a:prstGeom prst="rect">
            <a:avLst/>
          </a:prstGeom>
        </p:spPr>
      </p:pic>
      <p:sp>
        <p:nvSpPr>
          <p:cNvPr id="13" name="검토추가_20_0">
            <a:extLst>
              <a:ext uri="{FF2B5EF4-FFF2-40B4-BE49-F238E27FC236}">
                <a16:creationId xmlns:a16="http://schemas.microsoft.com/office/drawing/2014/main" id="{D21A11E4-40C6-4142-852C-DB9A5EC81E68}"/>
              </a:ext>
            </a:extLst>
          </p:cNvPr>
          <p:cNvSpPr>
            <a:spLocks noGrp="1"/>
          </p:cNvSpPr>
          <p:nvPr/>
        </p:nvSpPr>
        <p:spPr>
          <a:xfrm>
            <a:off x="9610725" y="1756752"/>
            <a:ext cx="2465318" cy="1581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</a:t>
            </a: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세부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기획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1. </a:t>
            </a: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심벌·로고·컬러시스템·시그니처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 순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서를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유지합니다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. 21p는 </a:t>
            </a: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동일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페이지</a:t>
            </a:r>
            <a:endParaRPr sz="1000" b="0" dirty="0">
              <a:solidFill>
                <a:srgbClr val="000000"/>
              </a:solidFill>
              <a:latin typeface="맑은 고딕"/>
              <a:ea typeface="맑은 고딕"/>
              <a:cs typeface="맑은 고딕"/>
            </a:endParaRP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하단입니다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2. CI </a:t>
            </a: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다운로드는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승인된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 AI·EPS·PNG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자료를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실제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파일로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연결합니다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3. </a:t>
            </a: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국문·영문·중문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로고의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가로세로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 비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율과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여백을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유지합니다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.</a:t>
            </a:r>
          </a:p>
        </p:txBody>
      </p:sp>
      <p:sp>
        <p:nvSpPr>
          <p:cNvPr id="14" name="검토추가_20_1">
            <a:extLst>
              <a:ext uri="{FF2B5EF4-FFF2-40B4-BE49-F238E27FC236}">
                <a16:creationId xmlns:a16="http://schemas.microsoft.com/office/drawing/2014/main" id="{1FACC57F-5131-435C-A1A4-15224AD8BDFC}"/>
              </a:ext>
            </a:extLst>
          </p:cNvPr>
          <p:cNvSpPr>
            <a:spLocks noGrp="1"/>
          </p:cNvSpPr>
          <p:nvPr/>
        </p:nvSpPr>
        <p:spPr>
          <a:xfrm>
            <a:off x="9610725" y="3433152"/>
            <a:ext cx="2455379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수정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지침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원본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CI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컬러값을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기준으로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개발합니</a:t>
            </a:r>
            <a:endParaRPr sz="1000" b="0" dirty="0">
              <a:solidFill>
                <a:srgbClr val="FF0000"/>
              </a:solidFill>
              <a:latin typeface="맑은 고딕"/>
              <a:ea typeface="맑은 고딕"/>
              <a:cs typeface="맑은 고딕"/>
            </a:endParaRP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다.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임의의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색상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변경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,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로고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재작성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, 글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꼴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대체를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하지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않습니다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.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다운로드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원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본의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최신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여부를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확인합니다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745803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E3593FB2-83DD-37B7-2840-80445985F5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21</a:t>
            </a:fld>
            <a:endParaRPr lang="ko-KR" altLang="en-US"/>
          </a:p>
        </p:txBody>
      </p:sp>
      <p:sp>
        <p:nvSpPr>
          <p:cNvPr id="3" name="Text 2">
            <a:extLst>
              <a:ext uri="{FF2B5EF4-FFF2-40B4-BE49-F238E27FC236}">
                <a16:creationId xmlns:a16="http://schemas.microsoft.com/office/drawing/2014/main" id="{2CDF0A00-D49F-37A6-71B6-260B2AE278D7}"/>
              </a:ext>
            </a:extLst>
          </p:cNvPr>
          <p:cNvSpPr/>
          <p:nvPr/>
        </p:nvSpPr>
        <p:spPr>
          <a:xfrm>
            <a:off x="695325" y="523335"/>
            <a:ext cx="5400675" cy="17841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altLang="ko-KR" sz="11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L </a:t>
            </a:r>
            <a:r>
              <a:rPr lang="ko-KR" altLang="en-US" sz="11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앞페이지 계속</a:t>
            </a:r>
            <a:endParaRPr lang="en-US" sz="1100" b="1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5A7FC85E-B202-AECE-0310-6F1EBAC0CE3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3335"/>
          <a:stretch/>
        </p:blipFill>
        <p:spPr>
          <a:xfrm>
            <a:off x="695325" y="1304925"/>
            <a:ext cx="5557025" cy="1699532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63ECF31B-2ECF-824B-1B16-FB7669F4AA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304925"/>
            <a:ext cx="5217982" cy="4111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503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22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www.hwashin.co.kr/company/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회사소개 </a:t>
            </a:r>
            <a:r>
              <a:rPr lang="ko-KR" altLang="en-US" sz="900" b="1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endParaRPr lang="en-US" sz="900" b="1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0AB39A6-C065-C12C-334F-BF25512AED6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0935"/>
          <a:stretch/>
        </p:blipFill>
        <p:spPr>
          <a:xfrm>
            <a:off x="695324" y="739053"/>
            <a:ext cx="2585545" cy="5293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4C5C17E-FDB9-D423-9AE8-5EBD1EFD78C5}"/>
              </a:ext>
            </a:extLst>
          </p:cNvPr>
          <p:cNvSpPr txBox="1"/>
          <p:nvPr/>
        </p:nvSpPr>
        <p:spPr>
          <a:xfrm>
            <a:off x="695325" y="1280848"/>
            <a:ext cx="54006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수상</a:t>
            </a:r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·</a:t>
            </a:r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인증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BE8F0A5-F94E-F6BF-5997-76723844F263}"/>
              </a:ext>
            </a:extLst>
          </p:cNvPr>
          <p:cNvSpPr txBox="1"/>
          <p:nvPr/>
        </p:nvSpPr>
        <p:spPr>
          <a:xfrm>
            <a:off x="9576079" y="1088454"/>
            <a:ext cx="244175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r>
              <a:rPr lang="en-US" altLang="ko-KR" sz="1000" dirty="0">
                <a:hlinkClick r:id="rId4"/>
              </a:rPr>
              <a:t>https://www.hwashin.co.kr/kr/product/product_quality.do</a:t>
            </a:r>
            <a:endParaRPr lang="en-US" altLang="ko-KR" sz="1000" dirty="0"/>
          </a:p>
          <a:p>
            <a:endParaRPr lang="en-US" altLang="ko-KR" sz="1000" dirty="0"/>
          </a:p>
          <a:p>
            <a:endParaRPr lang="en-US" altLang="ko-KR" sz="1000" dirty="0"/>
          </a:p>
          <a:p>
            <a:r>
              <a:rPr lang="en-US" altLang="ko-KR" sz="1000" dirty="0"/>
              <a:t>&lt;</a:t>
            </a:r>
            <a:r>
              <a:rPr lang="ko-KR" altLang="en-US" sz="1000" dirty="0" err="1"/>
              <a:t>에스엘</a:t>
            </a:r>
            <a:r>
              <a:rPr lang="ko-KR" altLang="en-US" sz="1000" dirty="0"/>
              <a:t> 어워드</a:t>
            </a:r>
            <a:r>
              <a:rPr lang="en-US" altLang="ko-KR" sz="1000" dirty="0"/>
              <a:t>&gt;</a:t>
            </a:r>
          </a:p>
          <a:p>
            <a:r>
              <a:rPr lang="en-US" altLang="ko-KR" sz="1000" dirty="0"/>
              <a:t>https://slworld.com/bbs/board.php?bo_table=pr_award</a:t>
            </a:r>
            <a:endParaRPr lang="ko-KR" altLang="en-US" sz="1000" dirty="0"/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9F051157-3035-D140-93A5-1697D0100B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7117683"/>
              </p:ext>
            </p:extLst>
          </p:nvPr>
        </p:nvGraphicFramePr>
        <p:xfrm>
          <a:off x="1567307" y="1441466"/>
          <a:ext cx="3251200" cy="33023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25600">
                  <a:extLst>
                    <a:ext uri="{9D8B030D-6E8A-4147-A177-3AD203B41FA5}">
                      <a16:colId xmlns:a16="http://schemas.microsoft.com/office/drawing/2014/main" val="724575575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3686482873"/>
                    </a:ext>
                  </a:extLst>
                </a:gridCol>
              </a:tblGrid>
              <a:tr h="33023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수상실적</a:t>
                      </a:r>
                      <a:endParaRPr lang="ko-KR" altLang="en-US" sz="9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rgbClr val="FF704D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인증현황</a:t>
                      </a:r>
                      <a:endParaRPr lang="ko-KR" altLang="en-US" sz="9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50398637"/>
                  </a:ext>
                </a:extLst>
              </a:tr>
            </a:tbl>
          </a:graphicData>
        </a:graphic>
      </p:graphicFrame>
      <p:pic>
        <p:nvPicPr>
          <p:cNvPr id="9" name="그림 8">
            <a:extLst>
              <a:ext uri="{FF2B5EF4-FFF2-40B4-BE49-F238E27FC236}">
                <a16:creationId xmlns:a16="http://schemas.microsoft.com/office/drawing/2014/main" id="{F7D5FC11-5CA7-A04B-2657-438BAF5322D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72922" y="2049137"/>
            <a:ext cx="5860640" cy="3223352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C1E42606-0076-504C-0A85-08F85FEC7B1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86674" y="5446979"/>
            <a:ext cx="2228850" cy="657225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7A574FE7-42C2-F65B-68BF-C5DFBBDA1AF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79988" y="2808514"/>
            <a:ext cx="3816687" cy="3769567"/>
          </a:xfrm>
          <a:prstGeom prst="rect">
            <a:avLst/>
          </a:prstGeom>
        </p:spPr>
      </p:pic>
      <p:sp>
        <p:nvSpPr>
          <p:cNvPr id="14" name="검토추가_22_0">
            <a:extLst>
              <a:ext uri="{FF2B5EF4-FFF2-40B4-BE49-F238E27FC236}">
                <a16:creationId xmlns:a16="http://schemas.microsoft.com/office/drawing/2014/main" id="{4345D139-2A34-4A07-A622-DD9434995563}"/>
              </a:ext>
            </a:extLst>
          </p:cNvPr>
          <p:cNvSpPr>
            <a:spLocks noGrp="1"/>
          </p:cNvSpPr>
          <p:nvPr/>
        </p:nvSpPr>
        <p:spPr>
          <a:xfrm>
            <a:off x="9610725" y="2524125"/>
            <a:ext cx="2371725" cy="219075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세부 기획·수정 지침: 123p</a:t>
            </a:r>
          </a:p>
        </p:txBody>
      </p:sp>
    </p:spTree>
    <p:extLst>
      <p:ext uri="{BB962C8B-B14F-4D97-AF65-F5344CB8AC3E}">
        <p14:creationId xmlns:p14="http://schemas.microsoft.com/office/powerpoint/2010/main" val="40387173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BE8F0A5-F94E-F6BF-5997-76723844F263}"/>
              </a:ext>
            </a:extLst>
          </p:cNvPr>
          <p:cNvSpPr txBox="1"/>
          <p:nvPr/>
        </p:nvSpPr>
        <p:spPr>
          <a:xfrm>
            <a:off x="9576079" y="1088454"/>
            <a:ext cx="244175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r>
              <a:rPr lang="en-US" altLang="ko-KR" sz="1000" dirty="0"/>
              <a:t>https://www.hwashin.co.kr/kr/product/product_quality.do</a:t>
            </a:r>
          </a:p>
          <a:p>
            <a:endParaRPr lang="en-US" altLang="ko-KR" sz="1000" dirty="0"/>
          </a:p>
          <a:p>
            <a:r>
              <a:rPr lang="en-US" altLang="ko-KR" sz="1000" b="1" dirty="0">
                <a:solidFill>
                  <a:srgbClr val="0000FF"/>
                </a:solidFill>
              </a:rPr>
              <a:t>&lt;</a:t>
            </a:r>
            <a:r>
              <a:rPr lang="ko-KR" altLang="en-US" sz="1000" b="1" dirty="0">
                <a:solidFill>
                  <a:srgbClr val="0000FF"/>
                </a:solidFill>
              </a:rPr>
              <a:t>개발지침</a:t>
            </a:r>
            <a:r>
              <a:rPr lang="en-US" altLang="ko-KR" sz="1000" b="1" dirty="0">
                <a:solidFill>
                  <a:srgbClr val="0000FF"/>
                </a:solidFill>
              </a:rPr>
              <a:t>&gt;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rgbClr val="0000FF"/>
                </a:solidFill>
              </a:rPr>
              <a:t>관리자 모드</a:t>
            </a:r>
            <a:r>
              <a:rPr lang="en-US" altLang="ko-KR" sz="1000" dirty="0">
                <a:solidFill>
                  <a:srgbClr val="0000FF"/>
                </a:solidFill>
              </a:rPr>
              <a:t>:</a:t>
            </a:r>
            <a:r>
              <a:rPr lang="ko-KR" altLang="en-US" sz="1000" dirty="0">
                <a:solidFill>
                  <a:srgbClr val="0000FF"/>
                </a:solidFill>
              </a:rPr>
              <a:t> 수정</a:t>
            </a:r>
            <a:r>
              <a:rPr lang="en-US" altLang="ko-KR" sz="1000" dirty="0">
                <a:solidFill>
                  <a:srgbClr val="0000FF"/>
                </a:solidFill>
              </a:rPr>
              <a:t>/</a:t>
            </a:r>
            <a:r>
              <a:rPr lang="ko-KR" altLang="en-US" sz="1000" dirty="0">
                <a:solidFill>
                  <a:srgbClr val="0000FF"/>
                </a:solidFill>
              </a:rPr>
              <a:t>삭제</a:t>
            </a:r>
            <a:endParaRPr lang="en-US" altLang="ko-KR" sz="1000" dirty="0">
              <a:solidFill>
                <a:srgbClr val="0000FF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altLang="ko-KR" sz="1000" dirty="0">
              <a:solidFill>
                <a:srgbClr val="0000FF"/>
              </a:solidFill>
            </a:endParaRPr>
          </a:p>
          <a:p>
            <a:endParaRPr lang="en-US" altLang="ko-KR" sz="1000" dirty="0"/>
          </a:p>
          <a:p>
            <a:r>
              <a:rPr lang="ko-KR" altLang="en-US" sz="1000" b="1" u="sng" dirty="0"/>
              <a:t>인증현황</a:t>
            </a:r>
            <a:endParaRPr lang="en-US" altLang="ko-KR" sz="1000" b="1" u="sng" dirty="0"/>
          </a:p>
          <a:p>
            <a:pPr marL="228600" indent="-228600">
              <a:buAutoNum type="arabicPeriod"/>
            </a:pPr>
            <a:r>
              <a:rPr lang="ko-KR" altLang="en-US" sz="1000" dirty="0"/>
              <a:t>품질인증</a:t>
            </a:r>
            <a:endParaRPr lang="en-US" altLang="ko-KR" sz="1000" dirty="0"/>
          </a:p>
          <a:p>
            <a:pPr marL="228600" indent="-228600">
              <a:buAutoNum type="arabicPeriod"/>
            </a:pPr>
            <a:r>
              <a:rPr lang="ko-KR" altLang="en-US" sz="1000" dirty="0"/>
              <a:t>환경인증</a:t>
            </a:r>
            <a:endParaRPr lang="en-US" altLang="ko-KR" sz="1000" dirty="0"/>
          </a:p>
          <a:p>
            <a:pPr marL="228600" indent="-228600">
              <a:buAutoNum type="arabicPeriod"/>
            </a:pPr>
            <a:r>
              <a:rPr lang="ko-KR" altLang="en-US" sz="1000" dirty="0"/>
              <a:t>안전</a:t>
            </a:r>
            <a:r>
              <a:rPr lang="en-US" altLang="ko-KR" sz="1000" dirty="0"/>
              <a:t>·</a:t>
            </a:r>
            <a:r>
              <a:rPr lang="ko-KR" altLang="en-US" sz="1000" dirty="0"/>
              <a:t>보건 인증</a:t>
            </a:r>
          </a:p>
          <a:p>
            <a:pPr marL="228600" indent="-228600">
              <a:buAutoNum type="arabicPeriod"/>
            </a:pPr>
            <a:r>
              <a:rPr lang="ko-KR" altLang="en-US" sz="1000" dirty="0"/>
              <a:t>기타 경영시스템 인증</a:t>
            </a:r>
            <a:endParaRPr lang="en-US" altLang="ko-KR" sz="1000" dirty="0"/>
          </a:p>
          <a:p>
            <a:pPr marL="228600" indent="-228600">
              <a:buAutoNum type="arabicPeriod"/>
            </a:pPr>
            <a:endParaRPr lang="en-US" altLang="ko-KR" sz="1000" dirty="0"/>
          </a:p>
          <a:p>
            <a:endParaRPr lang="en-US" altLang="ko-KR" sz="1000" dirty="0"/>
          </a:p>
          <a:p>
            <a:r>
              <a:rPr lang="en-US" altLang="ko-KR" sz="1000" dirty="0"/>
              <a:t>SL </a:t>
            </a:r>
            <a:r>
              <a:rPr lang="ko-KR" altLang="en-US" sz="1000" dirty="0"/>
              <a:t>인증현황</a:t>
            </a:r>
            <a:r>
              <a:rPr lang="en-US" altLang="ko-KR" sz="1000" dirty="0"/>
              <a:t>: </a:t>
            </a:r>
            <a:r>
              <a:rPr lang="ko-KR" altLang="en-US" sz="1000" dirty="0"/>
              <a:t>국내 </a:t>
            </a:r>
            <a:r>
              <a:rPr lang="en-US" altLang="ko-KR" sz="1000" dirty="0"/>
              <a:t>/ </a:t>
            </a:r>
            <a:r>
              <a:rPr lang="ko-KR" altLang="en-US" sz="1000" dirty="0"/>
              <a:t>해외 구분</a:t>
            </a:r>
            <a:endParaRPr lang="en-US" altLang="ko-KR" sz="1000" dirty="0"/>
          </a:p>
          <a:p>
            <a:r>
              <a:rPr lang="en-US" altLang="ko-KR" sz="1000" dirty="0"/>
              <a:t>https://slworld.com/esg/environment_certificate.php</a:t>
            </a: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23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www.hwashin.co.kr/company/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회사소개 </a:t>
            </a:r>
            <a:r>
              <a:rPr lang="ko-KR" altLang="en-US" sz="900" b="1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endParaRPr lang="en-US" sz="900" b="1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0AB39A6-C065-C12C-334F-BF25512AED6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0935"/>
          <a:stretch/>
        </p:blipFill>
        <p:spPr>
          <a:xfrm>
            <a:off x="695324" y="739053"/>
            <a:ext cx="2585545" cy="5293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4C5C17E-FDB9-D423-9AE8-5EBD1EFD78C5}"/>
              </a:ext>
            </a:extLst>
          </p:cNvPr>
          <p:cNvSpPr txBox="1"/>
          <p:nvPr/>
        </p:nvSpPr>
        <p:spPr>
          <a:xfrm>
            <a:off x="695325" y="1280848"/>
            <a:ext cx="54006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수상</a:t>
            </a:r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·</a:t>
            </a:r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인증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9F051157-3035-D140-93A5-1697D0100B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3573805"/>
              </p:ext>
            </p:extLst>
          </p:nvPr>
        </p:nvGraphicFramePr>
        <p:xfrm>
          <a:off x="1567307" y="1441466"/>
          <a:ext cx="3251200" cy="33023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25600">
                  <a:extLst>
                    <a:ext uri="{9D8B030D-6E8A-4147-A177-3AD203B41FA5}">
                      <a16:colId xmlns:a16="http://schemas.microsoft.com/office/drawing/2014/main" val="724575575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3686482873"/>
                    </a:ext>
                  </a:extLst>
                </a:gridCol>
              </a:tblGrid>
              <a:tr h="33023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수상실적</a:t>
                      </a:r>
                      <a:endParaRPr lang="ko-KR" altLang="en-US" sz="9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인증현황</a:t>
                      </a:r>
                      <a:endParaRPr lang="ko-KR" altLang="en-US" sz="9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rgbClr val="FF7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0398637"/>
                  </a:ext>
                </a:extLst>
              </a:tr>
            </a:tbl>
          </a:graphicData>
        </a:graphic>
      </p:graphicFrame>
      <p:pic>
        <p:nvPicPr>
          <p:cNvPr id="15" name="그림 14">
            <a:extLst>
              <a:ext uri="{FF2B5EF4-FFF2-40B4-BE49-F238E27FC236}">
                <a16:creationId xmlns:a16="http://schemas.microsoft.com/office/drawing/2014/main" id="{AA0D3F16-815B-5996-2956-7A940AC69E5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2594"/>
          <a:stretch/>
        </p:blipFill>
        <p:spPr>
          <a:xfrm>
            <a:off x="1025970" y="1875080"/>
            <a:ext cx="5539596" cy="4853711"/>
          </a:xfrm>
          <a:prstGeom prst="rect">
            <a:avLst/>
          </a:prstGeom>
        </p:spPr>
      </p:pic>
      <p:sp>
        <p:nvSpPr>
          <p:cNvPr id="16" name="검토추가_23_0">
            <a:extLst>
              <a:ext uri="{FF2B5EF4-FFF2-40B4-BE49-F238E27FC236}">
                <a16:creationId xmlns:a16="http://schemas.microsoft.com/office/drawing/2014/main" id="{AE9EBF48-A95A-43D2-833A-1ABDC268F8D3}"/>
              </a:ext>
            </a:extLst>
          </p:cNvPr>
          <p:cNvSpPr>
            <a:spLocks noGrp="1"/>
          </p:cNvSpPr>
          <p:nvPr/>
        </p:nvSpPr>
        <p:spPr>
          <a:xfrm>
            <a:off x="9610725" y="4065076"/>
            <a:ext cx="2371725" cy="819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</a:t>
            </a: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세부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기획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인증명·법인·사업장·기관·취득일·유효</a:t>
            </a:r>
            <a:endParaRPr sz="1000" b="0" dirty="0">
              <a:solidFill>
                <a:srgbClr val="000000"/>
              </a:solidFill>
              <a:latin typeface="맑은 고딕"/>
              <a:ea typeface="맑은 고딕"/>
              <a:cs typeface="맑은 고딕"/>
            </a:endParaRP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기간·파일을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관리합니다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. </a:t>
            </a: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이미지는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 확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대, </a:t>
            </a: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원본은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다운로드로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구분합니다</a:t>
            </a:r>
            <a:r>
              <a:rPr sz="1000" b="0" dirty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.</a:t>
            </a:r>
          </a:p>
        </p:txBody>
      </p:sp>
      <p:sp>
        <p:nvSpPr>
          <p:cNvPr id="17" name="검토추가_23_1">
            <a:extLst>
              <a:ext uri="{FF2B5EF4-FFF2-40B4-BE49-F238E27FC236}">
                <a16:creationId xmlns:a16="http://schemas.microsoft.com/office/drawing/2014/main" id="{2B55F0B5-F01D-4ACC-83E1-2F1CC1749FF3}"/>
              </a:ext>
            </a:extLst>
          </p:cNvPr>
          <p:cNvSpPr>
            <a:spLocks noGrp="1"/>
          </p:cNvSpPr>
          <p:nvPr/>
        </p:nvSpPr>
        <p:spPr>
          <a:xfrm>
            <a:off x="9610725" y="4979476"/>
            <a:ext cx="2495136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수정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지침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]</a:t>
            </a:r>
          </a:p>
          <a:p>
            <a:pPr marL="171450" indent="-171450">
              <a:lnSpc>
                <a:spcPct val="115000"/>
              </a:lnSpc>
              <a:buFont typeface="Arial" panose="020B0604020202020204" pitchFamily="34" charset="0"/>
              <a:buChar char="•"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2021년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만료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표기를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현재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인증으로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단정하지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않습니다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. </a:t>
            </a:r>
            <a:endParaRPr lang="en-US" sz="1000" b="0" dirty="0">
              <a:solidFill>
                <a:srgbClr val="FF0000"/>
              </a:solidFill>
              <a:latin typeface="맑은 고딕"/>
              <a:ea typeface="맑은 고딕"/>
              <a:cs typeface="맑은 고딕"/>
            </a:endParaRPr>
          </a:p>
          <a:p>
            <a:pPr marL="171450" indent="-171450">
              <a:lnSpc>
                <a:spcPct val="115000"/>
              </a:lnSpc>
              <a:buFont typeface="Arial" panose="020B0604020202020204" pitchFamily="34" charset="0"/>
              <a:buChar char="•"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최신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인증서를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대조합니다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2606236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3"/>
          <p:cNvSpPr/>
          <p:nvPr/>
        </p:nvSpPr>
        <p:spPr>
          <a:xfrm>
            <a:off x="727192" y="1143000"/>
            <a:ext cx="6035040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ko-KR" altLang="en-US" sz="2300" b="1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화신그룹 </a:t>
            </a:r>
            <a:r>
              <a:rPr lang="en-US" altLang="ko-KR" sz="2300" b="1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|  </a:t>
            </a:r>
            <a:r>
              <a:rPr lang="ko-KR" altLang="en-US" sz="23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기술혁신 </a:t>
            </a:r>
            <a:r>
              <a:rPr lang="en-US" altLang="ko-KR" sz="23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Technology</a:t>
            </a:r>
            <a:endParaRPr lang="en-US" sz="2300" dirty="0"/>
          </a:p>
        </p:txBody>
      </p:sp>
      <p:sp>
        <p:nvSpPr>
          <p:cNvPr id="6" name="Text 4"/>
          <p:cNvSpPr/>
          <p:nvPr/>
        </p:nvSpPr>
        <p:spPr>
          <a:xfrm>
            <a:off x="707528" y="1691640"/>
            <a:ext cx="630936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ko-KR" altLang="en-US" sz="32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디자인 </a:t>
            </a:r>
            <a:r>
              <a:rPr lang="en-US" altLang="ko-KR" sz="32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· UI/UX</a:t>
            </a:r>
          </a:p>
          <a:p>
            <a:pPr marL="0" indent="0">
              <a:buNone/>
            </a:pPr>
            <a:r>
              <a:rPr lang="ko-KR" altLang="en-US" sz="32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적용 방향</a:t>
            </a:r>
            <a:endParaRPr lang="en-US" altLang="ko-KR" sz="3200" dirty="0"/>
          </a:p>
        </p:txBody>
      </p:sp>
      <p:sp>
        <p:nvSpPr>
          <p:cNvPr id="7" name="Text 5"/>
          <p:cNvSpPr/>
          <p:nvPr/>
        </p:nvSpPr>
        <p:spPr>
          <a:xfrm>
            <a:off x="705463" y="2852928"/>
            <a:ext cx="5303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altLang="ko-KR" sz="14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Design &amp; UI/UX </a:t>
            </a:r>
            <a:r>
              <a:rPr lang="en-US" sz="14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Plan</a:t>
            </a:r>
            <a:endParaRPr lang="en-US" sz="1400" dirty="0"/>
          </a:p>
        </p:txBody>
      </p:sp>
      <p:sp>
        <p:nvSpPr>
          <p:cNvPr id="23" name="슬라이드 번호 개체 틀 22">
            <a:extLst>
              <a:ext uri="{FF2B5EF4-FFF2-40B4-BE49-F238E27FC236}">
                <a16:creationId xmlns:a16="http://schemas.microsoft.com/office/drawing/2014/main" id="{9B502E0C-EFD7-1B78-8D17-75BBD222C3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24</a:t>
            </a:fld>
            <a:endParaRPr lang="ko-KR" altLang="en-US"/>
          </a:p>
        </p:txBody>
      </p:sp>
      <p:sp>
        <p:nvSpPr>
          <p:cNvPr id="24" name="Text 2">
            <a:extLst>
              <a:ext uri="{FF2B5EF4-FFF2-40B4-BE49-F238E27FC236}">
                <a16:creationId xmlns:a16="http://schemas.microsoft.com/office/drawing/2014/main" id="{9BFABF97-E772-6160-7AF2-4BFF2900F1BD}"/>
              </a:ext>
            </a:extLst>
          </p:cNvPr>
          <p:cNvSpPr/>
          <p:nvPr/>
        </p:nvSpPr>
        <p:spPr>
          <a:xfrm>
            <a:off x="727192" y="658368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</a:t>
            </a:r>
            <a:endParaRPr lang="en-US" sz="1000" dirty="0">
              <a:solidFill>
                <a:srgbClr val="005BAC"/>
              </a:solidFill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A188B353-D7ED-45F8-45E1-6EA0878DAB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3745" y="1341438"/>
            <a:ext cx="6598255" cy="3525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0817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25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www.hwashin.co.kr/</a:t>
            </a:r>
            <a:r>
              <a:rPr lang="en-US" altLang="ko-KR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technology</a:t>
            </a: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/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기술혁신 </a:t>
            </a:r>
            <a:endParaRPr lang="en-US" sz="900" b="1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0AB39A6-C065-C12C-334F-BF25512AED6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0935"/>
          <a:stretch/>
        </p:blipFill>
        <p:spPr>
          <a:xfrm>
            <a:off x="695324" y="739053"/>
            <a:ext cx="2585545" cy="5293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4C5C17E-FDB9-D423-9AE8-5EBD1EFD78C5}"/>
              </a:ext>
            </a:extLst>
          </p:cNvPr>
          <p:cNvSpPr txBox="1"/>
          <p:nvPr/>
        </p:nvSpPr>
        <p:spPr>
          <a:xfrm>
            <a:off x="695325" y="1280848"/>
            <a:ext cx="261058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제품소개 </a:t>
            </a:r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&gt; CHASSIS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BE8F0A5-F94E-F6BF-5997-76723844F263}"/>
              </a:ext>
            </a:extLst>
          </p:cNvPr>
          <p:cNvSpPr txBox="1"/>
          <p:nvPr/>
        </p:nvSpPr>
        <p:spPr>
          <a:xfrm>
            <a:off x="9576079" y="1088454"/>
            <a:ext cx="244175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r>
              <a:rPr lang="en-US" altLang="ko-KR" sz="1000" dirty="0"/>
              <a:t>https://www.hwashin.co.kr/kr/product/product_chassis.do</a:t>
            </a:r>
            <a:endParaRPr lang="ko-KR" altLang="en-US" sz="10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2F46FF-2667-C56A-1AAB-82CAF0DDBB62}"/>
              </a:ext>
            </a:extLst>
          </p:cNvPr>
          <p:cNvSpPr txBox="1"/>
          <p:nvPr/>
        </p:nvSpPr>
        <p:spPr>
          <a:xfrm>
            <a:off x="954593" y="974690"/>
            <a:ext cx="1286189" cy="2308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900" b="1">
                <a:solidFill>
                  <a:schemeClr val="bg1"/>
                </a:solidFill>
              </a:rPr>
              <a:t>기술혁신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F44DFDE-57FE-74B3-4B31-EEE56DF6CCC4}"/>
              </a:ext>
            </a:extLst>
          </p:cNvPr>
          <p:cNvSpPr txBox="1"/>
          <p:nvPr/>
        </p:nvSpPr>
        <p:spPr>
          <a:xfrm>
            <a:off x="705958" y="1530555"/>
            <a:ext cx="816846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400" b="1" i="0" dirty="0">
                <a:effectLst/>
                <a:highlight>
                  <a:srgbClr val="FFFFFF"/>
                </a:highlight>
                <a:latin typeface="+mn-ea"/>
              </a:rPr>
              <a:t>자동차의 내구성</a:t>
            </a:r>
            <a:r>
              <a:rPr lang="en-US" altLang="ko-KR" sz="1400" b="1" i="0" dirty="0">
                <a:effectLst/>
                <a:highlight>
                  <a:srgbClr val="FFFFFF"/>
                </a:highlight>
                <a:latin typeface="+mn-ea"/>
              </a:rPr>
              <a:t>, </a:t>
            </a:r>
            <a:r>
              <a:rPr lang="ko-KR" altLang="en-US" sz="1400" b="1" i="0" dirty="0">
                <a:effectLst/>
                <a:highlight>
                  <a:srgbClr val="FFFFFF"/>
                </a:highlight>
                <a:latin typeface="+mn-ea"/>
              </a:rPr>
              <a:t>주행성 및 고효율 연비에 가장 긴요한 역할을 하는 기능부품</a:t>
            </a:r>
            <a:endParaRPr lang="en-US" altLang="ko-KR" sz="1400" b="1" i="0" dirty="0">
              <a:effectLst/>
              <a:highlight>
                <a:srgbClr val="FFFFFF"/>
              </a:highlight>
              <a:latin typeface="+mn-ea"/>
            </a:endParaRPr>
          </a:p>
          <a:p>
            <a:pPr algn="l"/>
            <a:r>
              <a:rPr lang="ko-KR" altLang="en-US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화신은 소재의 경량화</a:t>
            </a:r>
            <a:r>
              <a:rPr lang="en-US" altLang="ko-KR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, </a:t>
            </a:r>
            <a:r>
              <a:rPr lang="ko-KR" altLang="en-US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다양화 및 최적설계를 통해 궁극적으로 환경 친화적인 완성차의 양산을 위해 최선을 다하고 있습니다</a:t>
            </a:r>
            <a:r>
              <a:rPr lang="en-US" altLang="ko-KR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.</a:t>
            </a:r>
          </a:p>
          <a:p>
            <a:pPr algn="l"/>
            <a:r>
              <a:rPr lang="ko-KR" altLang="en-US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화신의 첨단제품이 자동차를 선택하는 새로운 기준을 만듭니다</a:t>
            </a:r>
            <a:r>
              <a:rPr lang="en-US" altLang="ko-KR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.</a:t>
            </a: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8400B80B-C57F-538A-0C48-DF1535EA94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8256" y="2381460"/>
            <a:ext cx="6598925" cy="402287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12973ED-8768-7724-5FE7-234FD34692D6}"/>
              </a:ext>
            </a:extLst>
          </p:cNvPr>
          <p:cNvSpPr txBox="1"/>
          <p:nvPr/>
        </p:nvSpPr>
        <p:spPr>
          <a:xfrm>
            <a:off x="9606224" y="1992981"/>
            <a:ext cx="2469382" cy="18370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b="1" u="sng" dirty="0">
                <a:solidFill>
                  <a:srgbClr val="C00000"/>
                </a:solidFill>
              </a:rPr>
              <a:t>제품등록</a:t>
            </a:r>
            <a:endParaRPr lang="en-US" altLang="ko-KR" sz="1100" b="1" u="sng" dirty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100" b="1" dirty="0">
                <a:solidFill>
                  <a:srgbClr val="C00000"/>
                </a:solidFill>
              </a:rPr>
              <a:t>1. </a:t>
            </a:r>
            <a:r>
              <a:rPr lang="ko-KR" altLang="en-US" sz="1100" b="1" dirty="0">
                <a:solidFill>
                  <a:srgbClr val="C00000"/>
                </a:solidFill>
              </a:rPr>
              <a:t>CHASSIS: 13종</a:t>
            </a:r>
          </a:p>
          <a:p>
            <a:pPr>
              <a:lnSpc>
                <a:spcPct val="150000"/>
              </a:lnSpc>
            </a:pPr>
            <a:r>
              <a:rPr lang="en-US" altLang="ko-KR" sz="1100" b="1" dirty="0">
                <a:solidFill>
                  <a:srgbClr val="C00000"/>
                </a:solidFill>
              </a:rPr>
              <a:t>2. BODY : 8</a:t>
            </a:r>
            <a:r>
              <a:rPr lang="ko-KR" altLang="en-US" sz="1100" b="1" dirty="0">
                <a:solidFill>
                  <a:srgbClr val="C00000"/>
                </a:solidFill>
              </a:rPr>
              <a:t>종</a:t>
            </a:r>
            <a:endParaRPr lang="en-US" altLang="ko-KR" sz="1100" b="1" dirty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100" b="1" dirty="0">
                <a:solidFill>
                  <a:srgbClr val="C00000"/>
                </a:solidFill>
              </a:rPr>
              <a:t>3. </a:t>
            </a:r>
            <a:r>
              <a:rPr lang="ko-KR" altLang="en-US" sz="1100" b="1" dirty="0">
                <a:solidFill>
                  <a:srgbClr val="C00000"/>
                </a:solidFill>
              </a:rPr>
              <a:t>친환경</a:t>
            </a:r>
            <a:r>
              <a:rPr lang="en-US" altLang="ko-KR" sz="1100" b="1" dirty="0">
                <a:solidFill>
                  <a:srgbClr val="C00000"/>
                </a:solidFill>
              </a:rPr>
              <a:t>·</a:t>
            </a:r>
            <a:r>
              <a:rPr lang="ko-KR" altLang="en-US" sz="1100" b="1" dirty="0">
                <a:solidFill>
                  <a:srgbClr val="C00000"/>
                </a:solidFill>
              </a:rPr>
              <a:t>전기차 부품</a:t>
            </a:r>
            <a:r>
              <a:rPr lang="en-US" altLang="ko-KR" sz="1100" b="1" dirty="0">
                <a:solidFill>
                  <a:srgbClr val="C00000"/>
                </a:solidFill>
              </a:rPr>
              <a:t>: 10</a:t>
            </a:r>
            <a:r>
              <a:rPr lang="ko-KR" altLang="en-US" sz="1100" b="1" dirty="0">
                <a:solidFill>
                  <a:srgbClr val="C00000"/>
                </a:solidFill>
              </a:rPr>
              <a:t>종</a:t>
            </a:r>
            <a:endParaRPr lang="en-US" altLang="ko-KR" sz="1100" b="1" dirty="0">
              <a:solidFill>
                <a:srgbClr val="C00000"/>
              </a:solidFill>
            </a:endParaRPr>
          </a:p>
          <a:p>
            <a:pPr lvl="1">
              <a:lnSpc>
                <a:spcPct val="150000"/>
              </a:lnSpc>
            </a:pPr>
            <a:r>
              <a:rPr lang="en-US" altLang="ko-KR" sz="1100" dirty="0">
                <a:solidFill>
                  <a:srgbClr val="C00000"/>
                </a:solidFill>
              </a:rPr>
              <a:t>L </a:t>
            </a:r>
            <a:r>
              <a:rPr lang="ko-KR" altLang="en-US" sz="1100" dirty="0">
                <a:solidFill>
                  <a:srgbClr val="C00000"/>
                </a:solidFill>
              </a:rPr>
              <a:t>친환경</a:t>
            </a:r>
            <a:r>
              <a:rPr lang="en-US" altLang="ko-KR" sz="1100" dirty="0">
                <a:solidFill>
                  <a:srgbClr val="C00000"/>
                </a:solidFill>
              </a:rPr>
              <a:t>·</a:t>
            </a:r>
            <a:r>
              <a:rPr lang="ko-KR" altLang="en-US" sz="1100" dirty="0">
                <a:solidFill>
                  <a:srgbClr val="C00000"/>
                </a:solidFill>
              </a:rPr>
              <a:t>경량 알루미늄</a:t>
            </a:r>
            <a:r>
              <a:rPr lang="en-US" altLang="ko-KR" sz="1100" dirty="0">
                <a:solidFill>
                  <a:srgbClr val="C00000"/>
                </a:solidFill>
              </a:rPr>
              <a:t>(4)</a:t>
            </a:r>
          </a:p>
          <a:p>
            <a:pPr lvl="1">
              <a:lnSpc>
                <a:spcPct val="150000"/>
              </a:lnSpc>
            </a:pPr>
            <a:r>
              <a:rPr lang="en-US" altLang="ko-KR" sz="1100" dirty="0">
                <a:solidFill>
                  <a:srgbClr val="C00000"/>
                </a:solidFill>
              </a:rPr>
              <a:t>L </a:t>
            </a:r>
            <a:r>
              <a:rPr lang="ko-KR" altLang="en-US" sz="1100" dirty="0" err="1">
                <a:solidFill>
                  <a:srgbClr val="C00000"/>
                </a:solidFill>
              </a:rPr>
              <a:t>배터리팩</a:t>
            </a:r>
            <a:r>
              <a:rPr lang="ko-KR" altLang="en-US" sz="1100" dirty="0">
                <a:solidFill>
                  <a:srgbClr val="C00000"/>
                </a:solidFill>
              </a:rPr>
              <a:t> </a:t>
            </a:r>
            <a:r>
              <a:rPr lang="ko-KR" altLang="en-US" sz="1100" dirty="0" err="1">
                <a:solidFill>
                  <a:srgbClr val="C00000"/>
                </a:solidFill>
              </a:rPr>
              <a:t>캐이스</a:t>
            </a:r>
            <a:r>
              <a:rPr lang="en-US" altLang="ko-KR" sz="1100" dirty="0">
                <a:solidFill>
                  <a:srgbClr val="C00000"/>
                </a:solidFill>
              </a:rPr>
              <a:t>(1)</a:t>
            </a:r>
          </a:p>
          <a:p>
            <a:pPr lvl="1">
              <a:lnSpc>
                <a:spcPct val="150000"/>
              </a:lnSpc>
            </a:pPr>
            <a:r>
              <a:rPr lang="en-US" altLang="ko-KR" sz="1100" dirty="0">
                <a:solidFill>
                  <a:srgbClr val="C00000"/>
                </a:solidFill>
              </a:rPr>
              <a:t>L </a:t>
            </a:r>
            <a:r>
              <a:rPr lang="ko-KR" altLang="en-US" sz="1100" dirty="0">
                <a:solidFill>
                  <a:srgbClr val="C00000"/>
                </a:solidFill>
              </a:rPr>
              <a:t>전기차 부품</a:t>
            </a:r>
            <a:r>
              <a:rPr lang="en-US" altLang="ko-KR" sz="1100" dirty="0">
                <a:solidFill>
                  <a:srgbClr val="C00000"/>
                </a:solidFill>
              </a:rPr>
              <a:t>(5) </a:t>
            </a:r>
            <a:endParaRPr lang="ko-KR" altLang="en-US" sz="1100" dirty="0">
              <a:solidFill>
                <a:srgbClr val="C00000"/>
              </a:solidFill>
            </a:endParaRPr>
          </a:p>
        </p:txBody>
      </p:sp>
      <p:sp>
        <p:nvSpPr>
          <p:cNvPr id="16" name="검토추가_25_0">
            <a:extLst>
              <a:ext uri="{FF2B5EF4-FFF2-40B4-BE49-F238E27FC236}">
                <a16:creationId xmlns:a16="http://schemas.microsoft.com/office/drawing/2014/main" id="{72B3806B-BD70-43A6-A292-7DCD6E45FF78}"/>
              </a:ext>
            </a:extLst>
          </p:cNvPr>
          <p:cNvSpPr>
            <a:spLocks noGrp="1"/>
          </p:cNvSpPr>
          <p:nvPr/>
        </p:nvSpPr>
        <p:spPr>
          <a:xfrm>
            <a:off x="9610725" y="3944322"/>
            <a:ext cx="2371725" cy="819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CHASSIS 13종을 제품명·설명·적용차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종·이미지로 관리합니다. 26~29p는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제품 목록과 상세 연결 기준입니다.</a:t>
            </a:r>
          </a:p>
        </p:txBody>
      </p:sp>
      <p:sp>
        <p:nvSpPr>
          <p:cNvPr id="17" name="검토추가_25_1">
            <a:extLst>
              <a:ext uri="{FF2B5EF4-FFF2-40B4-BE49-F238E27FC236}">
                <a16:creationId xmlns:a16="http://schemas.microsoft.com/office/drawing/2014/main" id="{90380F2F-5112-4AA7-9FE5-80681DE2DA7F}"/>
              </a:ext>
            </a:extLst>
          </p:cNvPr>
          <p:cNvSpPr>
            <a:spLocks noGrp="1"/>
          </p:cNvSpPr>
          <p:nvPr/>
        </p:nvSpPr>
        <p:spPr>
          <a:xfrm>
            <a:off x="9610725" y="4858722"/>
            <a:ext cx="2495136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latinLnBrk="0"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수정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지침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]</a:t>
            </a:r>
          </a:p>
          <a:p>
            <a:pPr marL="171450" indent="-171450" latinLnBrk="0">
              <a:lnSpc>
                <a:spcPct val="115000"/>
              </a:lnSpc>
              <a:buFont typeface="Arial" panose="020B0604020202020204" pitchFamily="34" charset="0"/>
              <a:buChar char="•"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“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배터리팩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캐이스”는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“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배터리팩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케이스”로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정리합니다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. </a:t>
            </a:r>
            <a:endParaRPr lang="en-US" sz="1000" b="0" dirty="0">
              <a:solidFill>
                <a:srgbClr val="FF0000"/>
              </a:solidFill>
              <a:latin typeface="맑은 고딕"/>
              <a:ea typeface="맑은 고딕"/>
              <a:cs typeface="맑은 고딕"/>
            </a:endParaRPr>
          </a:p>
          <a:p>
            <a:pPr marL="171450" indent="-171450" latinLnBrk="0">
              <a:lnSpc>
                <a:spcPct val="115000"/>
              </a:lnSpc>
              <a:buFont typeface="Arial" panose="020B0604020202020204" pitchFamily="34" charset="0"/>
              <a:buChar char="•"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제품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수량은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등록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원장과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대조합니다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. </a:t>
            </a:r>
            <a:endParaRPr lang="en-US" sz="1000" b="0" dirty="0">
              <a:solidFill>
                <a:srgbClr val="FF0000"/>
              </a:solidFill>
              <a:latin typeface="맑은 고딕"/>
              <a:ea typeface="맑은 고딕"/>
              <a:cs typeface="맑은 고딕"/>
            </a:endParaRPr>
          </a:p>
          <a:p>
            <a:pPr marL="171450" indent="-171450" latinLnBrk="0">
              <a:lnSpc>
                <a:spcPct val="115000"/>
              </a:lnSpc>
              <a:buFont typeface="Arial" panose="020B0604020202020204" pitchFamily="34" charset="0"/>
              <a:buChar char="•"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연구개발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자료는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승인된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파일만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연결합니다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658258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66686D81-BE10-E19A-2EE1-E4FADA8980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26</a:t>
            </a:fld>
            <a:endParaRPr lang="ko-KR" altLang="en-US"/>
          </a:p>
        </p:txBody>
      </p:sp>
      <p:sp>
        <p:nvSpPr>
          <p:cNvPr id="3" name="Text 2">
            <a:extLst>
              <a:ext uri="{FF2B5EF4-FFF2-40B4-BE49-F238E27FC236}">
                <a16:creationId xmlns:a16="http://schemas.microsoft.com/office/drawing/2014/main" id="{CA70FFD5-F2CF-96F2-E037-F7F8D17338D2}"/>
              </a:ext>
            </a:extLst>
          </p:cNvPr>
          <p:cNvSpPr/>
          <p:nvPr/>
        </p:nvSpPr>
        <p:spPr>
          <a:xfrm>
            <a:off x="695325" y="523335"/>
            <a:ext cx="5400675" cy="17841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altLang="ko-KR" sz="11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L </a:t>
            </a:r>
            <a:r>
              <a:rPr lang="ko-KR" altLang="en-US" sz="11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앞페이지 계속</a:t>
            </a:r>
            <a:endParaRPr lang="en-US" sz="1100" b="1" dirty="0"/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98AD5AC1-564E-4A59-7599-457056DB72D7}"/>
              </a:ext>
            </a:extLst>
          </p:cNvPr>
          <p:cNvGrpSpPr/>
          <p:nvPr/>
        </p:nvGrpSpPr>
        <p:grpSpPr>
          <a:xfrm>
            <a:off x="2279981" y="533400"/>
            <a:ext cx="6669018" cy="6083440"/>
            <a:chOff x="2279981" y="533400"/>
            <a:chExt cx="6669018" cy="6083440"/>
          </a:xfrm>
        </p:grpSpPr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9CF1AD4F-672F-965B-9828-0837A28F423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79981" y="533400"/>
              <a:ext cx="6486525" cy="1543050"/>
            </a:xfrm>
            <a:prstGeom prst="rect">
              <a:avLst/>
            </a:prstGeom>
          </p:spPr>
        </p:pic>
        <p:pic>
          <p:nvPicPr>
            <p:cNvPr id="7" name="그림 6">
              <a:extLst>
                <a:ext uri="{FF2B5EF4-FFF2-40B4-BE49-F238E27FC236}">
                  <a16:creationId xmlns:a16="http://schemas.microsoft.com/office/drawing/2014/main" id="{2B7FD221-FFCA-8781-C880-9B28E48EE8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91075" y="2046096"/>
              <a:ext cx="6524625" cy="1600200"/>
            </a:xfrm>
            <a:prstGeom prst="rect">
              <a:avLst/>
            </a:prstGeom>
          </p:spPr>
        </p:pic>
        <p:pic>
          <p:nvPicPr>
            <p:cNvPr id="9" name="그림 8">
              <a:extLst>
                <a:ext uri="{FF2B5EF4-FFF2-40B4-BE49-F238E27FC236}">
                  <a16:creationId xmlns:a16="http://schemas.microsoft.com/office/drawing/2014/main" id="{3D97A5C0-E36B-F96D-2ED4-09374ADE97F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38649" y="3605212"/>
              <a:ext cx="6610350" cy="1476375"/>
            </a:xfrm>
            <a:prstGeom prst="rect">
              <a:avLst/>
            </a:prstGeom>
          </p:spPr>
        </p:pic>
        <p:pic>
          <p:nvPicPr>
            <p:cNvPr id="11" name="그림 10">
              <a:extLst>
                <a:ext uri="{FF2B5EF4-FFF2-40B4-BE49-F238E27FC236}">
                  <a16:creationId xmlns:a16="http://schemas.microsoft.com/office/drawing/2014/main" id="{1ED85507-67F9-24A0-E03C-F4AEEC18A17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29020" y="5054740"/>
              <a:ext cx="1504950" cy="1562100"/>
            </a:xfrm>
            <a:prstGeom prst="rect">
              <a:avLst/>
            </a:prstGeom>
          </p:spPr>
        </p:pic>
      </p:grp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96E08692-BE39-13FA-9FA3-D50B7E8F8A04}"/>
              </a:ext>
            </a:extLst>
          </p:cNvPr>
          <p:cNvSpPr/>
          <p:nvPr/>
        </p:nvSpPr>
        <p:spPr>
          <a:xfrm>
            <a:off x="3838576" y="2066926"/>
            <a:ext cx="1619250" cy="1428750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말풍선: 모서리가 둥근 사각형 5">
            <a:extLst>
              <a:ext uri="{FF2B5EF4-FFF2-40B4-BE49-F238E27FC236}">
                <a16:creationId xmlns:a16="http://schemas.microsoft.com/office/drawing/2014/main" id="{2715A49E-F1C6-3D26-017B-2721543ABF10}"/>
              </a:ext>
            </a:extLst>
          </p:cNvPr>
          <p:cNvSpPr/>
          <p:nvPr/>
        </p:nvSpPr>
        <p:spPr>
          <a:xfrm>
            <a:off x="4876800" y="1704975"/>
            <a:ext cx="1219200" cy="247649"/>
          </a:xfrm>
          <a:prstGeom prst="wedgeRoundRectCallout">
            <a:avLst>
              <a:gd name="adj1" fmla="val -48611"/>
              <a:gd name="adj2" fmla="val 94657"/>
              <a:gd name="adj3" fmla="val 16667"/>
            </a:avLst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ko-KR" altLang="en-US" sz="1200" dirty="0">
                <a:solidFill>
                  <a:schemeClr val="tx1"/>
                </a:solidFill>
              </a:rPr>
              <a:t>연구개발 자료</a:t>
            </a: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B70C702B-85C9-25DA-85C8-76A861792411}"/>
              </a:ext>
            </a:extLst>
          </p:cNvPr>
          <p:cNvSpPr/>
          <p:nvPr/>
        </p:nvSpPr>
        <p:spPr>
          <a:xfrm>
            <a:off x="1990725" y="428626"/>
            <a:ext cx="1771649" cy="1590674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말풍선: 모서리가 둥근 사각형 11">
            <a:extLst>
              <a:ext uri="{FF2B5EF4-FFF2-40B4-BE49-F238E27FC236}">
                <a16:creationId xmlns:a16="http://schemas.microsoft.com/office/drawing/2014/main" id="{4CCB9F35-7AE7-1759-7EF1-9C6968658F3A}"/>
              </a:ext>
            </a:extLst>
          </p:cNvPr>
          <p:cNvSpPr/>
          <p:nvPr/>
        </p:nvSpPr>
        <p:spPr>
          <a:xfrm>
            <a:off x="3133725" y="200025"/>
            <a:ext cx="1219200" cy="247649"/>
          </a:xfrm>
          <a:prstGeom prst="wedgeRoundRectCallout">
            <a:avLst>
              <a:gd name="adj1" fmla="val -48611"/>
              <a:gd name="adj2" fmla="val 94657"/>
              <a:gd name="adj3" fmla="val 16667"/>
            </a:avLst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ko-KR" altLang="en-US" sz="1200" dirty="0">
                <a:solidFill>
                  <a:schemeClr val="tx1"/>
                </a:solidFill>
              </a:rPr>
              <a:t>연구개발 자료</a:t>
            </a:r>
          </a:p>
        </p:txBody>
      </p:sp>
    </p:spTree>
    <p:extLst>
      <p:ext uri="{BB962C8B-B14F-4D97-AF65-F5344CB8AC3E}">
        <p14:creationId xmlns:p14="http://schemas.microsoft.com/office/powerpoint/2010/main" val="158526339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66686D81-BE10-E19A-2EE1-E4FADA8980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27</a:t>
            </a:fld>
            <a:endParaRPr lang="ko-KR" altLang="en-US"/>
          </a:p>
        </p:txBody>
      </p:sp>
      <p:sp>
        <p:nvSpPr>
          <p:cNvPr id="3" name="Text 2">
            <a:extLst>
              <a:ext uri="{FF2B5EF4-FFF2-40B4-BE49-F238E27FC236}">
                <a16:creationId xmlns:a16="http://schemas.microsoft.com/office/drawing/2014/main" id="{CA70FFD5-F2CF-96F2-E037-F7F8D17338D2}"/>
              </a:ext>
            </a:extLst>
          </p:cNvPr>
          <p:cNvSpPr/>
          <p:nvPr/>
        </p:nvSpPr>
        <p:spPr>
          <a:xfrm>
            <a:off x="695325" y="523335"/>
            <a:ext cx="5400675" cy="17841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altLang="ko-KR" sz="11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L </a:t>
            </a:r>
            <a:r>
              <a:rPr lang="ko-KR" altLang="en-US" sz="11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앞페이지 계속</a:t>
            </a:r>
            <a:endParaRPr lang="en-US" sz="1100" b="1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9CF1AD4F-672F-965B-9828-0837A28F42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729" y="935334"/>
            <a:ext cx="3176274" cy="755589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6864B00D-7B13-5F25-C802-2A0D9993FF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25" y="1773954"/>
            <a:ext cx="5644360" cy="1943937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16C16ADD-63DB-7CB5-E6A9-D7F6D8F6BC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1075" y="3833394"/>
            <a:ext cx="5315264" cy="1627250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EDB3E807-65A4-8DBC-BF92-0AF9AEA191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67351" y="1949380"/>
            <a:ext cx="5737729" cy="1728316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52BEC7E2-428C-7B54-1FCB-B586503236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09195" y="3870446"/>
            <a:ext cx="5659670" cy="1666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37088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66686D81-BE10-E19A-2EE1-E4FADA8980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28</a:t>
            </a:fld>
            <a:endParaRPr lang="ko-KR" altLang="en-US"/>
          </a:p>
        </p:txBody>
      </p:sp>
      <p:sp>
        <p:nvSpPr>
          <p:cNvPr id="3" name="Text 2">
            <a:extLst>
              <a:ext uri="{FF2B5EF4-FFF2-40B4-BE49-F238E27FC236}">
                <a16:creationId xmlns:a16="http://schemas.microsoft.com/office/drawing/2014/main" id="{CA70FFD5-F2CF-96F2-E037-F7F8D17338D2}"/>
              </a:ext>
            </a:extLst>
          </p:cNvPr>
          <p:cNvSpPr/>
          <p:nvPr/>
        </p:nvSpPr>
        <p:spPr>
          <a:xfrm>
            <a:off x="695325" y="523335"/>
            <a:ext cx="5400675" cy="17841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altLang="ko-KR" sz="11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L </a:t>
            </a:r>
            <a:r>
              <a:rPr lang="ko-KR" altLang="en-US" sz="11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앞페이지 계속</a:t>
            </a:r>
            <a:endParaRPr lang="en-US" sz="1100" b="1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EFDBF172-ED20-254D-99BD-01AD875FE1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029585"/>
            <a:ext cx="3791324" cy="929843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C1C11ECF-8286-627D-B142-0D0125330B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455" y="2333624"/>
            <a:ext cx="4548382" cy="1628775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98D4372B-001D-695C-7859-B9C8467832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98081" y="2266950"/>
            <a:ext cx="4650856" cy="1614487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DF587925-4628-F9F2-2A3E-D1EAE9E636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0581" y="4410075"/>
            <a:ext cx="5023456" cy="1814512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B1C3D975-5C34-26DB-1962-012C63943A6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38825" y="4276759"/>
            <a:ext cx="5086350" cy="1871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86970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66686D81-BE10-E19A-2EE1-E4FADA8980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29</a:t>
            </a:fld>
            <a:endParaRPr lang="ko-KR" altLang="en-US"/>
          </a:p>
        </p:txBody>
      </p:sp>
      <p:sp>
        <p:nvSpPr>
          <p:cNvPr id="3" name="Text 2">
            <a:extLst>
              <a:ext uri="{FF2B5EF4-FFF2-40B4-BE49-F238E27FC236}">
                <a16:creationId xmlns:a16="http://schemas.microsoft.com/office/drawing/2014/main" id="{CA70FFD5-F2CF-96F2-E037-F7F8D17338D2}"/>
              </a:ext>
            </a:extLst>
          </p:cNvPr>
          <p:cNvSpPr/>
          <p:nvPr/>
        </p:nvSpPr>
        <p:spPr>
          <a:xfrm>
            <a:off x="695325" y="523335"/>
            <a:ext cx="5400675" cy="17841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altLang="ko-KR" sz="11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L </a:t>
            </a:r>
            <a:r>
              <a:rPr lang="ko-KR" altLang="en-US" sz="11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앞페이지 계속</a:t>
            </a:r>
            <a:endParaRPr lang="en-US" sz="1100" b="1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10B46C60-2426-7C80-B512-111A7FAEAC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073" y="885336"/>
            <a:ext cx="3757351" cy="839178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642D1CEC-E942-3A95-FD36-6DC1CC7D42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7055" y="787855"/>
            <a:ext cx="1054683" cy="1094734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714498DA-FDB9-AFB3-551B-A2E021D6DC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8212" y="1984423"/>
            <a:ext cx="5224983" cy="1720802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D8673664-7B90-C328-A681-39A187463B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6394" y="2105024"/>
            <a:ext cx="5371218" cy="1762125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74648074-3204-8F16-5CD7-4BF9F83C0F1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66824" y="3760867"/>
            <a:ext cx="4600575" cy="1544558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D7603D31-010E-CFA4-982D-BDDFD67FD13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38899" y="3810000"/>
            <a:ext cx="4558237" cy="1476375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93CDFCB9-4413-D535-54F7-97CB1CBC153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67576" y="5200650"/>
            <a:ext cx="4547736" cy="1538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3687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C8599381-1BD0-0DE5-42B5-BD446BC514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012D438B-B287-1EAF-F247-534BE18D158F}"/>
              </a:ext>
            </a:extLst>
          </p:cNvPr>
          <p:cNvSpPr>
            <a:spLocks noGrp="1"/>
          </p:cNvSpPr>
          <p:nvPr/>
        </p:nvSpPr>
        <p:spPr>
          <a:xfrm>
            <a:off x="3238500" y="266700"/>
            <a:ext cx="314325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buNone/>
              <a:defRPr sz="825" b="0">
                <a:solidFill>
                  <a:srgbClr val="66727B"/>
                </a:solidFill>
                <a:latin typeface="Oxanium"/>
                <a:ea typeface="Oxanium"/>
                <a:cs typeface="Oxanium"/>
              </a:defRPr>
            </a:pPr>
            <a:r>
              <a:rPr lang="en-US" altLang="ko-KR" sz="825" b="0" dirty="0">
                <a:solidFill>
                  <a:srgbClr val="66727B"/>
                </a:solidFill>
                <a:latin typeface="+mn-ea"/>
                <a:ea typeface="+mn-ea"/>
                <a:cs typeface="Oxanium"/>
              </a:rPr>
              <a:t>MAIN VISUAL / Design 1</a:t>
            </a:r>
            <a:endParaRPr sz="825" b="0" dirty="0">
              <a:solidFill>
                <a:srgbClr val="66727B"/>
              </a:solidFill>
              <a:latin typeface="+mn-ea"/>
              <a:ea typeface="+mn-ea"/>
              <a:cs typeface="Oxanium"/>
            </a:endParaRPr>
          </a:p>
        </p:txBody>
      </p: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A1DCA31D-7AAF-4C52-340C-3A3A04E7AE38}"/>
              </a:ext>
            </a:extLst>
          </p:cNvPr>
          <p:cNvGrpSpPr/>
          <p:nvPr/>
        </p:nvGrpSpPr>
        <p:grpSpPr>
          <a:xfrm>
            <a:off x="4707470" y="801510"/>
            <a:ext cx="5881445" cy="6056490"/>
            <a:chOff x="3928533" y="835377"/>
            <a:chExt cx="5906914" cy="6082717"/>
          </a:xfrm>
        </p:grpSpPr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722B5251-88FD-99B7-89FC-A9CDE3A4D33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73689" y="835377"/>
              <a:ext cx="5861758" cy="3318933"/>
            </a:xfrm>
            <a:prstGeom prst="rect">
              <a:avLst/>
            </a:prstGeom>
          </p:spPr>
        </p:pic>
        <p:pic>
          <p:nvPicPr>
            <p:cNvPr id="9" name="그림 8">
              <a:extLst>
                <a:ext uri="{FF2B5EF4-FFF2-40B4-BE49-F238E27FC236}">
                  <a16:creationId xmlns:a16="http://schemas.microsoft.com/office/drawing/2014/main" id="{4643E3C5-9778-E377-9F6E-35EE4012C11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b="5414"/>
            <a:stretch/>
          </p:blipFill>
          <p:spPr>
            <a:xfrm>
              <a:off x="3928533" y="3747914"/>
              <a:ext cx="5904090" cy="3170180"/>
            </a:xfrm>
            <a:prstGeom prst="rect">
              <a:avLst/>
            </a:prstGeom>
          </p:spPr>
        </p:pic>
      </p:grp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E64BAA71-8844-99CC-F3B2-61E693B3D772}"/>
              </a:ext>
            </a:extLst>
          </p:cNvPr>
          <p:cNvGrpSpPr/>
          <p:nvPr/>
        </p:nvGrpSpPr>
        <p:grpSpPr>
          <a:xfrm>
            <a:off x="1474263" y="835378"/>
            <a:ext cx="2732566" cy="6022622"/>
            <a:chOff x="695325" y="835378"/>
            <a:chExt cx="2732566" cy="6022622"/>
          </a:xfrm>
        </p:grpSpPr>
        <p:pic>
          <p:nvPicPr>
            <p:cNvPr id="21" name="그림 20">
              <a:extLst>
                <a:ext uri="{FF2B5EF4-FFF2-40B4-BE49-F238E27FC236}">
                  <a16:creationId xmlns:a16="http://schemas.microsoft.com/office/drawing/2014/main" id="{3C82DFD7-8791-5567-6B48-76A9E67C165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95325" y="835378"/>
              <a:ext cx="2732566" cy="5187244"/>
            </a:xfrm>
            <a:prstGeom prst="rect">
              <a:avLst/>
            </a:prstGeom>
          </p:spPr>
        </p:pic>
        <p:pic>
          <p:nvPicPr>
            <p:cNvPr id="24" name="그림 23">
              <a:extLst>
                <a:ext uri="{FF2B5EF4-FFF2-40B4-BE49-F238E27FC236}">
                  <a16:creationId xmlns:a16="http://schemas.microsoft.com/office/drawing/2014/main" id="{4C60BB8D-E118-4700-2D58-1307A9ADD4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b="74098"/>
            <a:stretch/>
          </p:blipFill>
          <p:spPr>
            <a:xfrm>
              <a:off x="695326" y="6159507"/>
              <a:ext cx="2725208" cy="698493"/>
            </a:xfrm>
            <a:prstGeom prst="rect">
              <a:avLst/>
            </a:prstGeom>
          </p:spPr>
        </p:pic>
      </p:grp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516CAD1C-D072-B3F0-EB63-EF5508E31953}"/>
              </a:ext>
            </a:extLst>
          </p:cNvPr>
          <p:cNvSpPr>
            <a:spLocks noGrp="1"/>
          </p:cNvSpPr>
          <p:nvPr/>
        </p:nvSpPr>
        <p:spPr>
          <a:xfrm>
            <a:off x="685800" y="266700"/>
            <a:ext cx="2286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buNone/>
              <a:defRPr sz="975" b="1">
                <a:solidFill>
                  <a:srgbClr val="0E1317"/>
                </a:solidFill>
                <a:latin typeface="Oxanium"/>
                <a:ea typeface="Oxanium"/>
                <a:cs typeface="Oxanium"/>
              </a:defRPr>
            </a:pPr>
            <a:r>
              <a:rPr sz="975" b="1">
                <a:solidFill>
                  <a:srgbClr val="0E1317"/>
                </a:solidFill>
                <a:latin typeface="+mn-ea"/>
                <a:ea typeface="+mn-ea"/>
                <a:cs typeface="Oxanium"/>
              </a:rPr>
              <a:t>HWASHIN GROUP</a:t>
            </a:r>
          </a:p>
        </p:txBody>
      </p:sp>
    </p:spTree>
    <p:extLst>
      <p:ext uri="{BB962C8B-B14F-4D97-AF65-F5344CB8AC3E}">
        <p14:creationId xmlns:p14="http://schemas.microsoft.com/office/powerpoint/2010/main" val="208482940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30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www.hwashin.co.kr/</a:t>
            </a:r>
            <a:r>
              <a:rPr lang="en-US" altLang="ko-KR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technology</a:t>
            </a: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/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기술혁신 </a:t>
            </a:r>
            <a:endParaRPr lang="en-US" sz="900" b="1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0AB39A6-C065-C12C-334F-BF25512AED6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0935"/>
          <a:stretch/>
        </p:blipFill>
        <p:spPr>
          <a:xfrm>
            <a:off x="695324" y="739053"/>
            <a:ext cx="2585545" cy="5293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4C5C17E-FDB9-D423-9AE8-5EBD1EFD78C5}"/>
              </a:ext>
            </a:extLst>
          </p:cNvPr>
          <p:cNvSpPr txBox="1"/>
          <p:nvPr/>
        </p:nvSpPr>
        <p:spPr>
          <a:xfrm>
            <a:off x="695325" y="1280848"/>
            <a:ext cx="261058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제품소개 </a:t>
            </a:r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&gt; BODY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BE8F0A5-F94E-F6BF-5997-76723844F263}"/>
              </a:ext>
            </a:extLst>
          </p:cNvPr>
          <p:cNvSpPr txBox="1"/>
          <p:nvPr/>
        </p:nvSpPr>
        <p:spPr>
          <a:xfrm>
            <a:off x="9576079" y="1088454"/>
            <a:ext cx="244175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r>
              <a:rPr lang="en-US" altLang="ko-KR" sz="1000" dirty="0"/>
              <a:t>https://www.hwashin.co.kr/kr/product/product_body.do</a:t>
            </a:r>
            <a:endParaRPr lang="ko-KR" altLang="en-US" sz="10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2F46FF-2667-C56A-1AAB-82CAF0DDBB62}"/>
              </a:ext>
            </a:extLst>
          </p:cNvPr>
          <p:cNvSpPr txBox="1"/>
          <p:nvPr/>
        </p:nvSpPr>
        <p:spPr>
          <a:xfrm>
            <a:off x="954593" y="974690"/>
            <a:ext cx="1286189" cy="2308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900" b="1">
                <a:solidFill>
                  <a:schemeClr val="bg1"/>
                </a:solidFill>
              </a:rPr>
              <a:t>기술혁신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F44DFDE-57FE-74B3-4B31-EEE56DF6CCC4}"/>
              </a:ext>
            </a:extLst>
          </p:cNvPr>
          <p:cNvSpPr txBox="1"/>
          <p:nvPr/>
        </p:nvSpPr>
        <p:spPr>
          <a:xfrm>
            <a:off x="705958" y="1530555"/>
            <a:ext cx="816846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latinLnBrk="0"/>
            <a:r>
              <a:rPr lang="ko-KR" altLang="en-US" sz="1400" b="1" i="0" dirty="0">
                <a:effectLst/>
                <a:highlight>
                  <a:srgbClr val="FFFFFF"/>
                </a:highlight>
                <a:latin typeface="+mn-ea"/>
              </a:rPr>
              <a:t>자동차의 내구성</a:t>
            </a:r>
            <a:r>
              <a:rPr lang="en-US" altLang="ko-KR" sz="1400" b="1" i="0" dirty="0">
                <a:effectLst/>
                <a:highlight>
                  <a:srgbClr val="FFFFFF"/>
                </a:highlight>
                <a:latin typeface="+mn-ea"/>
              </a:rPr>
              <a:t>, </a:t>
            </a:r>
            <a:r>
              <a:rPr lang="ko-KR" altLang="en-US" sz="1400" b="1" i="0" dirty="0">
                <a:effectLst/>
                <a:highlight>
                  <a:srgbClr val="FFFFFF"/>
                </a:highlight>
                <a:latin typeface="+mn-ea"/>
              </a:rPr>
              <a:t>주행성 및 고효율 연비에 가장 긴요한 역할을 하는 기능 부품의 양산</a:t>
            </a:r>
            <a:endParaRPr lang="en-US" altLang="ko-KR" sz="1400" b="1" i="0" dirty="0">
              <a:effectLst/>
              <a:highlight>
                <a:srgbClr val="FFFFFF"/>
              </a:highlight>
              <a:latin typeface="+mn-ea"/>
            </a:endParaRPr>
          </a:p>
          <a:p>
            <a:pPr algn="l" latinLnBrk="0"/>
            <a:r>
              <a:rPr lang="ko-KR" altLang="en-US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화신은 소재의 경량화와 다양화 및 부품의 최적 설계를 통해 궁극적으로 환경 친화적인 완성차의 양산에 기여하며 이를 위해 연구소의 기능을 대폭 확대 시켜 나가고 있습니다</a:t>
            </a:r>
            <a:r>
              <a:rPr lang="en-US" altLang="ko-KR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.</a:t>
            </a: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FDE32487-3019-8BC9-46BC-12798450A0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5194" y="2111462"/>
            <a:ext cx="6486525" cy="4162425"/>
          </a:xfrm>
          <a:prstGeom prst="rect">
            <a:avLst/>
          </a:prstGeom>
        </p:spPr>
      </p:pic>
      <p:sp>
        <p:nvSpPr>
          <p:cNvPr id="13" name="검토추가_30_0">
            <a:extLst>
              <a:ext uri="{FF2B5EF4-FFF2-40B4-BE49-F238E27FC236}">
                <a16:creationId xmlns:a16="http://schemas.microsoft.com/office/drawing/2014/main" id="{4672F0AD-B616-4E80-97BA-B32905AB3D31}"/>
              </a:ext>
            </a:extLst>
          </p:cNvPr>
          <p:cNvSpPr>
            <a:spLocks noGrp="1"/>
          </p:cNvSpPr>
          <p:nvPr/>
        </p:nvSpPr>
        <p:spPr>
          <a:xfrm>
            <a:off x="9610725" y="1756752"/>
            <a:ext cx="2371725" cy="1771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1. BODY 8종을 등록하며 31~33p의 목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록과 상세를 연결합니다.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2. 제품별 대표이미지·명칭·기능·적용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차종을 관리합니다.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3. 목록 선택 상태와 표시 중인 상세 제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품을 일치시킵니다.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4. 모바일에서도 동일 순서를 유지하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고 이미지가 잘리지 않도록 합니다.</a:t>
            </a:r>
          </a:p>
        </p:txBody>
      </p:sp>
      <p:sp>
        <p:nvSpPr>
          <p:cNvPr id="14" name="검토추가_30_1">
            <a:extLst>
              <a:ext uri="{FF2B5EF4-FFF2-40B4-BE49-F238E27FC236}">
                <a16:creationId xmlns:a16="http://schemas.microsoft.com/office/drawing/2014/main" id="{685CF3AE-C0E2-4AD8-B388-10512D2C5E3E}"/>
              </a:ext>
            </a:extLst>
          </p:cNvPr>
          <p:cNvSpPr>
            <a:spLocks noGrp="1"/>
          </p:cNvSpPr>
          <p:nvPr/>
        </p:nvSpPr>
        <p:spPr>
          <a:xfrm>
            <a:off x="9610725" y="3623652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CHASSIS 화면의 공통 설명을 그대로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반복할지 검토합니다. BODY 기능과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다른 표현은 제품 담당 승인 원고로 구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분합니다.</a:t>
            </a:r>
          </a:p>
        </p:txBody>
      </p:sp>
    </p:spTree>
    <p:extLst>
      <p:ext uri="{BB962C8B-B14F-4D97-AF65-F5344CB8AC3E}">
        <p14:creationId xmlns:p14="http://schemas.microsoft.com/office/powerpoint/2010/main" val="392014055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66686D81-BE10-E19A-2EE1-E4FADA8980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31</a:t>
            </a:fld>
            <a:endParaRPr lang="ko-KR" altLang="en-US"/>
          </a:p>
        </p:txBody>
      </p:sp>
      <p:sp>
        <p:nvSpPr>
          <p:cNvPr id="3" name="Text 2">
            <a:extLst>
              <a:ext uri="{FF2B5EF4-FFF2-40B4-BE49-F238E27FC236}">
                <a16:creationId xmlns:a16="http://schemas.microsoft.com/office/drawing/2014/main" id="{CA70FFD5-F2CF-96F2-E037-F7F8D17338D2}"/>
              </a:ext>
            </a:extLst>
          </p:cNvPr>
          <p:cNvSpPr/>
          <p:nvPr/>
        </p:nvSpPr>
        <p:spPr>
          <a:xfrm>
            <a:off x="695325" y="523335"/>
            <a:ext cx="5400675" cy="17841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altLang="ko-KR" sz="11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L </a:t>
            </a:r>
            <a:r>
              <a:rPr lang="ko-KR" altLang="en-US" sz="11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앞페이지 계속</a:t>
            </a:r>
            <a:endParaRPr lang="en-US" sz="1100" b="1" dirty="0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5A98A669-2C6E-B58F-762F-B1B8498E1E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9190" y="984687"/>
            <a:ext cx="6648199" cy="158198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52A5C199-AFDC-F6EF-177C-0566A35CE8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7542" y="2528887"/>
            <a:ext cx="6754958" cy="1601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83741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66686D81-BE10-E19A-2EE1-E4FADA8980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32</a:t>
            </a:fld>
            <a:endParaRPr lang="ko-KR" altLang="en-US"/>
          </a:p>
        </p:txBody>
      </p:sp>
      <p:sp>
        <p:nvSpPr>
          <p:cNvPr id="3" name="Text 2">
            <a:extLst>
              <a:ext uri="{FF2B5EF4-FFF2-40B4-BE49-F238E27FC236}">
                <a16:creationId xmlns:a16="http://schemas.microsoft.com/office/drawing/2014/main" id="{CA70FFD5-F2CF-96F2-E037-F7F8D17338D2}"/>
              </a:ext>
            </a:extLst>
          </p:cNvPr>
          <p:cNvSpPr/>
          <p:nvPr/>
        </p:nvSpPr>
        <p:spPr>
          <a:xfrm>
            <a:off x="695325" y="523335"/>
            <a:ext cx="5400675" cy="17841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altLang="ko-KR" sz="11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L </a:t>
            </a:r>
            <a:r>
              <a:rPr lang="ko-KR" altLang="en-US" sz="11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앞페이지 계속</a:t>
            </a:r>
            <a:endParaRPr lang="en-US" sz="1100" b="1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AE300731-8ED5-04EB-F2AC-7DAF7FE598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113" y="1014831"/>
            <a:ext cx="3376195" cy="803387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B9FDDA5E-831F-833F-C58A-568CE2866B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25" y="2049498"/>
            <a:ext cx="5172912" cy="1773387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7B755EEE-1593-1076-559D-55A262FD1D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2039814"/>
            <a:ext cx="5068582" cy="1718373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2432CB28-78F0-5D2B-DD44-81D509CBBB6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912" y="4297091"/>
            <a:ext cx="5133923" cy="1796553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A669170E-0530-43F7-A77C-E22EF9C59B0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08430" y="4088007"/>
            <a:ext cx="4836397" cy="1639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70098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66686D81-BE10-E19A-2EE1-E4FADA8980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33</a:t>
            </a:fld>
            <a:endParaRPr lang="ko-KR" altLang="en-US"/>
          </a:p>
        </p:txBody>
      </p:sp>
      <p:sp>
        <p:nvSpPr>
          <p:cNvPr id="3" name="Text 2">
            <a:extLst>
              <a:ext uri="{FF2B5EF4-FFF2-40B4-BE49-F238E27FC236}">
                <a16:creationId xmlns:a16="http://schemas.microsoft.com/office/drawing/2014/main" id="{CA70FFD5-F2CF-96F2-E037-F7F8D17338D2}"/>
              </a:ext>
            </a:extLst>
          </p:cNvPr>
          <p:cNvSpPr/>
          <p:nvPr/>
        </p:nvSpPr>
        <p:spPr>
          <a:xfrm>
            <a:off x="695325" y="523335"/>
            <a:ext cx="5400675" cy="17841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altLang="ko-KR" sz="11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L </a:t>
            </a:r>
            <a:r>
              <a:rPr lang="ko-KR" altLang="en-US" sz="11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앞페이지 계속</a:t>
            </a:r>
            <a:endParaRPr lang="en-US" sz="1100" b="1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4BC9763C-383A-0FF7-412B-4563D56C48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314" y="894774"/>
            <a:ext cx="4422635" cy="1048469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BEDD8CB3-598E-2A9B-663E-0E8E9E7F72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26" y="2274957"/>
            <a:ext cx="5213106" cy="1376209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46B1883-24CE-4032-B82E-13A47981A5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248" y="3777501"/>
            <a:ext cx="5628752" cy="1400152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D7A00B22-EF69-E38C-5F26-7E60F42DCF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76387" y="2466608"/>
            <a:ext cx="4957187" cy="1109818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54E51171-E669-BACB-20BA-98F7D7ED10A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70171" y="3862444"/>
            <a:ext cx="4690239" cy="1613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3341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34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www.hwashin.co.kr/</a:t>
            </a:r>
            <a:r>
              <a:rPr lang="en-US" altLang="ko-KR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technology</a:t>
            </a: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/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기술혁신 </a:t>
            </a:r>
            <a:endParaRPr lang="en-US" sz="900" b="1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0AB39A6-C065-C12C-334F-BF25512AED6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0935"/>
          <a:stretch/>
        </p:blipFill>
        <p:spPr>
          <a:xfrm>
            <a:off x="695324" y="739053"/>
            <a:ext cx="2585545" cy="5293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4C5C17E-FDB9-D423-9AE8-5EBD1EFD78C5}"/>
              </a:ext>
            </a:extLst>
          </p:cNvPr>
          <p:cNvSpPr txBox="1"/>
          <p:nvPr/>
        </p:nvSpPr>
        <p:spPr>
          <a:xfrm>
            <a:off x="695325" y="1280848"/>
            <a:ext cx="261058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제품소개 </a:t>
            </a:r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&gt; </a:t>
            </a:r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친환경</a:t>
            </a:r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·</a:t>
            </a:r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전기차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BE8F0A5-F94E-F6BF-5997-76723844F263}"/>
              </a:ext>
            </a:extLst>
          </p:cNvPr>
          <p:cNvSpPr txBox="1"/>
          <p:nvPr/>
        </p:nvSpPr>
        <p:spPr>
          <a:xfrm>
            <a:off x="9576079" y="1088454"/>
            <a:ext cx="244175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r>
              <a:rPr lang="en-US" altLang="ko-KR" sz="1000" dirty="0"/>
              <a:t>https://www.hwashin.co.kr/kr/product/product_body.do</a:t>
            </a:r>
            <a:endParaRPr lang="ko-KR" altLang="en-US" sz="10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2F46FF-2667-C56A-1AAB-82CAF0DDBB62}"/>
              </a:ext>
            </a:extLst>
          </p:cNvPr>
          <p:cNvSpPr txBox="1"/>
          <p:nvPr/>
        </p:nvSpPr>
        <p:spPr>
          <a:xfrm>
            <a:off x="954593" y="974690"/>
            <a:ext cx="1286189" cy="2308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900" b="1">
                <a:solidFill>
                  <a:schemeClr val="bg1"/>
                </a:solidFill>
              </a:rPr>
              <a:t>기술혁신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F44DFDE-57FE-74B3-4B31-EEE56DF6CCC4}"/>
              </a:ext>
            </a:extLst>
          </p:cNvPr>
          <p:cNvSpPr txBox="1"/>
          <p:nvPr/>
        </p:nvSpPr>
        <p:spPr>
          <a:xfrm>
            <a:off x="705958" y="1530555"/>
            <a:ext cx="8168463" cy="4462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latinLnBrk="0"/>
            <a:r>
              <a:rPr lang="ko-KR" altLang="en-US" sz="1400" b="1" i="0" dirty="0">
                <a:effectLst/>
                <a:highlight>
                  <a:srgbClr val="FFFFFF"/>
                </a:highlight>
                <a:latin typeface="+mn-ea"/>
              </a:rPr>
              <a:t>자동차의 내구성</a:t>
            </a:r>
            <a:r>
              <a:rPr lang="en-US" altLang="ko-KR" sz="1400" b="1" i="0" dirty="0">
                <a:effectLst/>
                <a:highlight>
                  <a:srgbClr val="FFFFFF"/>
                </a:highlight>
                <a:latin typeface="+mn-ea"/>
              </a:rPr>
              <a:t>, </a:t>
            </a:r>
            <a:r>
              <a:rPr lang="ko-KR" altLang="en-US" sz="1400" b="1" i="0" dirty="0">
                <a:effectLst/>
                <a:highlight>
                  <a:srgbClr val="FFFFFF"/>
                </a:highlight>
                <a:latin typeface="+mn-ea"/>
              </a:rPr>
              <a:t>주행성 및 고효율 연비에 가장 긴요한 역할을 하는 기능부품</a:t>
            </a:r>
            <a:endParaRPr lang="en-US" altLang="ko-KR" sz="1400" b="1" i="0" dirty="0">
              <a:effectLst/>
              <a:highlight>
                <a:srgbClr val="FFFFFF"/>
              </a:highlight>
              <a:latin typeface="+mn-ea"/>
            </a:endParaRPr>
          </a:p>
          <a:p>
            <a:pPr algn="l" latinLnBrk="0"/>
            <a:r>
              <a:rPr lang="ko-KR" altLang="en-US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화신은 소재의 경량화</a:t>
            </a:r>
            <a:r>
              <a:rPr lang="en-US" altLang="ko-KR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, </a:t>
            </a:r>
            <a:r>
              <a:rPr lang="ko-KR" altLang="en-US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다양화 및 최적설계를 통해 궁극적으로 </a:t>
            </a:r>
            <a:r>
              <a:rPr lang="ko-KR" altLang="en-US" sz="900" b="0" i="0" dirty="0" err="1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환경친화적인</a:t>
            </a:r>
            <a:r>
              <a:rPr lang="ko-KR" altLang="en-US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 완성차의 양산을 위해 최선을 다하고 있습니다</a:t>
            </a:r>
            <a:r>
              <a:rPr lang="en-US" altLang="ko-KR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.</a:t>
            </a:r>
          </a:p>
        </p:txBody>
      </p:sp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069118E3-F5BC-C37F-7B38-B3F6D11A4C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6612611"/>
              </p:ext>
            </p:extLst>
          </p:nvPr>
        </p:nvGraphicFramePr>
        <p:xfrm>
          <a:off x="1147393" y="2072284"/>
          <a:ext cx="3251200" cy="2382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25600">
                  <a:extLst>
                    <a:ext uri="{9D8B030D-6E8A-4147-A177-3AD203B41FA5}">
                      <a16:colId xmlns:a16="http://schemas.microsoft.com/office/drawing/2014/main" val="724575575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3686482873"/>
                    </a:ext>
                  </a:extLst>
                </a:gridCol>
              </a:tblGrid>
              <a:tr h="23829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친환경</a:t>
                      </a:r>
                      <a:r>
                        <a:rPr lang="en-US" altLang="ko-KR" sz="900" b="1" i="0" kern="12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·</a:t>
                      </a:r>
                      <a:r>
                        <a:rPr lang="ko-KR" altLang="en-US" sz="900" b="1" i="0" kern="12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경량 알루미늄</a:t>
                      </a:r>
                      <a:endParaRPr lang="ko-KR" altLang="en-US" sz="9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FF704D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전기차</a:t>
                      </a:r>
                      <a:endParaRPr lang="ko-KR" alt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0398637"/>
                  </a:ext>
                </a:extLst>
              </a:tr>
            </a:tbl>
          </a:graphicData>
        </a:graphic>
      </p:graphicFrame>
      <p:pic>
        <p:nvPicPr>
          <p:cNvPr id="13" name="그림 12">
            <a:extLst>
              <a:ext uri="{FF2B5EF4-FFF2-40B4-BE49-F238E27FC236}">
                <a16:creationId xmlns:a16="http://schemas.microsoft.com/office/drawing/2014/main" id="{1CDFA71D-2CB3-F44A-6413-C206D6F5FD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8192" y="2621978"/>
            <a:ext cx="5191433" cy="3024204"/>
          </a:xfrm>
          <a:prstGeom prst="rect">
            <a:avLst/>
          </a:prstGeom>
        </p:spPr>
      </p:pic>
      <p:sp>
        <p:nvSpPr>
          <p:cNvPr id="14" name="검토추가_34_0">
            <a:extLst>
              <a:ext uri="{FF2B5EF4-FFF2-40B4-BE49-F238E27FC236}">
                <a16:creationId xmlns:a16="http://schemas.microsoft.com/office/drawing/2014/main" id="{51B57C67-3502-4196-B01B-05547A707ED5}"/>
              </a:ext>
            </a:extLst>
          </p:cNvPr>
          <p:cNvSpPr>
            <a:spLocks noGrp="1"/>
          </p:cNvSpPr>
          <p:nvPr/>
        </p:nvSpPr>
        <p:spPr>
          <a:xfrm>
            <a:off x="9610725" y="1756752"/>
            <a:ext cx="2371725" cy="1581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1. 친환경·경량 알루미늄과 전기차의 2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개 탭을 유지합니다.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2. 알루미늄 4종은 35p의 이미지·제품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설명과 연결합니다.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3. 영문 제품명과 단위는 원자료에 맞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추고 확대 화면에서도 같은 표기를 사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용합니다.</a:t>
            </a:r>
          </a:p>
        </p:txBody>
      </p:sp>
      <p:sp>
        <p:nvSpPr>
          <p:cNvPr id="15" name="검토추가_34_1">
            <a:extLst>
              <a:ext uri="{FF2B5EF4-FFF2-40B4-BE49-F238E27FC236}">
                <a16:creationId xmlns:a16="http://schemas.microsoft.com/office/drawing/2014/main" id="{058D9A79-C8AB-459B-9AA8-65F483795E70}"/>
              </a:ext>
            </a:extLst>
          </p:cNvPr>
          <p:cNvSpPr>
            <a:spLocks noGrp="1"/>
          </p:cNvSpPr>
          <p:nvPr/>
        </p:nvSpPr>
        <p:spPr>
          <a:xfrm>
            <a:off x="9610725" y="3433152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참고 URL이 BODY 페이지로 되어 있습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니다. 공식 사이트의 “친환경·전기차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부품” 자료와 대조하고 해당 메뉴 경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로로 연결합니다.</a:t>
            </a:r>
          </a:p>
        </p:txBody>
      </p:sp>
    </p:spTree>
    <p:extLst>
      <p:ext uri="{BB962C8B-B14F-4D97-AF65-F5344CB8AC3E}">
        <p14:creationId xmlns:p14="http://schemas.microsoft.com/office/powerpoint/2010/main" val="351460939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740689BF-A951-4C3B-728A-0A67FF0F58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35</a:t>
            </a:fld>
            <a:endParaRPr lang="ko-KR" altLang="en-US"/>
          </a:p>
        </p:txBody>
      </p:sp>
      <p:sp>
        <p:nvSpPr>
          <p:cNvPr id="3" name="Text 2">
            <a:extLst>
              <a:ext uri="{FF2B5EF4-FFF2-40B4-BE49-F238E27FC236}">
                <a16:creationId xmlns:a16="http://schemas.microsoft.com/office/drawing/2014/main" id="{9BD19D42-EA5E-A6BA-C65B-90C6A97426B3}"/>
              </a:ext>
            </a:extLst>
          </p:cNvPr>
          <p:cNvSpPr/>
          <p:nvPr/>
        </p:nvSpPr>
        <p:spPr>
          <a:xfrm>
            <a:off x="695325" y="523335"/>
            <a:ext cx="5400675" cy="17841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altLang="ko-KR" sz="11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L </a:t>
            </a:r>
            <a:r>
              <a:rPr lang="ko-KR" altLang="en-US" sz="11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앞페이지 계속</a:t>
            </a:r>
            <a:endParaRPr lang="en-US" sz="1100" b="1" dirty="0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137701A4-A82D-11D6-9EA3-B4B53E6D79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1537212"/>
            <a:ext cx="6724650" cy="158115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9FF14FA4-CE88-286C-4C32-EF069826CA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3972" y="3429000"/>
            <a:ext cx="4423434" cy="1590884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6BD9DB6E-6144-0199-F800-ED41727938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5999" y="3523780"/>
            <a:ext cx="4305573" cy="1412014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CC585CAF-DD8A-2F1A-545E-AA1C4B6C33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60206" y="5153846"/>
            <a:ext cx="4382268" cy="1482159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4EA197E1-FA54-C7CA-5DDB-8C7CE710E2A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4945626"/>
            <a:ext cx="4670323" cy="1468474"/>
          </a:xfrm>
          <a:prstGeom prst="rect">
            <a:avLst/>
          </a:prstGeom>
        </p:spPr>
      </p:pic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B7145971-52AC-5699-F505-80AB2FF8C6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6559827"/>
              </p:ext>
            </p:extLst>
          </p:nvPr>
        </p:nvGraphicFramePr>
        <p:xfrm>
          <a:off x="1099768" y="1066627"/>
          <a:ext cx="3251200" cy="2382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25600">
                  <a:extLst>
                    <a:ext uri="{9D8B030D-6E8A-4147-A177-3AD203B41FA5}">
                      <a16:colId xmlns:a16="http://schemas.microsoft.com/office/drawing/2014/main" val="724575575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3686482873"/>
                    </a:ext>
                  </a:extLst>
                </a:gridCol>
              </a:tblGrid>
              <a:tr h="23829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친환경</a:t>
                      </a:r>
                      <a:r>
                        <a:rPr lang="en-US" altLang="ko-KR" sz="900" b="1" i="0" kern="12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·</a:t>
                      </a:r>
                      <a:r>
                        <a:rPr lang="ko-KR" altLang="en-US" sz="900" b="1" i="0" kern="12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경량 알루미늄</a:t>
                      </a:r>
                      <a:endParaRPr lang="ko-KR" altLang="en-US" sz="9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FF704D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전기차</a:t>
                      </a:r>
                      <a:endParaRPr lang="ko-KR" alt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03986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759504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36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www.hwashin.co.kr/</a:t>
            </a:r>
            <a:r>
              <a:rPr lang="en-US" altLang="ko-KR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technology</a:t>
            </a: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/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기술혁신 </a:t>
            </a:r>
            <a:endParaRPr lang="en-US" sz="900" b="1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0AB39A6-C065-C12C-334F-BF25512AED6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0935"/>
          <a:stretch/>
        </p:blipFill>
        <p:spPr>
          <a:xfrm>
            <a:off x="695324" y="739053"/>
            <a:ext cx="2585545" cy="5293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4C5C17E-FDB9-D423-9AE8-5EBD1EFD78C5}"/>
              </a:ext>
            </a:extLst>
          </p:cNvPr>
          <p:cNvSpPr txBox="1"/>
          <p:nvPr/>
        </p:nvSpPr>
        <p:spPr>
          <a:xfrm>
            <a:off x="695325" y="1280848"/>
            <a:ext cx="261058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제품소개 </a:t>
            </a:r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&gt; </a:t>
            </a:r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친환경</a:t>
            </a:r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·</a:t>
            </a:r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전기차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BE8F0A5-F94E-F6BF-5997-76723844F263}"/>
              </a:ext>
            </a:extLst>
          </p:cNvPr>
          <p:cNvSpPr txBox="1"/>
          <p:nvPr/>
        </p:nvSpPr>
        <p:spPr>
          <a:xfrm>
            <a:off x="9576079" y="1088454"/>
            <a:ext cx="244175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r>
              <a:rPr lang="en-US" altLang="ko-KR" sz="1000" dirty="0"/>
              <a:t>https://www.hwashin.co.kr/kr/product/product_body.do</a:t>
            </a:r>
            <a:endParaRPr lang="ko-KR" altLang="en-US" sz="10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2F46FF-2667-C56A-1AAB-82CAF0DDBB62}"/>
              </a:ext>
            </a:extLst>
          </p:cNvPr>
          <p:cNvSpPr txBox="1"/>
          <p:nvPr/>
        </p:nvSpPr>
        <p:spPr>
          <a:xfrm>
            <a:off x="954593" y="974690"/>
            <a:ext cx="1286189" cy="2308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900" b="1">
                <a:solidFill>
                  <a:schemeClr val="bg1"/>
                </a:solidFill>
              </a:rPr>
              <a:t>기술혁신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F44DFDE-57FE-74B3-4B31-EEE56DF6CCC4}"/>
              </a:ext>
            </a:extLst>
          </p:cNvPr>
          <p:cNvSpPr txBox="1"/>
          <p:nvPr/>
        </p:nvSpPr>
        <p:spPr>
          <a:xfrm>
            <a:off x="705958" y="1530555"/>
            <a:ext cx="8168463" cy="4462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latinLnBrk="0"/>
            <a:r>
              <a:rPr lang="ko-KR" altLang="en-US" sz="1400" b="1" i="0" dirty="0">
                <a:effectLst/>
                <a:highlight>
                  <a:srgbClr val="FFFFFF"/>
                </a:highlight>
                <a:latin typeface="+mn-ea"/>
              </a:rPr>
              <a:t>자동차의 내구성</a:t>
            </a:r>
            <a:r>
              <a:rPr lang="en-US" altLang="ko-KR" sz="1400" b="1" i="0" dirty="0">
                <a:effectLst/>
                <a:highlight>
                  <a:srgbClr val="FFFFFF"/>
                </a:highlight>
                <a:latin typeface="+mn-ea"/>
              </a:rPr>
              <a:t>, </a:t>
            </a:r>
            <a:r>
              <a:rPr lang="ko-KR" altLang="en-US" sz="1400" b="1" i="0" dirty="0">
                <a:effectLst/>
                <a:highlight>
                  <a:srgbClr val="FFFFFF"/>
                </a:highlight>
                <a:latin typeface="+mn-ea"/>
              </a:rPr>
              <a:t>주행성 및 고효율 연비에 가장 긴요한 역할을 하는 기능부품</a:t>
            </a:r>
            <a:endParaRPr lang="en-US" altLang="ko-KR" sz="1400" b="1" i="0" dirty="0">
              <a:effectLst/>
              <a:highlight>
                <a:srgbClr val="FFFFFF"/>
              </a:highlight>
              <a:latin typeface="+mn-ea"/>
            </a:endParaRPr>
          </a:p>
          <a:p>
            <a:pPr algn="l" latinLnBrk="0"/>
            <a:r>
              <a:rPr lang="ko-KR" altLang="en-US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화신은 소재의 경량화</a:t>
            </a:r>
            <a:r>
              <a:rPr lang="en-US" altLang="ko-KR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, </a:t>
            </a:r>
            <a:r>
              <a:rPr lang="ko-KR" altLang="en-US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다양화 및 최적설계를 통해 궁극적으로 </a:t>
            </a:r>
            <a:r>
              <a:rPr lang="ko-KR" altLang="en-US" sz="900" b="0" i="0" dirty="0" err="1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환경친화적인</a:t>
            </a:r>
            <a:r>
              <a:rPr lang="ko-KR" altLang="en-US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 완성차의 양산을 위해 최선을 다하고 있습니다</a:t>
            </a:r>
            <a:r>
              <a:rPr lang="en-US" altLang="ko-KR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.</a:t>
            </a:r>
          </a:p>
        </p:txBody>
      </p:sp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5E13A7CA-A2D1-895E-5CEA-137F5865D1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5834760"/>
              </p:ext>
            </p:extLst>
          </p:nvPr>
        </p:nvGraphicFramePr>
        <p:xfrm>
          <a:off x="1047750" y="2152477"/>
          <a:ext cx="3251200" cy="2382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25600">
                  <a:extLst>
                    <a:ext uri="{9D8B030D-6E8A-4147-A177-3AD203B41FA5}">
                      <a16:colId xmlns:a16="http://schemas.microsoft.com/office/drawing/2014/main" val="724575575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3686482873"/>
                    </a:ext>
                  </a:extLst>
                </a:gridCol>
              </a:tblGrid>
              <a:tr h="23829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친환경</a:t>
                      </a:r>
                      <a:r>
                        <a:rPr lang="en-US" altLang="ko-KR" sz="900" b="1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·</a:t>
                      </a:r>
                      <a:r>
                        <a:rPr lang="ko-KR" altLang="en-US" sz="900" b="1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경량 알루미늄</a:t>
                      </a:r>
                      <a:endParaRPr lang="ko-KR" altLang="en-US" sz="900" dirty="0">
                        <a:latin typeface="+mn-ea"/>
                        <a:ea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전기차</a:t>
                      </a:r>
                      <a:endParaRPr lang="ko-KR" altLang="en-US" sz="9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FF7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0398637"/>
                  </a:ext>
                </a:extLst>
              </a:tr>
            </a:tbl>
          </a:graphicData>
        </a:graphic>
      </p:graphicFrame>
      <p:pic>
        <p:nvPicPr>
          <p:cNvPr id="12" name="그림 11">
            <a:extLst>
              <a:ext uri="{FF2B5EF4-FFF2-40B4-BE49-F238E27FC236}">
                <a16:creationId xmlns:a16="http://schemas.microsoft.com/office/drawing/2014/main" id="{DDD1BD45-F4BB-AD78-CA75-C927103933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3625" y="2711450"/>
            <a:ext cx="5695950" cy="2914650"/>
          </a:xfrm>
          <a:prstGeom prst="rect">
            <a:avLst/>
          </a:prstGeom>
        </p:spPr>
      </p:pic>
      <p:sp>
        <p:nvSpPr>
          <p:cNvPr id="13" name="검토추가_36_0">
            <a:extLst>
              <a:ext uri="{FF2B5EF4-FFF2-40B4-BE49-F238E27FC236}">
                <a16:creationId xmlns:a16="http://schemas.microsoft.com/office/drawing/2014/main" id="{AE9948CA-E528-45FE-873B-2711F9C3FC9A}"/>
              </a:ext>
            </a:extLst>
          </p:cNvPr>
          <p:cNvSpPr>
            <a:spLocks noGrp="1"/>
          </p:cNvSpPr>
          <p:nvPr/>
        </p:nvSpPr>
        <p:spPr>
          <a:xfrm>
            <a:off x="9610725" y="1756752"/>
            <a:ext cx="2371725" cy="1581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1. 배터리팩 케이스 1종과 전기차 부품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5종을 구분하여 등록합니다. 37~38p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는 상세 구성입니다.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2. 제품별 설명·적용분야·이미지·첨부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여부를 관리합니다.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3. 선택 탭과 제품목록, 차량 적용 이미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지가 함께 전환되도록 합니다.</a:t>
            </a:r>
          </a:p>
        </p:txBody>
      </p:sp>
      <p:sp>
        <p:nvSpPr>
          <p:cNvPr id="14" name="검토추가_36_1">
            <a:extLst>
              <a:ext uri="{FF2B5EF4-FFF2-40B4-BE49-F238E27FC236}">
                <a16:creationId xmlns:a16="http://schemas.microsoft.com/office/drawing/2014/main" id="{7CC0DD79-5A27-4E23-9861-C7EBCAE04E0F}"/>
              </a:ext>
            </a:extLst>
          </p:cNvPr>
          <p:cNvSpPr>
            <a:spLocks noGrp="1"/>
          </p:cNvSpPr>
          <p:nvPr/>
        </p:nvSpPr>
        <p:spPr>
          <a:xfrm>
            <a:off x="9610725" y="3433152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참고 URL이 BODY 페이지로 되어 있습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니다. 친환경·전기차 부품 원자료로 교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체 연결합니다. 그룹·계열사별 취급 범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위도 확인합니다.</a:t>
            </a:r>
          </a:p>
        </p:txBody>
      </p:sp>
    </p:spTree>
    <p:extLst>
      <p:ext uri="{BB962C8B-B14F-4D97-AF65-F5344CB8AC3E}">
        <p14:creationId xmlns:p14="http://schemas.microsoft.com/office/powerpoint/2010/main" val="321591427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740689BF-A951-4C3B-728A-0A67FF0F58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37</a:t>
            </a:fld>
            <a:endParaRPr lang="ko-KR" altLang="en-US"/>
          </a:p>
        </p:txBody>
      </p:sp>
      <p:sp>
        <p:nvSpPr>
          <p:cNvPr id="3" name="Text 2">
            <a:extLst>
              <a:ext uri="{FF2B5EF4-FFF2-40B4-BE49-F238E27FC236}">
                <a16:creationId xmlns:a16="http://schemas.microsoft.com/office/drawing/2014/main" id="{9BD19D42-EA5E-A6BA-C65B-90C6A97426B3}"/>
              </a:ext>
            </a:extLst>
          </p:cNvPr>
          <p:cNvSpPr/>
          <p:nvPr/>
        </p:nvSpPr>
        <p:spPr>
          <a:xfrm>
            <a:off x="695325" y="523335"/>
            <a:ext cx="5400675" cy="17841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altLang="ko-KR" sz="11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L </a:t>
            </a:r>
            <a:r>
              <a:rPr lang="ko-KR" altLang="en-US" sz="11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앞페이지 계속</a:t>
            </a:r>
            <a:endParaRPr lang="en-US" sz="1100" b="1" dirty="0"/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2CB9874E-BD41-9C08-E757-015C569F4F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4661883"/>
              </p:ext>
            </p:extLst>
          </p:nvPr>
        </p:nvGraphicFramePr>
        <p:xfrm>
          <a:off x="1219200" y="1066627"/>
          <a:ext cx="3251200" cy="2382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25600">
                  <a:extLst>
                    <a:ext uri="{9D8B030D-6E8A-4147-A177-3AD203B41FA5}">
                      <a16:colId xmlns:a16="http://schemas.microsoft.com/office/drawing/2014/main" val="724575575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3686482873"/>
                    </a:ext>
                  </a:extLst>
                </a:gridCol>
              </a:tblGrid>
              <a:tr h="23829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친환경</a:t>
                      </a:r>
                      <a:r>
                        <a:rPr lang="en-US" altLang="ko-KR" sz="900" b="1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·</a:t>
                      </a:r>
                      <a:r>
                        <a:rPr lang="ko-KR" altLang="en-US" sz="900" b="1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경량 알루미늄</a:t>
                      </a:r>
                      <a:endParaRPr lang="ko-KR" altLang="en-US" sz="900" dirty="0">
                        <a:latin typeface="+mn-ea"/>
                        <a:ea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전기차</a:t>
                      </a:r>
                      <a:endParaRPr lang="ko-KR" altLang="en-US" sz="9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FF7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0398637"/>
                  </a:ext>
                </a:extLst>
              </a:tr>
            </a:tbl>
          </a:graphicData>
        </a:graphic>
      </p:graphicFrame>
      <p:pic>
        <p:nvPicPr>
          <p:cNvPr id="11" name="그림 10">
            <a:extLst>
              <a:ext uri="{FF2B5EF4-FFF2-40B4-BE49-F238E27FC236}">
                <a16:creationId xmlns:a16="http://schemas.microsoft.com/office/drawing/2014/main" id="{59C274BC-F5D6-908B-B05B-8D0D26474E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5860" y="2641600"/>
            <a:ext cx="5032615" cy="4090463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D513BB7C-406D-2EB5-C19B-515574186A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1519238"/>
            <a:ext cx="1492833" cy="1157288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id="{114CA91E-A05F-27DB-9778-54DFBF205CAA}"/>
              </a:ext>
            </a:extLst>
          </p:cNvPr>
          <p:cNvGrpSpPr/>
          <p:nvPr/>
        </p:nvGrpSpPr>
        <p:grpSpPr>
          <a:xfrm>
            <a:off x="2991956" y="1590675"/>
            <a:ext cx="5256694" cy="1042987"/>
            <a:chOff x="1550987" y="4824412"/>
            <a:chExt cx="8593138" cy="1704975"/>
          </a:xfrm>
        </p:grpSpPr>
        <p:pic>
          <p:nvPicPr>
            <p:cNvPr id="14" name="그림 13">
              <a:extLst>
                <a:ext uri="{FF2B5EF4-FFF2-40B4-BE49-F238E27FC236}">
                  <a16:creationId xmlns:a16="http://schemas.microsoft.com/office/drawing/2014/main" id="{FB39AE15-88DA-A163-990E-4D56DB3187D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50987" y="4824412"/>
              <a:ext cx="6753225" cy="1704975"/>
            </a:xfrm>
            <a:prstGeom prst="rect">
              <a:avLst/>
            </a:prstGeom>
          </p:spPr>
        </p:pic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id="{1E03DCDC-D323-7142-CEC7-E1C3B1C0BDE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296275" y="4862512"/>
              <a:ext cx="1847850" cy="15525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283679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>
            <a:extLst>
              <a:ext uri="{FF2B5EF4-FFF2-40B4-BE49-F238E27FC236}">
                <a16:creationId xmlns:a16="http://schemas.microsoft.com/office/drawing/2014/main" id="{098DBB18-D20F-AD37-B5F4-2431464DF1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6" y="4749800"/>
            <a:ext cx="3733799" cy="1357312"/>
          </a:xfrm>
          <a:prstGeom prst="rect">
            <a:avLst/>
          </a:prstGeom>
        </p:spPr>
      </p:pic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740689BF-A951-4C3B-728A-0A67FF0F58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38</a:t>
            </a:fld>
            <a:endParaRPr lang="ko-KR" altLang="en-US"/>
          </a:p>
        </p:txBody>
      </p:sp>
      <p:sp>
        <p:nvSpPr>
          <p:cNvPr id="3" name="Text 2">
            <a:extLst>
              <a:ext uri="{FF2B5EF4-FFF2-40B4-BE49-F238E27FC236}">
                <a16:creationId xmlns:a16="http://schemas.microsoft.com/office/drawing/2014/main" id="{9BD19D42-EA5E-A6BA-C65B-90C6A97426B3}"/>
              </a:ext>
            </a:extLst>
          </p:cNvPr>
          <p:cNvSpPr/>
          <p:nvPr/>
        </p:nvSpPr>
        <p:spPr>
          <a:xfrm>
            <a:off x="695325" y="523335"/>
            <a:ext cx="5400675" cy="17841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altLang="ko-KR" sz="11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L </a:t>
            </a:r>
            <a:r>
              <a:rPr lang="ko-KR" altLang="en-US" sz="11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앞페이지 계속</a:t>
            </a:r>
            <a:endParaRPr lang="en-US" sz="1100" b="1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788B3563-4859-CA2D-3CD9-3C5FF227FC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000" y="3087617"/>
            <a:ext cx="3276600" cy="1336745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3A888B88-B7AA-5835-2E72-044D6FB5EF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22800" y="2913255"/>
            <a:ext cx="4362450" cy="1649219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1C0BB9B4-DAA3-7C8E-63E4-CA1C3B192B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0825" y="4708443"/>
            <a:ext cx="3762375" cy="1382753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121459C0-4194-AA71-F410-35083B6908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89399" y="4688534"/>
            <a:ext cx="3749675" cy="1559865"/>
          </a:xfrm>
          <a:prstGeom prst="rect">
            <a:avLst/>
          </a:prstGeom>
        </p:spPr>
      </p:pic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A66BEFFD-C26F-5708-E738-1463DBCAB4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4655763"/>
              </p:ext>
            </p:extLst>
          </p:nvPr>
        </p:nvGraphicFramePr>
        <p:xfrm>
          <a:off x="1219200" y="1066627"/>
          <a:ext cx="3251200" cy="2382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25600">
                  <a:extLst>
                    <a:ext uri="{9D8B030D-6E8A-4147-A177-3AD203B41FA5}">
                      <a16:colId xmlns:a16="http://schemas.microsoft.com/office/drawing/2014/main" val="724575575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3686482873"/>
                    </a:ext>
                  </a:extLst>
                </a:gridCol>
              </a:tblGrid>
              <a:tr h="23829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친환경</a:t>
                      </a:r>
                      <a:r>
                        <a:rPr lang="en-US" altLang="ko-KR" sz="900" b="1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·</a:t>
                      </a:r>
                      <a:r>
                        <a:rPr lang="ko-KR" altLang="en-US" sz="900" b="1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경량 알루미늄</a:t>
                      </a:r>
                      <a:endParaRPr lang="ko-KR" altLang="en-US" sz="900" dirty="0">
                        <a:latin typeface="+mn-ea"/>
                        <a:ea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전기차</a:t>
                      </a:r>
                      <a:endParaRPr lang="ko-KR" altLang="en-US" sz="9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FF7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0398637"/>
                  </a:ext>
                </a:extLst>
              </a:tr>
            </a:tbl>
          </a:graphicData>
        </a:graphic>
      </p:graphicFrame>
      <p:pic>
        <p:nvPicPr>
          <p:cNvPr id="6" name="그림 5">
            <a:extLst>
              <a:ext uri="{FF2B5EF4-FFF2-40B4-BE49-F238E27FC236}">
                <a16:creationId xmlns:a16="http://schemas.microsoft.com/office/drawing/2014/main" id="{06FDF3D8-32F9-828D-414F-8507A0DE408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71600" y="1519238"/>
            <a:ext cx="1492833" cy="1157288"/>
          </a:xfrm>
          <a:prstGeom prst="rect">
            <a:avLst/>
          </a:prstGeom>
        </p:spPr>
      </p:pic>
      <p:grpSp>
        <p:nvGrpSpPr>
          <p:cNvPr id="8" name="그룹 7">
            <a:extLst>
              <a:ext uri="{FF2B5EF4-FFF2-40B4-BE49-F238E27FC236}">
                <a16:creationId xmlns:a16="http://schemas.microsoft.com/office/drawing/2014/main" id="{EE12E6D9-75C3-EB81-4361-2720D5D7009E}"/>
              </a:ext>
            </a:extLst>
          </p:cNvPr>
          <p:cNvGrpSpPr/>
          <p:nvPr/>
        </p:nvGrpSpPr>
        <p:grpSpPr>
          <a:xfrm>
            <a:off x="2991956" y="1590675"/>
            <a:ext cx="5256694" cy="1042987"/>
            <a:chOff x="1550987" y="4824412"/>
            <a:chExt cx="8593138" cy="1704975"/>
          </a:xfrm>
        </p:grpSpPr>
        <p:pic>
          <p:nvPicPr>
            <p:cNvPr id="11" name="그림 10">
              <a:extLst>
                <a:ext uri="{FF2B5EF4-FFF2-40B4-BE49-F238E27FC236}">
                  <a16:creationId xmlns:a16="http://schemas.microsoft.com/office/drawing/2014/main" id="{8FDCE2A0-3E8D-8EEB-6953-D4A794EB35B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550987" y="4824412"/>
              <a:ext cx="6753225" cy="1704975"/>
            </a:xfrm>
            <a:prstGeom prst="rect">
              <a:avLst/>
            </a:prstGeom>
          </p:spPr>
        </p:pic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id="{D7A79BD7-FE54-2F0C-8FC2-4C336912D0A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8296275" y="4862512"/>
              <a:ext cx="1847850" cy="15525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6630098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39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www.hwashin.co.kr/</a:t>
            </a:r>
            <a:r>
              <a:rPr lang="en-US" altLang="ko-KR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technology</a:t>
            </a: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/RnD/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기술혁신</a:t>
            </a:r>
            <a:endParaRPr lang="en-US" sz="900" b="1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0AB39A6-C065-C12C-334F-BF25512AED6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0935"/>
          <a:stretch/>
        </p:blipFill>
        <p:spPr>
          <a:xfrm>
            <a:off x="695324" y="739053"/>
            <a:ext cx="2585545" cy="5293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4C5C17E-FDB9-D423-9AE8-5EBD1EFD78C5}"/>
              </a:ext>
            </a:extLst>
          </p:cNvPr>
          <p:cNvSpPr txBox="1"/>
          <p:nvPr/>
        </p:nvSpPr>
        <p:spPr>
          <a:xfrm>
            <a:off x="695325" y="1280848"/>
            <a:ext cx="261058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 </a:t>
            </a:r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 </a:t>
            </a:r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R&amp;D &gt; </a:t>
            </a:r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연구개발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BE8F0A5-F94E-F6BF-5997-76723844F263}"/>
              </a:ext>
            </a:extLst>
          </p:cNvPr>
          <p:cNvSpPr txBox="1"/>
          <p:nvPr/>
        </p:nvSpPr>
        <p:spPr>
          <a:xfrm>
            <a:off x="9576079" y="1088454"/>
            <a:ext cx="244175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r>
              <a:rPr lang="en-US" altLang="ko-KR" sz="1000" dirty="0"/>
              <a:t>https://www.hwashin.co.kr/kr/research/research_area_1.do</a:t>
            </a:r>
            <a:endParaRPr lang="ko-KR" altLang="en-US" sz="10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2F46FF-2667-C56A-1AAB-82CAF0DDBB62}"/>
              </a:ext>
            </a:extLst>
          </p:cNvPr>
          <p:cNvSpPr txBox="1"/>
          <p:nvPr/>
        </p:nvSpPr>
        <p:spPr>
          <a:xfrm>
            <a:off x="954593" y="974690"/>
            <a:ext cx="1286189" cy="2308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900" b="1">
                <a:solidFill>
                  <a:schemeClr val="bg1"/>
                </a:solidFill>
              </a:rPr>
              <a:t>기술혁신</a:t>
            </a:r>
          </a:p>
        </p:txBody>
      </p:sp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069118E3-F5BC-C37F-7B38-B3F6D11A4C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7231342"/>
              </p:ext>
            </p:extLst>
          </p:nvPr>
        </p:nvGraphicFramePr>
        <p:xfrm>
          <a:off x="695325" y="1555639"/>
          <a:ext cx="7681295" cy="2382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36259">
                  <a:extLst>
                    <a:ext uri="{9D8B030D-6E8A-4147-A177-3AD203B41FA5}">
                      <a16:colId xmlns:a16="http://schemas.microsoft.com/office/drawing/2014/main" val="724575575"/>
                    </a:ext>
                  </a:extLst>
                </a:gridCol>
                <a:gridCol w="1536259">
                  <a:extLst>
                    <a:ext uri="{9D8B030D-6E8A-4147-A177-3AD203B41FA5}">
                      <a16:colId xmlns:a16="http://schemas.microsoft.com/office/drawing/2014/main" val="3686482873"/>
                    </a:ext>
                  </a:extLst>
                </a:gridCol>
                <a:gridCol w="1536259">
                  <a:extLst>
                    <a:ext uri="{9D8B030D-6E8A-4147-A177-3AD203B41FA5}">
                      <a16:colId xmlns:a16="http://schemas.microsoft.com/office/drawing/2014/main" val="1825345703"/>
                    </a:ext>
                  </a:extLst>
                </a:gridCol>
                <a:gridCol w="1536259">
                  <a:extLst>
                    <a:ext uri="{9D8B030D-6E8A-4147-A177-3AD203B41FA5}">
                      <a16:colId xmlns:a16="http://schemas.microsoft.com/office/drawing/2014/main" val="3699559190"/>
                    </a:ext>
                  </a:extLst>
                </a:gridCol>
                <a:gridCol w="1536259">
                  <a:extLst>
                    <a:ext uri="{9D8B030D-6E8A-4147-A177-3AD203B41FA5}">
                      <a16:colId xmlns:a16="http://schemas.microsoft.com/office/drawing/2014/main" val="1340484357"/>
                    </a:ext>
                  </a:extLst>
                </a:gridCol>
              </a:tblGrid>
              <a:tr h="23829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연구</a:t>
                      </a:r>
                      <a:endParaRPr lang="ko-KR" altLang="en-US" sz="9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FF704D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설계</a:t>
                      </a:r>
                      <a:endParaRPr lang="ko-KR" alt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해석</a:t>
                      </a:r>
                      <a:endParaRPr lang="ko-KR" altLang="en-US" sz="900" dirty="0">
                        <a:latin typeface="+mn-ea"/>
                        <a:ea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dirty="0">
                          <a:latin typeface="+mn-ea"/>
                          <a:ea typeface="+mn-ea"/>
                        </a:rPr>
                        <a:t>시작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dirty="0">
                          <a:latin typeface="+mn-ea"/>
                          <a:ea typeface="+mn-ea"/>
                        </a:rPr>
                        <a:t>시험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0398637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1D50165C-05FF-B2A9-9B58-A5D3778FE70B}"/>
              </a:ext>
            </a:extLst>
          </p:cNvPr>
          <p:cNvSpPr txBox="1"/>
          <p:nvPr/>
        </p:nvSpPr>
        <p:spPr>
          <a:xfrm>
            <a:off x="695325" y="1892505"/>
            <a:ext cx="8153400" cy="10002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latinLnBrk="0"/>
            <a:r>
              <a:rPr lang="ko-KR" altLang="en-US" sz="1400" b="1" i="0" dirty="0">
                <a:effectLst/>
                <a:highlight>
                  <a:srgbClr val="FFFFFF"/>
                </a:highlight>
                <a:latin typeface="+mn-ea"/>
              </a:rPr>
              <a:t>화신의 자동차 부품 기술</a:t>
            </a:r>
            <a:r>
              <a:rPr lang="en-US" altLang="ko-KR" sz="1400" b="1" i="0" dirty="0">
                <a:effectLst/>
                <a:highlight>
                  <a:srgbClr val="FFFFFF"/>
                </a:highlight>
                <a:latin typeface="+mn-ea"/>
              </a:rPr>
              <a:t>, </a:t>
            </a:r>
            <a:r>
              <a:rPr lang="ko-KR" altLang="en-US" sz="1400" b="1" i="0" dirty="0">
                <a:effectLst/>
                <a:highlight>
                  <a:srgbClr val="FFFFFF"/>
                </a:highlight>
                <a:latin typeface="+mn-ea"/>
              </a:rPr>
              <a:t>그 시작을 소개합니다</a:t>
            </a:r>
            <a:r>
              <a:rPr lang="en-US" altLang="ko-KR" sz="1400" b="1" i="0" dirty="0">
                <a:effectLst/>
                <a:highlight>
                  <a:srgbClr val="FFFFFF"/>
                </a:highlight>
                <a:latin typeface="+mn-ea"/>
              </a:rPr>
              <a:t>.</a:t>
            </a:r>
          </a:p>
          <a:p>
            <a:pPr algn="l" latinLnBrk="0"/>
            <a:r>
              <a:rPr lang="ko-KR" altLang="en-US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선행연구분야는 산업현장의 애로기술 및 독자 연구</a:t>
            </a:r>
            <a:r>
              <a:rPr lang="en-US" altLang="ko-KR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, </a:t>
            </a:r>
            <a:r>
              <a:rPr lang="ko-KR" altLang="en-US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국책 과제를 통한 산학연 공동연구과제 등을 통해 신소재</a:t>
            </a:r>
            <a:r>
              <a:rPr lang="en-US" altLang="ko-KR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, </a:t>
            </a:r>
            <a:r>
              <a:rPr lang="ko-KR" altLang="en-US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신기술 개발을 추진하고 있습니다</a:t>
            </a:r>
            <a:r>
              <a:rPr lang="en-US" altLang="ko-KR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. </a:t>
            </a:r>
            <a:r>
              <a:rPr lang="ko-KR" altLang="en-US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또한 지속적인 연구개발 활동으로 </a:t>
            </a:r>
            <a:r>
              <a:rPr lang="en-US" altLang="ko-KR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2009</a:t>
            </a:r>
            <a:r>
              <a:rPr lang="ko-KR" altLang="en-US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년 </a:t>
            </a:r>
            <a:r>
              <a:rPr lang="en-US" altLang="ko-KR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11</a:t>
            </a:r>
            <a:r>
              <a:rPr lang="ko-KR" altLang="en-US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월 연구과제 중 </a:t>
            </a:r>
            <a:r>
              <a:rPr lang="en-US" altLang="ko-KR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"Hot Press Forming</a:t>
            </a:r>
            <a:r>
              <a:rPr lang="ko-KR" altLang="en-US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을 이용한 </a:t>
            </a:r>
            <a:r>
              <a:rPr lang="en-US" altLang="ko-KR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CTBA(Coupled Torsion Beam) </a:t>
            </a:r>
            <a:r>
              <a:rPr lang="ko-KR" altLang="en-US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개발</a:t>
            </a:r>
            <a:r>
              <a:rPr lang="en-US" altLang="ko-KR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"</a:t>
            </a:r>
            <a:r>
              <a:rPr lang="ko-KR" altLang="en-US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이 지식경제부에서 선정하는 </a:t>
            </a:r>
            <a:r>
              <a:rPr lang="en-US" altLang="ko-KR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『</a:t>
            </a:r>
            <a:r>
              <a:rPr lang="ko-KR" altLang="en-US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신기술 실용화 기술</a:t>
            </a:r>
            <a:r>
              <a:rPr lang="en-US" altLang="ko-KR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』</a:t>
            </a:r>
            <a:r>
              <a:rPr lang="ko-KR" altLang="en-US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에 선정되어 대통령 표창을 수여 받았으며 기술연구소를 중심으로 신기술 신소재 연구에 박차를 가하고 있습니다</a:t>
            </a:r>
            <a:r>
              <a:rPr lang="en-US" altLang="ko-KR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. </a:t>
            </a:r>
            <a:r>
              <a:rPr lang="ko-KR" altLang="en-US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현재 진행되고 있는 연구과제는 향후 친환경 자동차의 </a:t>
            </a:r>
            <a:r>
              <a:rPr lang="ko-KR" altLang="en-US" sz="900" b="0" i="0" dirty="0" err="1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고안전</a:t>
            </a:r>
            <a:r>
              <a:rPr lang="ko-KR" altLang="en-US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 경량 부품 개발을 목표로 알루미늄 판재성형 및 압출공법을 이용한 </a:t>
            </a:r>
            <a:r>
              <a:rPr lang="en-US" altLang="ko-KR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Subframe, Lower Arm </a:t>
            </a:r>
            <a:r>
              <a:rPr lang="ko-KR" altLang="en-US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등의 샤시 부품개발과 </a:t>
            </a:r>
            <a:r>
              <a:rPr lang="en-US" altLang="ko-KR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60K, 80K</a:t>
            </a:r>
            <a:r>
              <a:rPr lang="ko-KR" altLang="en-US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급의 </a:t>
            </a:r>
            <a:r>
              <a:rPr lang="ko-KR" altLang="en-US" sz="900" b="0" i="0" dirty="0" err="1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고장력</a:t>
            </a:r>
            <a:r>
              <a:rPr lang="ko-KR" altLang="en-US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 강판 및 </a:t>
            </a:r>
            <a:r>
              <a:rPr lang="en-US" altLang="ko-KR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100K</a:t>
            </a:r>
            <a:r>
              <a:rPr lang="ko-KR" altLang="en-US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급 이상의 초고장력 강판을 이용한 고강성 경량 부품 개발 등 연구에 힘쓰고 있습니다</a:t>
            </a:r>
            <a:r>
              <a:rPr lang="en-US" altLang="ko-KR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9C744B4-76A9-B794-18C7-8A7B2D8BFD9D}"/>
              </a:ext>
            </a:extLst>
          </p:cNvPr>
          <p:cNvSpPr txBox="1"/>
          <p:nvPr/>
        </p:nvSpPr>
        <p:spPr>
          <a:xfrm>
            <a:off x="695325" y="3001060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4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연구분야</a:t>
            </a:r>
            <a:r>
              <a:rPr lang="en-US" altLang="ko-KR" sz="14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(</a:t>
            </a:r>
            <a:r>
              <a:rPr lang="ko-KR" altLang="en-US" sz="14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신기술</a:t>
            </a:r>
            <a:r>
              <a:rPr lang="en-US" altLang="ko-KR" sz="14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)</a:t>
            </a:r>
            <a:endParaRPr lang="ko-KR" altLang="en-US" sz="1400" b="0" i="0" dirty="0">
              <a:solidFill>
                <a:srgbClr val="2D2D2D"/>
              </a:solidFill>
              <a:effectLst/>
              <a:highlight>
                <a:srgbClr val="FFFFFF"/>
              </a:highlight>
              <a:latin typeface="Nanum Gothic"/>
            </a:endParaRPr>
          </a:p>
          <a:p>
            <a:pPr algn="l"/>
            <a:r>
              <a:rPr lang="en-US" altLang="ko-KR" sz="140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01. Hot Stamping Rear CTBA(Coupled Torsion Beam Axle)</a:t>
            </a:r>
          </a:p>
        </p:txBody>
      </p:sp>
      <p:pic>
        <p:nvPicPr>
          <p:cNvPr id="2050" name="Picture 2" descr="Hot Stamping Rear CTBA(Coupled Torsion Beam Axle)">
            <a:extLst>
              <a:ext uri="{FF2B5EF4-FFF2-40B4-BE49-F238E27FC236}">
                <a16:creationId xmlns:a16="http://schemas.microsoft.com/office/drawing/2014/main" id="{EA1332E6-CF65-3E69-CFAB-91E32F2D82B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859"/>
          <a:stretch/>
        </p:blipFill>
        <p:spPr bwMode="auto">
          <a:xfrm>
            <a:off x="1166707" y="3648075"/>
            <a:ext cx="3814868" cy="3084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ot Stamping Rear CTBA(Coupled Torsion Beam Axle)">
            <a:extLst>
              <a:ext uri="{FF2B5EF4-FFF2-40B4-BE49-F238E27FC236}">
                <a16:creationId xmlns:a16="http://schemas.microsoft.com/office/drawing/2014/main" id="{5C94AF16-066F-403F-60C2-B53C67F9D00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00"/>
          <a:stretch/>
        </p:blipFill>
        <p:spPr bwMode="auto">
          <a:xfrm>
            <a:off x="5252932" y="4895849"/>
            <a:ext cx="3700568" cy="1776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1" name="검토추가_39_0">
            <a:extLst>
              <a:ext uri="{FF2B5EF4-FFF2-40B4-BE49-F238E27FC236}">
                <a16:creationId xmlns:a16="http://schemas.microsoft.com/office/drawing/2014/main" id="{9C4E11ED-20E3-4FE0-B3A7-40ED6B9E6FCD}"/>
              </a:ext>
            </a:extLst>
          </p:cNvPr>
          <p:cNvSpPr>
            <a:spLocks noGrp="1"/>
          </p:cNvSpPr>
          <p:nvPr/>
        </p:nvSpPr>
        <p:spPr>
          <a:xfrm>
            <a:off x="9610725" y="1756752"/>
            <a:ext cx="2371725" cy="1390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1. 연구·설계·해석·시작·시험의 5개 탭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을 유지합니다.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2. 연구는 39~41p의 신기술 4개 항목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을 순서대로 표시합니다.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3. 각 항목은 기술명·설명·대표이미지·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관련 성과로 관리합니다.</a:t>
            </a:r>
          </a:p>
        </p:txBody>
      </p:sp>
      <p:sp>
        <p:nvSpPr>
          <p:cNvPr id="2052" name="검토추가_39_1">
            <a:extLst>
              <a:ext uri="{FF2B5EF4-FFF2-40B4-BE49-F238E27FC236}">
                <a16:creationId xmlns:a16="http://schemas.microsoft.com/office/drawing/2014/main" id="{5E4A7F05-B033-4FF0-A12F-508EECEB7BC9}"/>
              </a:ext>
            </a:extLst>
          </p:cNvPr>
          <p:cNvSpPr>
            <a:spLocks noGrp="1"/>
          </p:cNvSpPr>
          <p:nvPr/>
        </p:nvSpPr>
        <p:spPr>
          <a:xfrm>
            <a:off x="9610725" y="3242652"/>
            <a:ext cx="2371725" cy="1200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2009년 수상, “현재 진행 중”, 강판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강도 등은 현재 연구현황과 대조합니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다. 과거 성과와 진행 과제를 구분하고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새로운 수치를 임의로 확정하지 않습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니다.</a:t>
            </a:r>
          </a:p>
        </p:txBody>
      </p:sp>
    </p:spTree>
    <p:extLst>
      <p:ext uri="{BB962C8B-B14F-4D97-AF65-F5344CB8AC3E}">
        <p14:creationId xmlns:p14="http://schemas.microsoft.com/office/powerpoint/2010/main" val="7052189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>
            <a:extLst>
              <a:ext uri="{FF2B5EF4-FFF2-40B4-BE49-F238E27FC236}">
                <a16:creationId xmlns:a16="http://schemas.microsoft.com/office/drawing/2014/main" id="{953A2CD0-2FA6-8FC5-0DBC-77C019540CF3}"/>
              </a:ext>
            </a:extLst>
          </p:cNvPr>
          <p:cNvGrpSpPr/>
          <p:nvPr/>
        </p:nvGrpSpPr>
        <p:grpSpPr>
          <a:xfrm>
            <a:off x="4760036" y="812799"/>
            <a:ext cx="5933714" cy="6045201"/>
            <a:chOff x="4760036" y="812799"/>
            <a:chExt cx="5933714" cy="6045201"/>
          </a:xfrm>
        </p:grpSpPr>
        <p:pic>
          <p:nvPicPr>
            <p:cNvPr id="4" name="그림 3">
              <a:extLst>
                <a:ext uri="{FF2B5EF4-FFF2-40B4-BE49-F238E27FC236}">
                  <a16:creationId xmlns:a16="http://schemas.microsoft.com/office/drawing/2014/main" id="{B234219E-3EB4-B0C5-9E6C-ABAE3FD6127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60036" y="812799"/>
              <a:ext cx="5852206" cy="4481689"/>
            </a:xfrm>
            <a:prstGeom prst="rect">
              <a:avLst/>
            </a:prstGeom>
          </p:spPr>
        </p:pic>
        <p:pic>
          <p:nvPicPr>
            <p:cNvPr id="7" name="그림 6">
              <a:extLst>
                <a:ext uri="{FF2B5EF4-FFF2-40B4-BE49-F238E27FC236}">
                  <a16:creationId xmlns:a16="http://schemas.microsoft.com/office/drawing/2014/main" id="{255A7868-F1A6-A606-8BF0-F42E8EE827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b="25878"/>
            <a:stretch/>
          </p:blipFill>
          <p:spPr>
            <a:xfrm>
              <a:off x="4809066" y="4772377"/>
              <a:ext cx="5884684" cy="2085623"/>
            </a:xfrm>
            <a:prstGeom prst="rect">
              <a:avLst/>
            </a:prstGeom>
          </p:spPr>
        </p:pic>
      </p:grp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C8599381-1BD0-0DE5-42B5-BD446BC514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012D438B-B287-1EAF-F247-534BE18D158F}"/>
              </a:ext>
            </a:extLst>
          </p:cNvPr>
          <p:cNvSpPr>
            <a:spLocks noGrp="1"/>
          </p:cNvSpPr>
          <p:nvPr/>
        </p:nvSpPr>
        <p:spPr>
          <a:xfrm>
            <a:off x="3238500" y="266700"/>
            <a:ext cx="314325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buNone/>
              <a:defRPr sz="825" b="0">
                <a:solidFill>
                  <a:srgbClr val="66727B"/>
                </a:solidFill>
                <a:latin typeface="Oxanium"/>
                <a:ea typeface="Oxanium"/>
                <a:cs typeface="Oxanium"/>
              </a:defRPr>
            </a:pPr>
            <a:r>
              <a:rPr lang="en-US" altLang="ko-KR" sz="825" b="0" dirty="0">
                <a:solidFill>
                  <a:srgbClr val="66727B"/>
                </a:solidFill>
                <a:latin typeface="+mn-ea"/>
                <a:ea typeface="+mn-ea"/>
                <a:cs typeface="Oxanium"/>
              </a:rPr>
              <a:t>MAIN VISUAL / Design 2</a:t>
            </a:r>
            <a:endParaRPr sz="825" b="0" dirty="0">
              <a:solidFill>
                <a:srgbClr val="66727B"/>
              </a:solidFill>
              <a:latin typeface="+mn-ea"/>
              <a:ea typeface="+mn-ea"/>
              <a:cs typeface="Oxanium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85A974BE-83E9-0702-4ADB-CCE7B7DD87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4303" y="857956"/>
            <a:ext cx="3154186" cy="5949792"/>
          </a:xfrm>
          <a:prstGeom prst="rect">
            <a:avLst/>
          </a:prstGeom>
        </p:spPr>
      </p:pic>
      <p:sp>
        <p:nvSpPr>
          <p:cNvPr id="12" name="직사각형 11">
            <a:extLst>
              <a:ext uri="{FF2B5EF4-FFF2-40B4-BE49-F238E27FC236}">
                <a16:creationId xmlns:a16="http://schemas.microsoft.com/office/drawing/2014/main" id="{B1E6E262-C729-1971-8B3F-BD765CE8C499}"/>
              </a:ext>
            </a:extLst>
          </p:cNvPr>
          <p:cNvSpPr>
            <a:spLocks noGrp="1"/>
          </p:cNvSpPr>
          <p:nvPr/>
        </p:nvSpPr>
        <p:spPr>
          <a:xfrm>
            <a:off x="685800" y="266700"/>
            <a:ext cx="2286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buNone/>
              <a:defRPr sz="975" b="1">
                <a:solidFill>
                  <a:srgbClr val="0E1317"/>
                </a:solidFill>
                <a:latin typeface="Oxanium"/>
                <a:ea typeface="Oxanium"/>
                <a:cs typeface="Oxanium"/>
              </a:defRPr>
            </a:pPr>
            <a:r>
              <a:rPr sz="975" b="1">
                <a:solidFill>
                  <a:srgbClr val="0E1317"/>
                </a:solidFill>
                <a:latin typeface="+mn-ea"/>
                <a:ea typeface="+mn-ea"/>
                <a:cs typeface="Oxanium"/>
              </a:rPr>
              <a:t>HWASHIN GROUP</a:t>
            </a:r>
          </a:p>
        </p:txBody>
      </p:sp>
    </p:spTree>
    <p:extLst>
      <p:ext uri="{BB962C8B-B14F-4D97-AF65-F5344CB8AC3E}">
        <p14:creationId xmlns:p14="http://schemas.microsoft.com/office/powerpoint/2010/main" val="204518466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40</a:t>
            </a:fld>
            <a:endParaRPr lang="ko-KR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9C744B4-76A9-B794-18C7-8A7B2D8BFD9D}"/>
              </a:ext>
            </a:extLst>
          </p:cNvPr>
          <p:cNvSpPr txBox="1"/>
          <p:nvPr/>
        </p:nvSpPr>
        <p:spPr>
          <a:xfrm>
            <a:off x="695325" y="867460"/>
            <a:ext cx="429577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4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연구분야</a:t>
            </a:r>
            <a:r>
              <a:rPr lang="en-US" altLang="ko-KR" sz="14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(</a:t>
            </a:r>
            <a:r>
              <a:rPr lang="ko-KR" altLang="en-US" sz="14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신기술</a:t>
            </a:r>
            <a:r>
              <a:rPr lang="en-US" altLang="ko-KR" sz="14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)</a:t>
            </a:r>
            <a:endParaRPr lang="ko-KR" altLang="en-US" sz="1400" b="0" i="0" dirty="0">
              <a:solidFill>
                <a:srgbClr val="2D2D2D"/>
              </a:solidFill>
              <a:effectLst/>
              <a:highlight>
                <a:srgbClr val="FFFFFF"/>
              </a:highlight>
              <a:latin typeface="Nanum Gothic"/>
            </a:endParaRPr>
          </a:p>
          <a:p>
            <a:pPr algn="l"/>
            <a:r>
              <a:rPr lang="en-US" altLang="ko-KR" sz="140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02. TRB(Tailor Rolled Blank) rear CTBA</a:t>
            </a:r>
          </a:p>
        </p:txBody>
      </p:sp>
      <p:sp>
        <p:nvSpPr>
          <p:cNvPr id="6" name="Text 2">
            <a:extLst>
              <a:ext uri="{FF2B5EF4-FFF2-40B4-BE49-F238E27FC236}">
                <a16:creationId xmlns:a16="http://schemas.microsoft.com/office/drawing/2014/main" id="{393A91BD-F479-36CA-8FE7-188A4347BB36}"/>
              </a:ext>
            </a:extLst>
          </p:cNvPr>
          <p:cNvSpPr/>
          <p:nvPr/>
        </p:nvSpPr>
        <p:spPr>
          <a:xfrm>
            <a:off x="695325" y="523335"/>
            <a:ext cx="5400675" cy="17841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altLang="ko-KR" sz="11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L </a:t>
            </a:r>
            <a:r>
              <a:rPr lang="ko-KR" altLang="en-US" sz="11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앞페이지 계속</a:t>
            </a:r>
            <a:endParaRPr lang="en-US" sz="1100" b="1" dirty="0"/>
          </a:p>
        </p:txBody>
      </p:sp>
      <p:pic>
        <p:nvPicPr>
          <p:cNvPr id="3074" name="Picture 2" descr="TRB(Tailor Rolled Blank) rear CTBA">
            <a:extLst>
              <a:ext uri="{FF2B5EF4-FFF2-40B4-BE49-F238E27FC236}">
                <a16:creationId xmlns:a16="http://schemas.microsoft.com/office/drawing/2014/main" id="{19319474-A8CA-5E01-8E74-AD9B695BEB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5" y="1495424"/>
            <a:ext cx="4084122" cy="5229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B1D0352-AE8C-E1EB-7816-710508B94510}"/>
              </a:ext>
            </a:extLst>
          </p:cNvPr>
          <p:cNvSpPr txBox="1"/>
          <p:nvPr/>
        </p:nvSpPr>
        <p:spPr>
          <a:xfrm>
            <a:off x="6019800" y="857935"/>
            <a:ext cx="429577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4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연구분야</a:t>
            </a:r>
            <a:r>
              <a:rPr lang="en-US" altLang="ko-KR" sz="14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(</a:t>
            </a:r>
            <a:r>
              <a:rPr lang="ko-KR" altLang="en-US" sz="14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신기술</a:t>
            </a:r>
            <a:r>
              <a:rPr lang="en-US" altLang="ko-KR" sz="14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)</a:t>
            </a:r>
            <a:endParaRPr lang="ko-KR" altLang="en-US" sz="1400" b="0" i="0" dirty="0">
              <a:solidFill>
                <a:srgbClr val="2D2D2D"/>
              </a:solidFill>
              <a:effectLst/>
              <a:highlight>
                <a:srgbClr val="FFFFFF"/>
              </a:highlight>
              <a:latin typeface="Nanum Gothic"/>
            </a:endParaRPr>
          </a:p>
          <a:p>
            <a:pPr algn="l"/>
            <a:r>
              <a:rPr lang="en-US" altLang="ko-KR" sz="140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03. Aluminum Front Cross Member</a:t>
            </a:r>
          </a:p>
        </p:txBody>
      </p:sp>
      <p:pic>
        <p:nvPicPr>
          <p:cNvPr id="3076" name="Picture 4" descr="Aluminum Front Cross Member">
            <a:extLst>
              <a:ext uri="{FF2B5EF4-FFF2-40B4-BE49-F238E27FC236}">
                <a16:creationId xmlns:a16="http://schemas.microsoft.com/office/drawing/2014/main" id="{BC2D274E-42E6-958D-C27C-A9F05815E5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457324"/>
            <a:ext cx="4095750" cy="5244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321642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41</a:t>
            </a:fld>
            <a:endParaRPr lang="ko-KR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9C744B4-76A9-B794-18C7-8A7B2D8BFD9D}"/>
              </a:ext>
            </a:extLst>
          </p:cNvPr>
          <p:cNvSpPr txBox="1"/>
          <p:nvPr/>
        </p:nvSpPr>
        <p:spPr>
          <a:xfrm>
            <a:off x="695325" y="867460"/>
            <a:ext cx="429577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4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연구분야</a:t>
            </a:r>
            <a:r>
              <a:rPr lang="en-US" altLang="ko-KR" sz="14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(</a:t>
            </a:r>
            <a:r>
              <a:rPr lang="ko-KR" altLang="en-US" sz="14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신기술</a:t>
            </a:r>
            <a:r>
              <a:rPr lang="en-US" altLang="ko-KR" sz="14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)</a:t>
            </a:r>
            <a:endParaRPr lang="ko-KR" altLang="en-US" sz="1400" b="0" i="0" dirty="0">
              <a:solidFill>
                <a:srgbClr val="2D2D2D"/>
              </a:solidFill>
              <a:effectLst/>
              <a:highlight>
                <a:srgbClr val="FFFFFF"/>
              </a:highlight>
              <a:latin typeface="Nanum Gothic"/>
            </a:endParaRPr>
          </a:p>
          <a:p>
            <a:pPr algn="l"/>
            <a:r>
              <a:rPr lang="en-US" altLang="ko-KR" sz="140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04. Composite Front Cross Member</a:t>
            </a:r>
          </a:p>
        </p:txBody>
      </p:sp>
      <p:sp>
        <p:nvSpPr>
          <p:cNvPr id="6" name="Text 2">
            <a:extLst>
              <a:ext uri="{FF2B5EF4-FFF2-40B4-BE49-F238E27FC236}">
                <a16:creationId xmlns:a16="http://schemas.microsoft.com/office/drawing/2014/main" id="{393A91BD-F479-36CA-8FE7-188A4347BB36}"/>
              </a:ext>
            </a:extLst>
          </p:cNvPr>
          <p:cNvSpPr/>
          <p:nvPr/>
        </p:nvSpPr>
        <p:spPr>
          <a:xfrm>
            <a:off x="695325" y="523335"/>
            <a:ext cx="5400675" cy="17841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altLang="ko-KR" sz="11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L </a:t>
            </a:r>
            <a:r>
              <a:rPr lang="ko-KR" altLang="en-US" sz="11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앞페이지 계속</a:t>
            </a:r>
            <a:endParaRPr lang="en-US" sz="1100" b="1" dirty="0"/>
          </a:p>
        </p:txBody>
      </p:sp>
      <p:pic>
        <p:nvPicPr>
          <p:cNvPr id="4098" name="Picture 2" descr="Composite Front Cross Member">
            <a:extLst>
              <a:ext uri="{FF2B5EF4-FFF2-40B4-BE49-F238E27FC236}">
                <a16:creationId xmlns:a16="http://schemas.microsoft.com/office/drawing/2014/main" id="{AA9B338E-AE7E-73B7-2B25-A19C7542DF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5" y="1457325"/>
            <a:ext cx="4046926" cy="51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040309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42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www.hwashin.co.kr/</a:t>
            </a:r>
            <a:r>
              <a:rPr lang="en-US" altLang="ko-KR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technology</a:t>
            </a: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/RnD/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기술혁신</a:t>
            </a:r>
            <a:endParaRPr lang="en-US" sz="900" b="1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0AB39A6-C065-C12C-334F-BF25512AED6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0935"/>
          <a:stretch/>
        </p:blipFill>
        <p:spPr>
          <a:xfrm>
            <a:off x="695324" y="739053"/>
            <a:ext cx="2585545" cy="5293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4C5C17E-FDB9-D423-9AE8-5EBD1EFD78C5}"/>
              </a:ext>
            </a:extLst>
          </p:cNvPr>
          <p:cNvSpPr txBox="1"/>
          <p:nvPr/>
        </p:nvSpPr>
        <p:spPr>
          <a:xfrm>
            <a:off x="695325" y="1280848"/>
            <a:ext cx="261058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 </a:t>
            </a:r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 </a:t>
            </a:r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R&amp;D &gt; </a:t>
            </a:r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연구개발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BE8F0A5-F94E-F6BF-5997-76723844F263}"/>
              </a:ext>
            </a:extLst>
          </p:cNvPr>
          <p:cNvSpPr txBox="1"/>
          <p:nvPr/>
        </p:nvSpPr>
        <p:spPr>
          <a:xfrm>
            <a:off x="9576079" y="1088454"/>
            <a:ext cx="244175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r>
              <a:rPr lang="en-US" altLang="ko-KR" sz="1000" dirty="0"/>
              <a:t>https://www.hwashin.co.kr/kr/research/research_area_2.do</a:t>
            </a:r>
            <a:endParaRPr lang="ko-KR" altLang="en-US" sz="10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2F46FF-2667-C56A-1AAB-82CAF0DDBB62}"/>
              </a:ext>
            </a:extLst>
          </p:cNvPr>
          <p:cNvSpPr txBox="1"/>
          <p:nvPr/>
        </p:nvSpPr>
        <p:spPr>
          <a:xfrm>
            <a:off x="954593" y="974690"/>
            <a:ext cx="1286189" cy="2308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900" b="1">
                <a:solidFill>
                  <a:schemeClr val="bg1"/>
                </a:solidFill>
              </a:rPr>
              <a:t>기술혁신</a:t>
            </a:r>
          </a:p>
        </p:txBody>
      </p:sp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069118E3-F5BC-C37F-7B38-B3F6D11A4C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1515356"/>
              </p:ext>
            </p:extLst>
          </p:nvPr>
        </p:nvGraphicFramePr>
        <p:xfrm>
          <a:off x="695325" y="1555639"/>
          <a:ext cx="7681295" cy="2382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36259">
                  <a:extLst>
                    <a:ext uri="{9D8B030D-6E8A-4147-A177-3AD203B41FA5}">
                      <a16:colId xmlns:a16="http://schemas.microsoft.com/office/drawing/2014/main" val="724575575"/>
                    </a:ext>
                  </a:extLst>
                </a:gridCol>
                <a:gridCol w="1536259">
                  <a:extLst>
                    <a:ext uri="{9D8B030D-6E8A-4147-A177-3AD203B41FA5}">
                      <a16:colId xmlns:a16="http://schemas.microsoft.com/office/drawing/2014/main" val="3686482873"/>
                    </a:ext>
                  </a:extLst>
                </a:gridCol>
                <a:gridCol w="1536259">
                  <a:extLst>
                    <a:ext uri="{9D8B030D-6E8A-4147-A177-3AD203B41FA5}">
                      <a16:colId xmlns:a16="http://schemas.microsoft.com/office/drawing/2014/main" val="1825345703"/>
                    </a:ext>
                  </a:extLst>
                </a:gridCol>
                <a:gridCol w="1536259">
                  <a:extLst>
                    <a:ext uri="{9D8B030D-6E8A-4147-A177-3AD203B41FA5}">
                      <a16:colId xmlns:a16="http://schemas.microsoft.com/office/drawing/2014/main" val="3699559190"/>
                    </a:ext>
                  </a:extLst>
                </a:gridCol>
                <a:gridCol w="1536259">
                  <a:extLst>
                    <a:ext uri="{9D8B030D-6E8A-4147-A177-3AD203B41FA5}">
                      <a16:colId xmlns:a16="http://schemas.microsoft.com/office/drawing/2014/main" val="1340484357"/>
                    </a:ext>
                  </a:extLst>
                </a:gridCol>
              </a:tblGrid>
              <a:tr h="23829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연구</a:t>
                      </a:r>
                      <a:endParaRPr lang="ko-KR" alt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설계</a:t>
                      </a:r>
                      <a:endParaRPr lang="ko-KR" altLang="en-US" sz="9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FF704D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해석</a:t>
                      </a:r>
                      <a:endParaRPr lang="ko-KR" altLang="en-US" sz="900" dirty="0">
                        <a:latin typeface="+mn-ea"/>
                        <a:ea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dirty="0">
                          <a:latin typeface="+mn-ea"/>
                          <a:ea typeface="+mn-ea"/>
                        </a:rPr>
                        <a:t>시작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dirty="0">
                          <a:latin typeface="+mn-ea"/>
                          <a:ea typeface="+mn-ea"/>
                        </a:rPr>
                        <a:t>시험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0398637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1D50165C-05FF-B2A9-9B58-A5D3778FE70B}"/>
              </a:ext>
            </a:extLst>
          </p:cNvPr>
          <p:cNvSpPr txBox="1"/>
          <p:nvPr/>
        </p:nvSpPr>
        <p:spPr>
          <a:xfrm>
            <a:off x="695325" y="1892505"/>
            <a:ext cx="8153400" cy="10002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latinLnBrk="0"/>
            <a:r>
              <a:rPr lang="ko-KR" altLang="en-US" sz="1400" b="1" i="0" dirty="0">
                <a:effectLst/>
                <a:highlight>
                  <a:srgbClr val="FFFFFF"/>
                </a:highlight>
                <a:latin typeface="+mn-ea"/>
              </a:rPr>
              <a:t>화신의 자동차 부품 기술</a:t>
            </a:r>
            <a:r>
              <a:rPr lang="en-US" altLang="ko-KR" sz="1400" b="1" i="0" dirty="0">
                <a:effectLst/>
                <a:highlight>
                  <a:srgbClr val="FFFFFF"/>
                </a:highlight>
                <a:latin typeface="+mn-ea"/>
              </a:rPr>
              <a:t>, </a:t>
            </a:r>
            <a:r>
              <a:rPr lang="ko-KR" altLang="en-US" sz="1400" b="1" i="0" dirty="0">
                <a:effectLst/>
                <a:highlight>
                  <a:srgbClr val="FFFFFF"/>
                </a:highlight>
                <a:latin typeface="+mn-ea"/>
              </a:rPr>
              <a:t>그 시작을 소개합니다</a:t>
            </a:r>
            <a:r>
              <a:rPr lang="en-US" altLang="ko-KR" sz="1400" b="1" i="0" dirty="0">
                <a:effectLst/>
                <a:highlight>
                  <a:srgbClr val="FFFFFF"/>
                </a:highlight>
                <a:latin typeface="+mn-ea"/>
              </a:rPr>
              <a:t>.</a:t>
            </a:r>
          </a:p>
          <a:p>
            <a:pPr algn="l" latinLnBrk="0"/>
            <a:r>
              <a:rPr lang="ko-KR" altLang="en-US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축적된 설계기능을 바탕으로 </a:t>
            </a:r>
            <a:r>
              <a:rPr lang="en-US" altLang="ko-KR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Chassis</a:t>
            </a:r>
            <a:r>
              <a:rPr lang="ko-KR" altLang="en-US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부품 및 </a:t>
            </a:r>
            <a:r>
              <a:rPr lang="en-US" altLang="ko-KR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Module </a:t>
            </a:r>
            <a:r>
              <a:rPr lang="ko-KR" altLang="en-US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설계를 하고 있으며 </a:t>
            </a:r>
            <a:r>
              <a:rPr lang="en-US" altLang="ko-KR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VPM(Virtual Proto-Type Model)</a:t>
            </a:r>
            <a:r>
              <a:rPr lang="ko-KR" altLang="en-US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을 활용하여 설계기간을 단축하고 설계생산성을 향상시켜 효율화</a:t>
            </a:r>
            <a:r>
              <a:rPr lang="en-US" altLang="ko-KR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, </a:t>
            </a:r>
            <a:r>
              <a:rPr lang="ko-KR" altLang="en-US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단순화를 통한 원가절감 및 품질향상을 도모하고 있습니다</a:t>
            </a:r>
            <a:r>
              <a:rPr lang="en-US" altLang="ko-KR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.</a:t>
            </a:r>
          </a:p>
          <a:p>
            <a:pPr algn="l" latinLnBrk="0"/>
            <a:r>
              <a:rPr lang="ko-KR" altLang="en-US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제품설계분야는 축적된 제품설계 및 개발 경험을 바탕으로 컴퓨터상에서 실제 제품과 동일하게 </a:t>
            </a:r>
            <a:r>
              <a:rPr lang="en-US" altLang="ko-KR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3</a:t>
            </a:r>
            <a:r>
              <a:rPr lang="ko-KR" altLang="en-US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차원 형상 </a:t>
            </a:r>
            <a:r>
              <a:rPr lang="en-US" altLang="ko-KR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(Solid Model)</a:t>
            </a:r>
            <a:r>
              <a:rPr lang="ko-KR" altLang="en-US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로 표현하여 </a:t>
            </a:r>
            <a:r>
              <a:rPr lang="en-US" altLang="ko-KR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Master Data</a:t>
            </a:r>
            <a:r>
              <a:rPr lang="ko-KR" altLang="en-US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로 관리하고 있습니다</a:t>
            </a:r>
            <a:r>
              <a:rPr lang="en-US" altLang="ko-KR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. </a:t>
            </a:r>
            <a:r>
              <a:rPr lang="ko-KR" altLang="en-US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그리고 설계된 단품과 주변부품들을 모듈 또는 전체 </a:t>
            </a:r>
            <a:r>
              <a:rPr lang="en-US" altLang="ko-KR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System</a:t>
            </a:r>
            <a:r>
              <a:rPr lang="ko-KR" altLang="en-US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형태로 구성하여 가상공간의 모델에서 </a:t>
            </a:r>
            <a:r>
              <a:rPr lang="ko-KR" altLang="en-US" sz="900" b="0" i="0" dirty="0" err="1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조립성</a:t>
            </a:r>
            <a:r>
              <a:rPr lang="ko-KR" altLang="en-US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 여부와 간섭 여부 등을 검토할 수 있는 </a:t>
            </a:r>
            <a:r>
              <a:rPr lang="en-US" altLang="ko-KR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DMU (Digital Mock Up)</a:t>
            </a:r>
            <a:r>
              <a:rPr lang="ko-KR" altLang="en-US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를 구축함으로써 생산과정에서 발생될 수 있는 문제점 등을 사전에 검증하여 개발비용 및 개발기간의 단축을 구현하고 있습니다</a:t>
            </a:r>
            <a:r>
              <a:rPr lang="en-US" altLang="ko-KR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9C744B4-76A9-B794-18C7-8A7B2D8BFD9D}"/>
              </a:ext>
            </a:extLst>
          </p:cNvPr>
          <p:cNvSpPr txBox="1"/>
          <p:nvPr/>
        </p:nvSpPr>
        <p:spPr>
          <a:xfrm>
            <a:off x="695325" y="3001060"/>
            <a:ext cx="7677150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ko-KR" altLang="en-US" sz="110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고객의 요구 품질 및 조건</a:t>
            </a:r>
            <a:r>
              <a:rPr lang="en-US" altLang="ko-KR" sz="110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(</a:t>
            </a:r>
            <a:r>
              <a:rPr lang="ko-KR" altLang="en-US" sz="110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기능</a:t>
            </a:r>
            <a:r>
              <a:rPr lang="en-US" altLang="ko-KR" sz="110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, </a:t>
            </a:r>
            <a:r>
              <a:rPr lang="ko-KR" altLang="en-US" sz="110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성능</a:t>
            </a:r>
            <a:r>
              <a:rPr lang="en-US" altLang="ko-KR" sz="110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, </a:t>
            </a:r>
            <a:r>
              <a:rPr lang="ko-KR" altLang="en-US" sz="110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내구</a:t>
            </a:r>
            <a:r>
              <a:rPr lang="en-US" altLang="ko-KR" sz="110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, </a:t>
            </a:r>
            <a:r>
              <a:rPr lang="ko-KR" altLang="en-US" sz="110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원가</a:t>
            </a:r>
            <a:r>
              <a:rPr lang="en-US" altLang="ko-KR" sz="110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, </a:t>
            </a:r>
            <a:r>
              <a:rPr lang="ko-KR" altLang="en-US" sz="110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중량</a:t>
            </a:r>
            <a:r>
              <a:rPr lang="en-US" altLang="ko-KR" sz="110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, </a:t>
            </a:r>
            <a:r>
              <a:rPr lang="ko-KR" altLang="en-US" sz="110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생산성</a:t>
            </a:r>
            <a:r>
              <a:rPr lang="en-US" altLang="ko-KR" sz="110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)</a:t>
            </a:r>
            <a:r>
              <a:rPr lang="ko-KR" altLang="en-US" sz="110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을 만족하는 제품을 설계합니다</a:t>
            </a:r>
            <a:r>
              <a:rPr lang="en-US" altLang="ko-KR" sz="110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ko-KR" altLang="en-US" sz="110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고객의 요구 조건을 반영하여 설계 한 후 설계검토 단계를 통하여 문제점을 사전에 검토하여 설계에 반영합니다</a:t>
            </a:r>
            <a:r>
              <a:rPr lang="en-US" altLang="ko-KR" sz="110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ko-KR" altLang="en-US" sz="110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설계검토란</a:t>
            </a:r>
            <a:r>
              <a:rPr lang="en-US" altLang="ko-KR" sz="110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, </a:t>
            </a:r>
            <a:r>
              <a:rPr lang="ko-KR" altLang="en-US" sz="110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벤치마킹</a:t>
            </a:r>
            <a:r>
              <a:rPr lang="en-US" altLang="ko-KR" sz="110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, </a:t>
            </a:r>
            <a:r>
              <a:rPr lang="ko-KR" altLang="en-US" sz="110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내구해석 등 여러 가지 </a:t>
            </a:r>
            <a:r>
              <a:rPr lang="en-US" altLang="ko-KR" sz="110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Tool</a:t>
            </a:r>
            <a:r>
              <a:rPr lang="ko-KR" altLang="en-US" sz="110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을 사용하여 검토합니다</a:t>
            </a:r>
            <a:r>
              <a:rPr lang="en-US" altLang="ko-KR" sz="110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ko-KR" altLang="en-US" sz="110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설계검토가 끝난 후 시제품을 제작하여 신뢰성 시험을 통한 설계검증을 실시합니다</a:t>
            </a:r>
            <a:r>
              <a:rPr lang="en-US" altLang="ko-KR" sz="110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ko-KR" altLang="en-US" sz="110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설계검증에서 고객이 요구한 성능</a:t>
            </a:r>
            <a:r>
              <a:rPr lang="en-US" altLang="ko-KR" sz="110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/</a:t>
            </a:r>
            <a:r>
              <a:rPr lang="ko-KR" altLang="en-US" sz="110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기능을 만족하는지 확인하여 문제가 없을 시 설계 도면을 </a:t>
            </a:r>
            <a:r>
              <a:rPr lang="ko-KR" altLang="en-US" sz="1100" dirty="0" err="1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출도</a:t>
            </a:r>
            <a:r>
              <a:rPr lang="ko-KR" altLang="en-US" sz="110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 합니다</a:t>
            </a:r>
            <a:r>
              <a:rPr lang="en-US" altLang="ko-KR" sz="110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.</a:t>
            </a: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5C760069-7A9E-05DB-6DB8-97CCF2A28A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2031" y="4248149"/>
            <a:ext cx="2571217" cy="2524125"/>
          </a:xfrm>
          <a:prstGeom prst="rect">
            <a:avLst/>
          </a:prstGeom>
        </p:spPr>
      </p:pic>
      <p:sp>
        <p:nvSpPr>
          <p:cNvPr id="15" name="검토추가_42_0">
            <a:extLst>
              <a:ext uri="{FF2B5EF4-FFF2-40B4-BE49-F238E27FC236}">
                <a16:creationId xmlns:a16="http://schemas.microsoft.com/office/drawing/2014/main" id="{E4558789-56A5-4162-9BC3-638A04C8CBFE}"/>
              </a:ext>
            </a:extLst>
          </p:cNvPr>
          <p:cNvSpPr>
            <a:spLocks noGrp="1"/>
          </p:cNvSpPr>
          <p:nvPr/>
        </p:nvSpPr>
        <p:spPr>
          <a:xfrm>
            <a:off x="9610725" y="1756752"/>
            <a:ext cx="2371725" cy="1390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1. 설계 프로세스와 설명을 현재 순서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대로 배치합니다.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2. 설계 검토·시제품 제작·검증·도면 출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도의 의미를 유지합니다.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3. 설계 이미지 및 기술 자료의 공개 범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위를 연구소가 확인합니다.</a:t>
            </a:r>
          </a:p>
        </p:txBody>
      </p:sp>
      <p:sp>
        <p:nvSpPr>
          <p:cNvPr id="16" name="검토추가_42_1">
            <a:extLst>
              <a:ext uri="{FF2B5EF4-FFF2-40B4-BE49-F238E27FC236}">
                <a16:creationId xmlns:a16="http://schemas.microsoft.com/office/drawing/2014/main" id="{F963CD45-34B3-4528-A466-380E15834655}"/>
              </a:ext>
            </a:extLst>
          </p:cNvPr>
          <p:cNvSpPr>
            <a:spLocks noGrp="1"/>
          </p:cNvSpPr>
          <p:nvPr/>
        </p:nvSpPr>
        <p:spPr>
          <a:xfrm>
            <a:off x="9610725" y="3242652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“설계기능”, “시제품”, “도면 출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도” 등 용어와 띄어쓰기는 승인 원고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로 통일합니다. 품질·원가 등 효과를 수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치 없이 단정하여 추가하지 않습니다.</a:t>
            </a:r>
          </a:p>
        </p:txBody>
      </p:sp>
    </p:spTree>
    <p:extLst>
      <p:ext uri="{BB962C8B-B14F-4D97-AF65-F5344CB8AC3E}">
        <p14:creationId xmlns:p14="http://schemas.microsoft.com/office/powerpoint/2010/main" val="15388813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그림 26">
            <a:extLst>
              <a:ext uri="{FF2B5EF4-FFF2-40B4-BE49-F238E27FC236}">
                <a16:creationId xmlns:a16="http://schemas.microsoft.com/office/drawing/2014/main" id="{E7B110E9-12E7-FB71-9B98-D6C9B83300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25" y="3576272"/>
            <a:ext cx="4010025" cy="1885950"/>
          </a:xfrm>
          <a:prstGeom prst="rect">
            <a:avLst/>
          </a:prstGeom>
        </p:spPr>
      </p:pic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43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www.hwashin.co.kr/</a:t>
            </a:r>
            <a:r>
              <a:rPr lang="en-US" altLang="ko-KR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technology</a:t>
            </a: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/RnD/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기술혁신</a:t>
            </a:r>
            <a:endParaRPr lang="en-US" sz="900" b="1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0AB39A6-C065-C12C-334F-BF25512AED6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30935"/>
          <a:stretch/>
        </p:blipFill>
        <p:spPr>
          <a:xfrm>
            <a:off x="695324" y="739053"/>
            <a:ext cx="2585545" cy="5293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4C5C17E-FDB9-D423-9AE8-5EBD1EFD78C5}"/>
              </a:ext>
            </a:extLst>
          </p:cNvPr>
          <p:cNvSpPr txBox="1"/>
          <p:nvPr/>
        </p:nvSpPr>
        <p:spPr>
          <a:xfrm>
            <a:off x="695325" y="1280848"/>
            <a:ext cx="261058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 </a:t>
            </a:r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 </a:t>
            </a:r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R&amp;D &gt; </a:t>
            </a:r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연구개발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BE8F0A5-F94E-F6BF-5997-76723844F263}"/>
              </a:ext>
            </a:extLst>
          </p:cNvPr>
          <p:cNvSpPr txBox="1"/>
          <p:nvPr/>
        </p:nvSpPr>
        <p:spPr>
          <a:xfrm>
            <a:off x="9576079" y="1088454"/>
            <a:ext cx="244175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r>
              <a:rPr lang="en-US" altLang="ko-KR" sz="1000" dirty="0">
                <a:hlinkClick r:id="rId5"/>
              </a:rPr>
              <a:t>https://www.hwashin.co.kr/kr/research/research_area_2.do</a:t>
            </a:r>
            <a:endParaRPr lang="en-US" altLang="ko-KR" sz="1000" dirty="0"/>
          </a:p>
          <a:p>
            <a:endParaRPr lang="en-US" altLang="ko-KR" sz="1000" dirty="0"/>
          </a:p>
          <a:p>
            <a:endParaRPr lang="en-US" altLang="ko-KR" sz="1000" dirty="0"/>
          </a:p>
          <a:p>
            <a:endParaRPr lang="en-US" altLang="ko-KR" sz="1000" dirty="0"/>
          </a:p>
          <a:p>
            <a:r>
              <a:rPr lang="en-US" altLang="ko-KR" sz="1000" b="1" u="sng" dirty="0"/>
              <a:t>@</a:t>
            </a:r>
            <a:r>
              <a:rPr lang="ko-KR" altLang="en-US" sz="1000" b="1" u="sng" dirty="0" err="1"/>
              <a:t>류찬규</a:t>
            </a:r>
            <a:endParaRPr lang="en-US" altLang="ko-KR" sz="1000" b="1" u="sng" dirty="0"/>
          </a:p>
          <a:p>
            <a:r>
              <a:rPr lang="en-US" altLang="ko-KR" sz="1000" dirty="0"/>
              <a:t>https://www.youtube.com/channel/UCQnZH6ENA7jd4TTclyZ146g</a:t>
            </a:r>
            <a:endParaRPr lang="ko-KR" altLang="en-US" sz="10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2F46FF-2667-C56A-1AAB-82CAF0DDBB62}"/>
              </a:ext>
            </a:extLst>
          </p:cNvPr>
          <p:cNvSpPr txBox="1"/>
          <p:nvPr/>
        </p:nvSpPr>
        <p:spPr>
          <a:xfrm>
            <a:off x="954593" y="974690"/>
            <a:ext cx="1286189" cy="2308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900" b="1">
                <a:solidFill>
                  <a:schemeClr val="bg1"/>
                </a:solidFill>
              </a:rPr>
              <a:t>기술혁신</a:t>
            </a:r>
          </a:p>
        </p:txBody>
      </p:sp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069118E3-F5BC-C37F-7B38-B3F6D11A4C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5606650"/>
              </p:ext>
            </p:extLst>
          </p:nvPr>
        </p:nvGraphicFramePr>
        <p:xfrm>
          <a:off x="695325" y="1555639"/>
          <a:ext cx="7681295" cy="2382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36259">
                  <a:extLst>
                    <a:ext uri="{9D8B030D-6E8A-4147-A177-3AD203B41FA5}">
                      <a16:colId xmlns:a16="http://schemas.microsoft.com/office/drawing/2014/main" val="724575575"/>
                    </a:ext>
                  </a:extLst>
                </a:gridCol>
                <a:gridCol w="1536259">
                  <a:extLst>
                    <a:ext uri="{9D8B030D-6E8A-4147-A177-3AD203B41FA5}">
                      <a16:colId xmlns:a16="http://schemas.microsoft.com/office/drawing/2014/main" val="3686482873"/>
                    </a:ext>
                  </a:extLst>
                </a:gridCol>
                <a:gridCol w="1536259">
                  <a:extLst>
                    <a:ext uri="{9D8B030D-6E8A-4147-A177-3AD203B41FA5}">
                      <a16:colId xmlns:a16="http://schemas.microsoft.com/office/drawing/2014/main" val="1825345703"/>
                    </a:ext>
                  </a:extLst>
                </a:gridCol>
                <a:gridCol w="1536259">
                  <a:extLst>
                    <a:ext uri="{9D8B030D-6E8A-4147-A177-3AD203B41FA5}">
                      <a16:colId xmlns:a16="http://schemas.microsoft.com/office/drawing/2014/main" val="3699559190"/>
                    </a:ext>
                  </a:extLst>
                </a:gridCol>
                <a:gridCol w="1536259">
                  <a:extLst>
                    <a:ext uri="{9D8B030D-6E8A-4147-A177-3AD203B41FA5}">
                      <a16:colId xmlns:a16="http://schemas.microsoft.com/office/drawing/2014/main" val="1340484357"/>
                    </a:ext>
                  </a:extLst>
                </a:gridCol>
              </a:tblGrid>
              <a:tr h="23829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연구</a:t>
                      </a:r>
                      <a:endParaRPr lang="ko-KR" alt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설계</a:t>
                      </a:r>
                      <a:endParaRPr lang="ko-KR" alt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해석</a:t>
                      </a:r>
                      <a:endParaRPr lang="ko-KR" altLang="en-US" sz="9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FF704D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dirty="0">
                          <a:latin typeface="+mn-ea"/>
                          <a:ea typeface="+mn-ea"/>
                        </a:rPr>
                        <a:t>시작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dirty="0">
                          <a:latin typeface="+mn-ea"/>
                          <a:ea typeface="+mn-ea"/>
                        </a:rPr>
                        <a:t>시험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0398637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1D50165C-05FF-B2A9-9B58-A5D3778FE70B}"/>
              </a:ext>
            </a:extLst>
          </p:cNvPr>
          <p:cNvSpPr txBox="1"/>
          <p:nvPr/>
        </p:nvSpPr>
        <p:spPr>
          <a:xfrm>
            <a:off x="695325" y="1892505"/>
            <a:ext cx="81534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latinLnBrk="0"/>
            <a:r>
              <a:rPr lang="ko-KR" altLang="en-US" sz="1400" b="1" i="0" dirty="0">
                <a:effectLst/>
                <a:highlight>
                  <a:srgbClr val="FFFFFF"/>
                </a:highlight>
                <a:latin typeface="+mn-ea"/>
              </a:rPr>
              <a:t>화신의 자동차 부품 기술</a:t>
            </a:r>
            <a:r>
              <a:rPr lang="en-US" altLang="ko-KR" sz="1400" b="1" i="0" dirty="0">
                <a:effectLst/>
                <a:highlight>
                  <a:srgbClr val="FFFFFF"/>
                </a:highlight>
                <a:latin typeface="+mn-ea"/>
              </a:rPr>
              <a:t>, </a:t>
            </a:r>
            <a:r>
              <a:rPr lang="ko-KR" altLang="en-US" sz="1400" b="1" i="0" dirty="0">
                <a:effectLst/>
                <a:highlight>
                  <a:srgbClr val="FFFFFF"/>
                </a:highlight>
                <a:latin typeface="+mn-ea"/>
              </a:rPr>
              <a:t>그 시작을 소개합니다</a:t>
            </a:r>
            <a:r>
              <a:rPr lang="en-US" altLang="ko-KR" sz="1400" b="1" i="0" dirty="0">
                <a:effectLst/>
                <a:highlight>
                  <a:srgbClr val="FFFFFF"/>
                </a:highlight>
                <a:latin typeface="+mn-ea"/>
              </a:rPr>
              <a:t>.</a:t>
            </a:r>
          </a:p>
          <a:p>
            <a:pPr algn="l" latinLnBrk="0"/>
            <a:r>
              <a:rPr lang="ko-KR" altLang="en-US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차량 개발 단계에서 컴퓨터를 통한 가상 모델을 구성하고 여러 조건의 해석을 실시합니다</a:t>
            </a:r>
            <a:r>
              <a:rPr lang="en-US" altLang="ko-KR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.</a:t>
            </a:r>
          </a:p>
          <a:p>
            <a:pPr algn="l" latinLnBrk="0"/>
            <a:r>
              <a:rPr lang="ko-KR" altLang="en-US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시작품 제작 이전에 부품의 성능을 검증함으로써 최적화된 제품의 설계와 생산을 가능하게 하고 개발기간을 단축하여 개발비용 절감에 기여하고 있습니다</a:t>
            </a:r>
            <a:r>
              <a:rPr lang="en-US" altLang="ko-KR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.</a:t>
            </a:r>
          </a:p>
        </p:txBody>
      </p: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F55BE2B6-415E-FCAD-9F69-251A0D27DECB}"/>
              </a:ext>
            </a:extLst>
          </p:cNvPr>
          <p:cNvGrpSpPr/>
          <p:nvPr/>
        </p:nvGrpSpPr>
        <p:grpSpPr>
          <a:xfrm>
            <a:off x="695325" y="2543176"/>
            <a:ext cx="5767021" cy="886770"/>
            <a:chOff x="695325" y="2543175"/>
            <a:chExt cx="9105900" cy="1400175"/>
          </a:xfrm>
        </p:grpSpPr>
        <p:pic>
          <p:nvPicPr>
            <p:cNvPr id="13" name="그림 12">
              <a:extLst>
                <a:ext uri="{FF2B5EF4-FFF2-40B4-BE49-F238E27FC236}">
                  <a16:creationId xmlns:a16="http://schemas.microsoft.com/office/drawing/2014/main" id="{3B12BCCD-E4FE-6DF3-40DF-3709C33D7CF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95325" y="2571750"/>
              <a:ext cx="7781925" cy="1371600"/>
            </a:xfrm>
            <a:prstGeom prst="rect">
              <a:avLst/>
            </a:prstGeom>
          </p:spPr>
        </p:pic>
        <p:pic>
          <p:nvPicPr>
            <p:cNvPr id="16" name="그림 15">
              <a:extLst>
                <a:ext uri="{FF2B5EF4-FFF2-40B4-BE49-F238E27FC236}">
                  <a16:creationId xmlns:a16="http://schemas.microsoft.com/office/drawing/2014/main" id="{EF2C0E7D-021B-4716-FA65-7B29C6F2B68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439150" y="2543175"/>
              <a:ext cx="1362075" cy="1344613"/>
            </a:xfrm>
            <a:prstGeom prst="rect">
              <a:avLst/>
            </a:prstGeom>
          </p:spPr>
        </p:pic>
      </p:grpSp>
      <p:pic>
        <p:nvPicPr>
          <p:cNvPr id="22" name="그림 21">
            <a:extLst>
              <a:ext uri="{FF2B5EF4-FFF2-40B4-BE49-F238E27FC236}">
                <a16:creationId xmlns:a16="http://schemas.microsoft.com/office/drawing/2014/main" id="{2F503BEC-F7EF-9A0B-854C-78182F67206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18185" y="3596054"/>
            <a:ext cx="4229100" cy="2590194"/>
          </a:xfrm>
          <a:prstGeom prst="rect">
            <a:avLst/>
          </a:prstGeom>
        </p:spPr>
      </p:pic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46B5C2E1-D3A4-A6B5-1DDE-4DD012287796}"/>
              </a:ext>
            </a:extLst>
          </p:cNvPr>
          <p:cNvSpPr/>
          <p:nvPr/>
        </p:nvSpPr>
        <p:spPr>
          <a:xfrm>
            <a:off x="695326" y="2574682"/>
            <a:ext cx="887290" cy="854318"/>
          </a:xfrm>
          <a:prstGeom prst="round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FDCDBA3-66FE-D12E-1FA5-BE4FC63BEE0F}"/>
              </a:ext>
            </a:extLst>
          </p:cNvPr>
          <p:cNvSpPr txBox="1"/>
          <p:nvPr/>
        </p:nvSpPr>
        <p:spPr>
          <a:xfrm>
            <a:off x="695325" y="5462174"/>
            <a:ext cx="359092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ko-KR" altLang="en-US" sz="1050" b="0" i="0" dirty="0">
                <a:effectLst/>
                <a:highlight>
                  <a:srgbClr val="FFFFFF"/>
                </a:highlight>
                <a:latin typeface="Nanum Gothic"/>
              </a:rPr>
              <a:t> 반복하중을 받는 차량 </a:t>
            </a:r>
            <a:r>
              <a:rPr lang="ko-KR" altLang="en-US" sz="1050" b="0" i="0" dirty="0" err="1">
                <a:effectLst/>
                <a:highlight>
                  <a:srgbClr val="FFFFFF"/>
                </a:highlight>
                <a:latin typeface="Nanum Gothic"/>
              </a:rPr>
              <a:t>현가계</a:t>
            </a:r>
            <a:r>
              <a:rPr lang="ko-KR" altLang="en-US" sz="1050" b="0" i="0" dirty="0">
                <a:effectLst/>
                <a:highlight>
                  <a:srgbClr val="FFFFFF"/>
                </a:highlight>
                <a:latin typeface="Nanum Gothic"/>
              </a:rPr>
              <a:t> 부품의 </a:t>
            </a:r>
            <a:r>
              <a:rPr lang="ko-KR" altLang="en-US" sz="1050" b="0" i="0" dirty="0" err="1">
                <a:effectLst/>
                <a:highlight>
                  <a:srgbClr val="FFFFFF"/>
                </a:highlight>
                <a:latin typeface="Nanum Gothic"/>
              </a:rPr>
              <a:t>피로내구</a:t>
            </a:r>
            <a:r>
              <a:rPr lang="ko-KR" altLang="en-US" sz="1050" b="0" i="0" dirty="0">
                <a:effectLst/>
                <a:highlight>
                  <a:srgbClr val="FFFFFF"/>
                </a:highlight>
                <a:latin typeface="Nanum Gothic"/>
              </a:rPr>
              <a:t> 수명 예측</a:t>
            </a:r>
            <a:endParaRPr lang="en-US" altLang="ko-KR" sz="1050" b="0" i="0" dirty="0">
              <a:effectLst/>
              <a:highlight>
                <a:srgbClr val="FFFFFF"/>
              </a:highlight>
              <a:latin typeface="Nanum Gothic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ko-KR" altLang="en-US" sz="1050" b="0" i="0" dirty="0">
                <a:effectLst/>
                <a:highlight>
                  <a:srgbClr val="FFFFFF"/>
                </a:highlight>
                <a:latin typeface="Nanum Gothic"/>
              </a:rPr>
              <a:t> 내구개선안 제안</a:t>
            </a:r>
          </a:p>
        </p:txBody>
      </p:sp>
      <p:sp>
        <p:nvSpPr>
          <p:cNvPr id="28" name="검토추가_43_0">
            <a:extLst>
              <a:ext uri="{FF2B5EF4-FFF2-40B4-BE49-F238E27FC236}">
                <a16:creationId xmlns:a16="http://schemas.microsoft.com/office/drawing/2014/main" id="{298C7552-609A-4901-A53D-789EEC6C3BCB}"/>
              </a:ext>
            </a:extLst>
          </p:cNvPr>
          <p:cNvSpPr>
            <a:spLocks noGrp="1"/>
          </p:cNvSpPr>
          <p:nvPr/>
        </p:nvSpPr>
        <p:spPr>
          <a:xfrm>
            <a:off x="9610725" y="2680082"/>
            <a:ext cx="2371725" cy="1771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1. 해석 탭의 “피로내구 해석” 항목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입니다.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2. 상단 아이콘을 선택하면 해당 설명·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이미지·영상이 함께 전환됩니다.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3. 영상은 사용자가 재생하며, 포스터·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자막·재생 실패 안내를 제공합니다.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4. 모바일에서도 아이콘의 순서와 선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택 상태를 유지합니다.</a:t>
            </a:r>
          </a:p>
        </p:txBody>
      </p:sp>
      <p:sp>
        <p:nvSpPr>
          <p:cNvPr id="29" name="검토추가_43_1">
            <a:extLst>
              <a:ext uri="{FF2B5EF4-FFF2-40B4-BE49-F238E27FC236}">
                <a16:creationId xmlns:a16="http://schemas.microsoft.com/office/drawing/2014/main" id="{9C1946E4-F524-4D53-A71B-C90625454B2E}"/>
              </a:ext>
            </a:extLst>
          </p:cNvPr>
          <p:cNvSpPr>
            <a:spLocks noGrp="1"/>
          </p:cNvSpPr>
          <p:nvPr/>
        </p:nvSpPr>
        <p:spPr>
          <a:xfrm>
            <a:off x="9610725" y="4546982"/>
            <a:ext cx="2371725" cy="1390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참고 URL은 설계(_2)로 반복되어 있습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니다. 해석은 research_area_3.do와 대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조합니다.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44p의 개인 YouTube 영상은 공개 권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한 및 회사 공식 계정 사용 여부를 확인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합니다.</a:t>
            </a:r>
          </a:p>
        </p:txBody>
      </p:sp>
    </p:spTree>
    <p:extLst>
      <p:ext uri="{BB962C8B-B14F-4D97-AF65-F5344CB8AC3E}">
        <p14:creationId xmlns:p14="http://schemas.microsoft.com/office/powerpoint/2010/main" val="166026978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52C8918D-F277-FD0C-C5B1-F119095B36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44</a:t>
            </a:fld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6BDB404-C28E-BC1F-2FCD-48A4636C4AF7}"/>
              </a:ext>
            </a:extLst>
          </p:cNvPr>
          <p:cNvSpPr txBox="1"/>
          <p:nvPr/>
        </p:nvSpPr>
        <p:spPr>
          <a:xfrm>
            <a:off x="695325" y="847669"/>
            <a:ext cx="60974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b="1" dirty="0"/>
              <a:t>[</a:t>
            </a:r>
            <a:r>
              <a:rPr lang="ko-KR" altLang="en-US" b="1" dirty="0"/>
              <a:t>확인사항</a:t>
            </a:r>
            <a:r>
              <a:rPr lang="en-US" altLang="ko-KR" b="1" dirty="0"/>
              <a:t>] </a:t>
            </a:r>
            <a:r>
              <a:rPr lang="ko-KR" altLang="en-US" dirty="0"/>
              <a:t>https://www.youtube.com</a:t>
            </a:r>
            <a:r>
              <a:rPr lang="en-US" altLang="ko-KR" dirty="0"/>
              <a:t>/@</a:t>
            </a:r>
            <a:r>
              <a:rPr lang="ko-KR" altLang="en-US" dirty="0"/>
              <a:t>류찬규-c3x/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A3504186-4525-9959-E65F-0C52C6F434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304926"/>
            <a:ext cx="5400675" cy="2617624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78FE426F-2F05-07A7-1282-40079925B9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25" y="4035669"/>
            <a:ext cx="5224306" cy="2690446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204853CE-88A3-E2AB-4429-E03FE3976C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7746" y="2690446"/>
            <a:ext cx="4964702" cy="2531818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D1B008F6-61A1-11FF-3EB8-DA8C1C5591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74422" y="5385252"/>
            <a:ext cx="1820009" cy="1257544"/>
          </a:xfrm>
          <a:prstGeom prst="rect">
            <a:avLst/>
          </a:prstGeom>
        </p:spPr>
      </p:pic>
      <p:sp>
        <p:nvSpPr>
          <p:cNvPr id="13" name="말풍선: 모서리가 둥근 사각형 12">
            <a:extLst>
              <a:ext uri="{FF2B5EF4-FFF2-40B4-BE49-F238E27FC236}">
                <a16:creationId xmlns:a16="http://schemas.microsoft.com/office/drawing/2014/main" id="{FF6465CB-38E5-706F-D4BC-82681DF6062A}"/>
              </a:ext>
            </a:extLst>
          </p:cNvPr>
          <p:cNvSpPr/>
          <p:nvPr/>
        </p:nvSpPr>
        <p:spPr>
          <a:xfrm>
            <a:off x="9187962" y="668215"/>
            <a:ext cx="2751992" cy="1266093"/>
          </a:xfrm>
          <a:prstGeom prst="wedgeRoundRectCallout">
            <a:avLst>
              <a:gd name="adj1" fmla="val -45208"/>
              <a:gd name="adj2" fmla="val 73877"/>
              <a:gd name="adj3" fmla="val 16667"/>
            </a:avLst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atinLnBrk="0"/>
            <a:r>
              <a:rPr lang="ko-KR" altLang="en-US" sz="1400" b="1" u="sng" dirty="0">
                <a:solidFill>
                  <a:schemeClr val="tx1"/>
                </a:solidFill>
              </a:rPr>
              <a:t>의견</a:t>
            </a:r>
            <a:endParaRPr lang="en-US" altLang="ko-KR" sz="1400" b="1" u="sng" dirty="0">
              <a:solidFill>
                <a:schemeClr val="tx1"/>
              </a:solidFill>
            </a:endParaRPr>
          </a:p>
          <a:p>
            <a:pPr marL="342900" indent="-342900" latinLnBrk="0">
              <a:buFont typeface="+mj-lt"/>
              <a:buAutoNum type="arabicPeriod"/>
            </a:pPr>
            <a:r>
              <a:rPr lang="en-US" altLang="ko-KR" sz="1200" dirty="0" err="1">
                <a:solidFill>
                  <a:schemeClr val="tx1"/>
                </a:solidFill>
              </a:rPr>
              <a:t>Youtube</a:t>
            </a:r>
            <a:r>
              <a:rPr lang="en-US" altLang="ko-KR" sz="1200" dirty="0">
                <a:solidFill>
                  <a:schemeClr val="tx1"/>
                </a:solidFill>
              </a:rPr>
              <a:t> </a:t>
            </a:r>
            <a:r>
              <a:rPr lang="ko-KR" altLang="en-US" sz="1200" dirty="0">
                <a:solidFill>
                  <a:schemeClr val="tx1"/>
                </a:solidFill>
              </a:rPr>
              <a:t>영상 출처 확인</a:t>
            </a:r>
            <a:endParaRPr lang="en-US" altLang="ko-KR" sz="1200" dirty="0">
              <a:solidFill>
                <a:schemeClr val="tx1"/>
              </a:solidFill>
            </a:endParaRPr>
          </a:p>
          <a:p>
            <a:pPr marL="342900" indent="-342900" latinLnBrk="0">
              <a:buFont typeface="+mj-lt"/>
              <a:buAutoNum type="arabicPeriod"/>
            </a:pPr>
            <a:r>
              <a:rPr lang="en-US" altLang="ko-KR" sz="1200" dirty="0">
                <a:solidFill>
                  <a:schemeClr val="tx1"/>
                </a:solidFill>
              </a:rPr>
              <a:t>10</a:t>
            </a:r>
            <a:r>
              <a:rPr lang="ko-KR" altLang="en-US" sz="1200" dirty="0">
                <a:solidFill>
                  <a:schemeClr val="tx1"/>
                </a:solidFill>
              </a:rPr>
              <a:t>년 전 동영상</a:t>
            </a:r>
            <a:endParaRPr lang="en-US" altLang="ko-KR" sz="1200" dirty="0">
              <a:solidFill>
                <a:schemeClr val="tx1"/>
              </a:solidFill>
            </a:endParaRPr>
          </a:p>
          <a:p>
            <a:pPr marL="342900" indent="-342900" latinLnBrk="0">
              <a:buFont typeface="+mj-lt"/>
              <a:buAutoNum type="arabicPeriod"/>
            </a:pPr>
            <a:r>
              <a:rPr lang="ko-KR" altLang="en-US" sz="1200" dirty="0">
                <a:solidFill>
                  <a:schemeClr val="tx1"/>
                </a:solidFill>
              </a:rPr>
              <a:t>화신그룹 계정으로 이관 필요</a:t>
            </a:r>
            <a:endParaRPr lang="en-US" altLang="ko-KR" sz="1200" dirty="0">
              <a:solidFill>
                <a:schemeClr val="tx1"/>
              </a:solidFill>
            </a:endParaRPr>
          </a:p>
          <a:p>
            <a:pPr marL="342900" indent="-342900" latinLnBrk="0">
              <a:buFont typeface="+mj-lt"/>
              <a:buAutoNum type="arabicPeriod"/>
            </a:pPr>
            <a:r>
              <a:rPr lang="ko-KR" altLang="en-US" sz="1200" dirty="0">
                <a:solidFill>
                  <a:schemeClr val="tx1"/>
                </a:solidFill>
              </a:rPr>
              <a:t>신규 제작 영상 확인</a:t>
            </a:r>
            <a:r>
              <a:rPr lang="en-US" altLang="ko-KR" sz="1200" dirty="0">
                <a:solidFill>
                  <a:schemeClr val="tx1"/>
                </a:solidFill>
              </a:rPr>
              <a:t>!</a:t>
            </a:r>
            <a:endParaRPr lang="en-US" altLang="ko-KR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021919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>
            <a:extLst>
              <a:ext uri="{FF2B5EF4-FFF2-40B4-BE49-F238E27FC236}">
                <a16:creationId xmlns:a16="http://schemas.microsoft.com/office/drawing/2014/main" id="{4A9418CD-F4EE-D708-1A99-51387565CAE8}"/>
              </a:ext>
            </a:extLst>
          </p:cNvPr>
          <p:cNvGrpSpPr/>
          <p:nvPr/>
        </p:nvGrpSpPr>
        <p:grpSpPr>
          <a:xfrm>
            <a:off x="695325" y="2543176"/>
            <a:ext cx="5767021" cy="886770"/>
            <a:chOff x="695325" y="2543175"/>
            <a:chExt cx="9105900" cy="1400175"/>
          </a:xfrm>
        </p:grpSpPr>
        <p:pic>
          <p:nvPicPr>
            <p:cNvPr id="12" name="그림 11">
              <a:extLst>
                <a:ext uri="{FF2B5EF4-FFF2-40B4-BE49-F238E27FC236}">
                  <a16:creationId xmlns:a16="http://schemas.microsoft.com/office/drawing/2014/main" id="{7797F6A0-770D-9E1B-6AEC-FAB295328E1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325" y="2571750"/>
              <a:ext cx="7781925" cy="1371600"/>
            </a:xfrm>
            <a:prstGeom prst="rect">
              <a:avLst/>
            </a:prstGeom>
          </p:spPr>
        </p:pic>
        <p:pic>
          <p:nvPicPr>
            <p:cNvPr id="14" name="그림 13">
              <a:extLst>
                <a:ext uri="{FF2B5EF4-FFF2-40B4-BE49-F238E27FC236}">
                  <a16:creationId xmlns:a16="http://schemas.microsoft.com/office/drawing/2014/main" id="{6CB6E3DA-C6CA-24EF-523A-AEB5AFE9F17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439150" y="2543175"/>
              <a:ext cx="1362075" cy="1344613"/>
            </a:xfrm>
            <a:prstGeom prst="rect">
              <a:avLst/>
            </a:prstGeom>
          </p:spPr>
        </p:pic>
      </p:grp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45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www.hwashin.co.kr/</a:t>
            </a:r>
            <a:r>
              <a:rPr lang="en-US" altLang="ko-KR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technology</a:t>
            </a: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/RnD/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기술혁신</a:t>
            </a:r>
            <a:endParaRPr lang="en-US" sz="900" b="1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0AB39A6-C065-C12C-334F-BF25512AED6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30935"/>
          <a:stretch/>
        </p:blipFill>
        <p:spPr>
          <a:xfrm>
            <a:off x="695324" y="739053"/>
            <a:ext cx="2585545" cy="5293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4C5C17E-FDB9-D423-9AE8-5EBD1EFD78C5}"/>
              </a:ext>
            </a:extLst>
          </p:cNvPr>
          <p:cNvSpPr txBox="1"/>
          <p:nvPr/>
        </p:nvSpPr>
        <p:spPr>
          <a:xfrm>
            <a:off x="695325" y="1280848"/>
            <a:ext cx="261058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 </a:t>
            </a:r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 </a:t>
            </a:r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R&amp;D &gt; </a:t>
            </a:r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연구개발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BE8F0A5-F94E-F6BF-5997-76723844F263}"/>
              </a:ext>
            </a:extLst>
          </p:cNvPr>
          <p:cNvSpPr txBox="1"/>
          <p:nvPr/>
        </p:nvSpPr>
        <p:spPr>
          <a:xfrm>
            <a:off x="9576079" y="1088454"/>
            <a:ext cx="244175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r>
              <a:rPr lang="en-US" altLang="ko-KR" sz="1000" dirty="0"/>
              <a:t>https://www.hwashin.co.kr/kr/research/research_area_2.do</a:t>
            </a:r>
            <a:endParaRPr lang="ko-KR" altLang="en-US" sz="10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2F46FF-2667-C56A-1AAB-82CAF0DDBB62}"/>
              </a:ext>
            </a:extLst>
          </p:cNvPr>
          <p:cNvSpPr txBox="1"/>
          <p:nvPr/>
        </p:nvSpPr>
        <p:spPr>
          <a:xfrm>
            <a:off x="954593" y="974690"/>
            <a:ext cx="1286189" cy="2308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900" b="1">
                <a:solidFill>
                  <a:schemeClr val="bg1"/>
                </a:solidFill>
              </a:rPr>
              <a:t>기술혁신</a:t>
            </a:r>
          </a:p>
        </p:txBody>
      </p:sp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069118E3-F5BC-C37F-7B38-B3F6D11A4C31}"/>
              </a:ext>
            </a:extLst>
          </p:cNvPr>
          <p:cNvGraphicFramePr>
            <a:graphicFrameLocks noGrp="1"/>
          </p:cNvGraphicFramePr>
          <p:nvPr/>
        </p:nvGraphicFramePr>
        <p:xfrm>
          <a:off x="695325" y="1555639"/>
          <a:ext cx="7681295" cy="2382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36259">
                  <a:extLst>
                    <a:ext uri="{9D8B030D-6E8A-4147-A177-3AD203B41FA5}">
                      <a16:colId xmlns:a16="http://schemas.microsoft.com/office/drawing/2014/main" val="724575575"/>
                    </a:ext>
                  </a:extLst>
                </a:gridCol>
                <a:gridCol w="1536259">
                  <a:extLst>
                    <a:ext uri="{9D8B030D-6E8A-4147-A177-3AD203B41FA5}">
                      <a16:colId xmlns:a16="http://schemas.microsoft.com/office/drawing/2014/main" val="3686482873"/>
                    </a:ext>
                  </a:extLst>
                </a:gridCol>
                <a:gridCol w="1536259">
                  <a:extLst>
                    <a:ext uri="{9D8B030D-6E8A-4147-A177-3AD203B41FA5}">
                      <a16:colId xmlns:a16="http://schemas.microsoft.com/office/drawing/2014/main" val="1825345703"/>
                    </a:ext>
                  </a:extLst>
                </a:gridCol>
                <a:gridCol w="1536259">
                  <a:extLst>
                    <a:ext uri="{9D8B030D-6E8A-4147-A177-3AD203B41FA5}">
                      <a16:colId xmlns:a16="http://schemas.microsoft.com/office/drawing/2014/main" val="3699559190"/>
                    </a:ext>
                  </a:extLst>
                </a:gridCol>
                <a:gridCol w="1536259">
                  <a:extLst>
                    <a:ext uri="{9D8B030D-6E8A-4147-A177-3AD203B41FA5}">
                      <a16:colId xmlns:a16="http://schemas.microsoft.com/office/drawing/2014/main" val="1340484357"/>
                    </a:ext>
                  </a:extLst>
                </a:gridCol>
              </a:tblGrid>
              <a:tr h="23829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연구</a:t>
                      </a:r>
                      <a:endParaRPr lang="ko-KR" alt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설계</a:t>
                      </a:r>
                      <a:endParaRPr lang="ko-KR" alt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해석</a:t>
                      </a:r>
                      <a:endParaRPr lang="ko-KR" altLang="en-US" sz="9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FF704D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dirty="0">
                          <a:latin typeface="+mn-ea"/>
                          <a:ea typeface="+mn-ea"/>
                        </a:rPr>
                        <a:t>시작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dirty="0">
                          <a:latin typeface="+mn-ea"/>
                          <a:ea typeface="+mn-ea"/>
                        </a:rPr>
                        <a:t>시험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0398637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1D50165C-05FF-B2A9-9B58-A5D3778FE70B}"/>
              </a:ext>
            </a:extLst>
          </p:cNvPr>
          <p:cNvSpPr txBox="1"/>
          <p:nvPr/>
        </p:nvSpPr>
        <p:spPr>
          <a:xfrm>
            <a:off x="695325" y="1892505"/>
            <a:ext cx="81534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latinLnBrk="0"/>
            <a:r>
              <a:rPr lang="ko-KR" altLang="en-US" sz="1400" b="1" i="0" dirty="0">
                <a:effectLst/>
                <a:highlight>
                  <a:srgbClr val="FFFFFF"/>
                </a:highlight>
                <a:latin typeface="+mn-ea"/>
              </a:rPr>
              <a:t>화신의 자동차 부품 기술</a:t>
            </a:r>
            <a:r>
              <a:rPr lang="en-US" altLang="ko-KR" sz="1400" b="1" i="0" dirty="0">
                <a:effectLst/>
                <a:highlight>
                  <a:srgbClr val="FFFFFF"/>
                </a:highlight>
                <a:latin typeface="+mn-ea"/>
              </a:rPr>
              <a:t>, </a:t>
            </a:r>
            <a:r>
              <a:rPr lang="ko-KR" altLang="en-US" sz="1400" b="1" i="0" dirty="0">
                <a:effectLst/>
                <a:highlight>
                  <a:srgbClr val="FFFFFF"/>
                </a:highlight>
                <a:latin typeface="+mn-ea"/>
              </a:rPr>
              <a:t>그 시작을 소개합니다</a:t>
            </a:r>
            <a:r>
              <a:rPr lang="en-US" altLang="ko-KR" sz="1400" b="1" i="0" dirty="0">
                <a:effectLst/>
                <a:highlight>
                  <a:srgbClr val="FFFFFF"/>
                </a:highlight>
                <a:latin typeface="+mn-ea"/>
              </a:rPr>
              <a:t>.</a:t>
            </a:r>
          </a:p>
          <a:p>
            <a:pPr algn="l" latinLnBrk="0"/>
            <a:r>
              <a:rPr lang="ko-KR" altLang="en-US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차량 개발 단계에서 컴퓨터를 통한 가상 모델을 구성하고 여러 조건의 해석을 실시합니다</a:t>
            </a:r>
            <a:r>
              <a:rPr lang="en-US" altLang="ko-KR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.</a:t>
            </a:r>
          </a:p>
          <a:p>
            <a:pPr algn="l" latinLnBrk="0"/>
            <a:r>
              <a:rPr lang="ko-KR" altLang="en-US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시작품 제작 이전에 부품의 성능을 검증함으로써 최적화된 제품의 설계와 생산을 가능하게 하고 개발기간을 단축하여 개발비용 절감에 기여하고 있습니다</a:t>
            </a:r>
            <a:r>
              <a:rPr lang="en-US" altLang="ko-KR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.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1E4A4B77-2EBC-E40E-7DCB-F2FDAFAEF92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8283" y="3608509"/>
            <a:ext cx="3971925" cy="1962150"/>
          </a:xfrm>
          <a:prstGeom prst="rect">
            <a:avLst/>
          </a:prstGeom>
        </p:spPr>
      </p:pic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EE554B91-6803-2DC8-DE9E-43A9F7AC9D5F}"/>
              </a:ext>
            </a:extLst>
          </p:cNvPr>
          <p:cNvSpPr/>
          <p:nvPr/>
        </p:nvSpPr>
        <p:spPr>
          <a:xfrm>
            <a:off x="1530596" y="2574682"/>
            <a:ext cx="887290" cy="854318"/>
          </a:xfrm>
          <a:prstGeom prst="round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0" name="그림 29">
            <a:extLst>
              <a:ext uri="{FF2B5EF4-FFF2-40B4-BE49-F238E27FC236}">
                <a16:creationId xmlns:a16="http://schemas.microsoft.com/office/drawing/2014/main" id="{9AD53BFD-71A0-3A42-9959-EBE051F1F30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97315" y="3662357"/>
            <a:ext cx="4171950" cy="2538784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E71FD091-799B-9633-5ECE-33F0A8476596}"/>
              </a:ext>
            </a:extLst>
          </p:cNvPr>
          <p:cNvSpPr txBox="1"/>
          <p:nvPr/>
        </p:nvSpPr>
        <p:spPr>
          <a:xfrm>
            <a:off x="695325" y="5462174"/>
            <a:ext cx="359092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ko-KR" altLang="en-US" sz="1050" b="0" i="0" dirty="0">
                <a:effectLst/>
                <a:highlight>
                  <a:srgbClr val="FFFFFF"/>
                </a:highlight>
                <a:latin typeface="Nanum Gothic"/>
              </a:rPr>
              <a:t> 범퍼 레일이 차량 안전 규정에 만족하는지 검증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ko-KR" altLang="en-US" sz="1050" b="0" i="0" dirty="0">
                <a:effectLst/>
                <a:highlight>
                  <a:srgbClr val="FFFFFF"/>
                </a:highlight>
                <a:latin typeface="Nanum Gothic"/>
              </a:rPr>
              <a:t> 차량 충돌 시 연료탱크의 기밀성 검증</a:t>
            </a:r>
          </a:p>
        </p:txBody>
      </p:sp>
      <p:sp>
        <p:nvSpPr>
          <p:cNvPr id="32" name="검토추가_45_0">
            <a:extLst>
              <a:ext uri="{FF2B5EF4-FFF2-40B4-BE49-F238E27FC236}">
                <a16:creationId xmlns:a16="http://schemas.microsoft.com/office/drawing/2014/main" id="{7628999B-D1BF-4924-8822-CB168B273F5A}"/>
              </a:ext>
            </a:extLst>
          </p:cNvPr>
          <p:cNvSpPr>
            <a:spLocks noGrp="1"/>
          </p:cNvSpPr>
          <p:nvPr/>
        </p:nvSpPr>
        <p:spPr>
          <a:xfrm>
            <a:off x="9610725" y="1756752"/>
            <a:ext cx="2371725" cy="1771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1. 해석 탭의 “충돌 및 연료탱크 기밀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성 해석” 항목입니다.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2. 상단 아이콘을 선택하면 해당 설명·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이미지·영상이 함께 전환됩니다.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3. 영상은 사용자가 재생하며, 포스터·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자막·재생 실패 안내를 제공합니다.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4. 모바일에서도 아이콘의 순서와 선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택 상태를 유지합니다.</a:t>
            </a:r>
          </a:p>
        </p:txBody>
      </p:sp>
      <p:sp>
        <p:nvSpPr>
          <p:cNvPr id="33" name="검토추가_45_1">
            <a:extLst>
              <a:ext uri="{FF2B5EF4-FFF2-40B4-BE49-F238E27FC236}">
                <a16:creationId xmlns:a16="http://schemas.microsoft.com/office/drawing/2014/main" id="{F0A8B594-5CB7-40D8-B9E2-67633F8D707E}"/>
              </a:ext>
            </a:extLst>
          </p:cNvPr>
          <p:cNvSpPr>
            <a:spLocks noGrp="1"/>
          </p:cNvSpPr>
          <p:nvPr/>
        </p:nvSpPr>
        <p:spPr>
          <a:xfrm>
            <a:off x="9610725" y="3623652"/>
            <a:ext cx="2371725" cy="1390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참고 URL은 설계(_2)로 반복되어 있습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니다. 해석은 research_area_3.do와 대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조합니다.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44p의 개인 YouTube 영상은 공개 권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한 및 회사 공식 계정 사용 여부를 확인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합니다.</a:t>
            </a:r>
          </a:p>
        </p:txBody>
      </p:sp>
    </p:spTree>
    <p:extLst>
      <p:ext uri="{BB962C8B-B14F-4D97-AF65-F5344CB8AC3E}">
        <p14:creationId xmlns:p14="http://schemas.microsoft.com/office/powerpoint/2010/main" val="252235072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>
            <a:extLst>
              <a:ext uri="{FF2B5EF4-FFF2-40B4-BE49-F238E27FC236}">
                <a16:creationId xmlns:a16="http://schemas.microsoft.com/office/drawing/2014/main" id="{4A9418CD-F4EE-D708-1A99-51387565CAE8}"/>
              </a:ext>
            </a:extLst>
          </p:cNvPr>
          <p:cNvGrpSpPr/>
          <p:nvPr/>
        </p:nvGrpSpPr>
        <p:grpSpPr>
          <a:xfrm>
            <a:off x="695325" y="2543176"/>
            <a:ext cx="5767021" cy="886770"/>
            <a:chOff x="695325" y="2543175"/>
            <a:chExt cx="9105900" cy="1400175"/>
          </a:xfrm>
        </p:grpSpPr>
        <p:pic>
          <p:nvPicPr>
            <p:cNvPr id="12" name="그림 11">
              <a:extLst>
                <a:ext uri="{FF2B5EF4-FFF2-40B4-BE49-F238E27FC236}">
                  <a16:creationId xmlns:a16="http://schemas.microsoft.com/office/drawing/2014/main" id="{7797F6A0-770D-9E1B-6AEC-FAB295328E1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325" y="2571750"/>
              <a:ext cx="7781925" cy="1371600"/>
            </a:xfrm>
            <a:prstGeom prst="rect">
              <a:avLst/>
            </a:prstGeom>
          </p:spPr>
        </p:pic>
        <p:pic>
          <p:nvPicPr>
            <p:cNvPr id="14" name="그림 13">
              <a:extLst>
                <a:ext uri="{FF2B5EF4-FFF2-40B4-BE49-F238E27FC236}">
                  <a16:creationId xmlns:a16="http://schemas.microsoft.com/office/drawing/2014/main" id="{6CB6E3DA-C6CA-24EF-523A-AEB5AFE9F17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439150" y="2543175"/>
              <a:ext cx="1362075" cy="1344613"/>
            </a:xfrm>
            <a:prstGeom prst="rect">
              <a:avLst/>
            </a:prstGeom>
          </p:spPr>
        </p:pic>
      </p:grp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46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www.hwashin.co.kr/</a:t>
            </a:r>
            <a:r>
              <a:rPr lang="en-US" altLang="ko-KR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technology</a:t>
            </a: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/RnD/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기술혁신</a:t>
            </a:r>
            <a:endParaRPr lang="en-US" sz="900" b="1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0AB39A6-C065-C12C-334F-BF25512AED6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30935"/>
          <a:stretch/>
        </p:blipFill>
        <p:spPr>
          <a:xfrm>
            <a:off x="695324" y="739053"/>
            <a:ext cx="2585545" cy="5293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4C5C17E-FDB9-D423-9AE8-5EBD1EFD78C5}"/>
              </a:ext>
            </a:extLst>
          </p:cNvPr>
          <p:cNvSpPr txBox="1"/>
          <p:nvPr/>
        </p:nvSpPr>
        <p:spPr>
          <a:xfrm>
            <a:off x="695325" y="1280848"/>
            <a:ext cx="261058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 </a:t>
            </a:r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 </a:t>
            </a:r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R&amp;D &gt; </a:t>
            </a:r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연구개발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BE8F0A5-F94E-F6BF-5997-76723844F263}"/>
              </a:ext>
            </a:extLst>
          </p:cNvPr>
          <p:cNvSpPr txBox="1"/>
          <p:nvPr/>
        </p:nvSpPr>
        <p:spPr>
          <a:xfrm>
            <a:off x="9576079" y="1088454"/>
            <a:ext cx="244175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r>
              <a:rPr lang="en-US" altLang="ko-KR" sz="1000" dirty="0"/>
              <a:t>https://www.hwashin.co.kr/kr/research/research_area_2.do</a:t>
            </a:r>
            <a:endParaRPr lang="ko-KR" altLang="en-US" sz="10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2F46FF-2667-C56A-1AAB-82CAF0DDBB62}"/>
              </a:ext>
            </a:extLst>
          </p:cNvPr>
          <p:cNvSpPr txBox="1"/>
          <p:nvPr/>
        </p:nvSpPr>
        <p:spPr>
          <a:xfrm>
            <a:off x="954593" y="974690"/>
            <a:ext cx="1286189" cy="2308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900" b="1">
                <a:solidFill>
                  <a:schemeClr val="bg1"/>
                </a:solidFill>
              </a:rPr>
              <a:t>기술혁신</a:t>
            </a:r>
          </a:p>
        </p:txBody>
      </p:sp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069118E3-F5BC-C37F-7B38-B3F6D11A4C31}"/>
              </a:ext>
            </a:extLst>
          </p:cNvPr>
          <p:cNvGraphicFramePr>
            <a:graphicFrameLocks noGrp="1"/>
          </p:cNvGraphicFramePr>
          <p:nvPr/>
        </p:nvGraphicFramePr>
        <p:xfrm>
          <a:off x="695325" y="1555639"/>
          <a:ext cx="7681295" cy="2382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36259">
                  <a:extLst>
                    <a:ext uri="{9D8B030D-6E8A-4147-A177-3AD203B41FA5}">
                      <a16:colId xmlns:a16="http://schemas.microsoft.com/office/drawing/2014/main" val="724575575"/>
                    </a:ext>
                  </a:extLst>
                </a:gridCol>
                <a:gridCol w="1536259">
                  <a:extLst>
                    <a:ext uri="{9D8B030D-6E8A-4147-A177-3AD203B41FA5}">
                      <a16:colId xmlns:a16="http://schemas.microsoft.com/office/drawing/2014/main" val="3686482873"/>
                    </a:ext>
                  </a:extLst>
                </a:gridCol>
                <a:gridCol w="1536259">
                  <a:extLst>
                    <a:ext uri="{9D8B030D-6E8A-4147-A177-3AD203B41FA5}">
                      <a16:colId xmlns:a16="http://schemas.microsoft.com/office/drawing/2014/main" val="1825345703"/>
                    </a:ext>
                  </a:extLst>
                </a:gridCol>
                <a:gridCol w="1536259">
                  <a:extLst>
                    <a:ext uri="{9D8B030D-6E8A-4147-A177-3AD203B41FA5}">
                      <a16:colId xmlns:a16="http://schemas.microsoft.com/office/drawing/2014/main" val="3699559190"/>
                    </a:ext>
                  </a:extLst>
                </a:gridCol>
                <a:gridCol w="1536259">
                  <a:extLst>
                    <a:ext uri="{9D8B030D-6E8A-4147-A177-3AD203B41FA5}">
                      <a16:colId xmlns:a16="http://schemas.microsoft.com/office/drawing/2014/main" val="1340484357"/>
                    </a:ext>
                  </a:extLst>
                </a:gridCol>
              </a:tblGrid>
              <a:tr h="23829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연구</a:t>
                      </a:r>
                      <a:endParaRPr lang="ko-KR" alt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설계</a:t>
                      </a:r>
                      <a:endParaRPr lang="ko-KR" alt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해석</a:t>
                      </a:r>
                      <a:endParaRPr lang="ko-KR" altLang="en-US" sz="9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FF704D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dirty="0">
                          <a:latin typeface="+mn-ea"/>
                          <a:ea typeface="+mn-ea"/>
                        </a:rPr>
                        <a:t>시작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dirty="0">
                          <a:latin typeface="+mn-ea"/>
                          <a:ea typeface="+mn-ea"/>
                        </a:rPr>
                        <a:t>시험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0398637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1D50165C-05FF-B2A9-9B58-A5D3778FE70B}"/>
              </a:ext>
            </a:extLst>
          </p:cNvPr>
          <p:cNvSpPr txBox="1"/>
          <p:nvPr/>
        </p:nvSpPr>
        <p:spPr>
          <a:xfrm>
            <a:off x="695325" y="1892505"/>
            <a:ext cx="81534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latinLnBrk="0"/>
            <a:r>
              <a:rPr lang="ko-KR" altLang="en-US" sz="1400" b="1" i="0" dirty="0">
                <a:effectLst/>
                <a:highlight>
                  <a:srgbClr val="FFFFFF"/>
                </a:highlight>
                <a:latin typeface="+mn-ea"/>
              </a:rPr>
              <a:t>화신의 자동차 부품 기술</a:t>
            </a:r>
            <a:r>
              <a:rPr lang="en-US" altLang="ko-KR" sz="1400" b="1" i="0" dirty="0">
                <a:effectLst/>
                <a:highlight>
                  <a:srgbClr val="FFFFFF"/>
                </a:highlight>
                <a:latin typeface="+mn-ea"/>
              </a:rPr>
              <a:t>, </a:t>
            </a:r>
            <a:r>
              <a:rPr lang="ko-KR" altLang="en-US" sz="1400" b="1" i="0" dirty="0">
                <a:effectLst/>
                <a:highlight>
                  <a:srgbClr val="FFFFFF"/>
                </a:highlight>
                <a:latin typeface="+mn-ea"/>
              </a:rPr>
              <a:t>그 시작을 소개합니다</a:t>
            </a:r>
            <a:r>
              <a:rPr lang="en-US" altLang="ko-KR" sz="1400" b="1" i="0" dirty="0">
                <a:effectLst/>
                <a:highlight>
                  <a:srgbClr val="FFFFFF"/>
                </a:highlight>
                <a:latin typeface="+mn-ea"/>
              </a:rPr>
              <a:t>.</a:t>
            </a:r>
          </a:p>
          <a:p>
            <a:pPr algn="l" latinLnBrk="0"/>
            <a:r>
              <a:rPr lang="ko-KR" altLang="en-US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차량 개발 단계에서 컴퓨터를 통한 가상 모델을 구성하고 여러 조건의 해석을 실시합니다</a:t>
            </a:r>
            <a:r>
              <a:rPr lang="en-US" altLang="ko-KR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.</a:t>
            </a:r>
          </a:p>
          <a:p>
            <a:pPr algn="l" latinLnBrk="0"/>
            <a:r>
              <a:rPr lang="ko-KR" altLang="en-US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시작품 제작 이전에 부품의 성능을 검증함으로써 최적화된 제품의 설계와 생산을 가능하게 하고 개발기간을 단축하여 개발비용 절감에 기여하고 있습니다</a:t>
            </a:r>
            <a:r>
              <a:rPr lang="en-US" altLang="ko-KR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71FD091-799B-9633-5ECE-33F0A8476596}"/>
              </a:ext>
            </a:extLst>
          </p:cNvPr>
          <p:cNvSpPr txBox="1"/>
          <p:nvPr/>
        </p:nvSpPr>
        <p:spPr>
          <a:xfrm>
            <a:off x="695325" y="5462174"/>
            <a:ext cx="3590925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ko-KR" altLang="en-US" sz="1050" b="0" i="0" dirty="0">
                <a:effectLst/>
                <a:highlight>
                  <a:srgbClr val="FFFFFF"/>
                </a:highlight>
                <a:latin typeface="Nanum Gothic"/>
              </a:rPr>
              <a:t> 페달에 대한 </a:t>
            </a:r>
            <a:r>
              <a:rPr lang="ko-KR" altLang="en-US" sz="1050" b="0" i="0" dirty="0" err="1">
                <a:effectLst/>
                <a:highlight>
                  <a:srgbClr val="FFFFFF"/>
                </a:highlight>
                <a:latin typeface="Nanum Gothic"/>
              </a:rPr>
              <a:t>좌굴강도</a:t>
            </a:r>
            <a:r>
              <a:rPr lang="ko-KR" altLang="en-US" sz="1050" b="0" i="0" dirty="0">
                <a:effectLst/>
                <a:highlight>
                  <a:srgbClr val="FFFFFF"/>
                </a:highlight>
                <a:latin typeface="Nanum Gothic"/>
              </a:rPr>
              <a:t> 및 강성 검증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ko-KR" altLang="en-US" sz="1050" b="0" i="0" dirty="0">
                <a:effectLst/>
                <a:highlight>
                  <a:srgbClr val="FFFFFF"/>
                </a:highlight>
                <a:latin typeface="Nanum Gothic"/>
              </a:rPr>
              <a:t> 암 및 링크류의 </a:t>
            </a:r>
            <a:r>
              <a:rPr lang="ko-KR" altLang="en-US" sz="1050" b="0" i="0" dirty="0" err="1">
                <a:effectLst/>
                <a:highlight>
                  <a:srgbClr val="FFFFFF"/>
                </a:highlight>
                <a:latin typeface="Nanum Gothic"/>
              </a:rPr>
              <a:t>좌굴강도</a:t>
            </a:r>
            <a:r>
              <a:rPr lang="ko-KR" altLang="en-US" sz="1050" b="0" i="0" dirty="0">
                <a:effectLst/>
                <a:highlight>
                  <a:srgbClr val="FFFFFF"/>
                </a:highlight>
                <a:latin typeface="Nanum Gothic"/>
              </a:rPr>
              <a:t> 검증</a:t>
            </a:r>
          </a:p>
          <a:p>
            <a:br>
              <a:rPr lang="ko-KR" altLang="en-US" sz="1050" dirty="0"/>
            </a:br>
            <a:endParaRPr lang="ko-KR" altLang="en-US" sz="1050" b="0" i="0" dirty="0">
              <a:effectLst/>
              <a:highlight>
                <a:srgbClr val="FFFFFF"/>
              </a:highlight>
              <a:latin typeface="Nanum Gothic"/>
            </a:endParaRPr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D652F5E6-18A3-2E8C-2173-E4614AFB1F6A}"/>
              </a:ext>
            </a:extLst>
          </p:cNvPr>
          <p:cNvSpPr/>
          <p:nvPr/>
        </p:nvSpPr>
        <p:spPr>
          <a:xfrm>
            <a:off x="2374655" y="2574682"/>
            <a:ext cx="887290" cy="854318"/>
          </a:xfrm>
          <a:prstGeom prst="round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id="{810C35B4-E477-1778-C747-0874BD3F6CE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2163" y="3572241"/>
            <a:ext cx="3933825" cy="1876425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E7C1167E-BC1F-3E2B-DAFA-2EEB2BE5D75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59923" y="3594851"/>
            <a:ext cx="4641121" cy="2849912"/>
          </a:xfrm>
          <a:prstGeom prst="rect">
            <a:avLst/>
          </a:prstGeom>
        </p:spPr>
      </p:pic>
      <p:sp>
        <p:nvSpPr>
          <p:cNvPr id="32" name="검토추가_46_0">
            <a:extLst>
              <a:ext uri="{FF2B5EF4-FFF2-40B4-BE49-F238E27FC236}">
                <a16:creationId xmlns:a16="http://schemas.microsoft.com/office/drawing/2014/main" id="{D76567EF-1603-4802-845F-1BC5DC0E29AD}"/>
              </a:ext>
            </a:extLst>
          </p:cNvPr>
          <p:cNvSpPr>
            <a:spLocks noGrp="1"/>
          </p:cNvSpPr>
          <p:nvPr/>
        </p:nvSpPr>
        <p:spPr>
          <a:xfrm>
            <a:off x="9610725" y="1756752"/>
            <a:ext cx="2371725" cy="1771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1. 해석 탭의 “좌굴강도 및 강성 해석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” 항목입니다.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2. 상단 아이콘을 선택하면 해당 설명·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이미지·영상이 함께 전환됩니다.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3. 영상은 사용자가 재생하며, 포스터·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자막·재생 실패 안내를 제공합니다.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4. 모바일에서도 아이콘의 순서와 선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택 상태를 유지합니다.</a:t>
            </a:r>
          </a:p>
        </p:txBody>
      </p:sp>
      <p:sp>
        <p:nvSpPr>
          <p:cNvPr id="33" name="검토추가_46_1">
            <a:extLst>
              <a:ext uri="{FF2B5EF4-FFF2-40B4-BE49-F238E27FC236}">
                <a16:creationId xmlns:a16="http://schemas.microsoft.com/office/drawing/2014/main" id="{D273E59F-4A1C-4093-B6AD-D7D6988B5448}"/>
              </a:ext>
            </a:extLst>
          </p:cNvPr>
          <p:cNvSpPr>
            <a:spLocks noGrp="1"/>
          </p:cNvSpPr>
          <p:nvPr/>
        </p:nvSpPr>
        <p:spPr>
          <a:xfrm>
            <a:off x="9610725" y="3623652"/>
            <a:ext cx="2371725" cy="1390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참고 URL은 설계(_2)로 반복되어 있습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니다. 해석은 research_area_3.do와 대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조합니다.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44p의 개인 YouTube 영상은 공개 권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한 및 회사 공식 계정 사용 여부를 확인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합니다.</a:t>
            </a:r>
          </a:p>
        </p:txBody>
      </p:sp>
    </p:spTree>
    <p:extLst>
      <p:ext uri="{BB962C8B-B14F-4D97-AF65-F5344CB8AC3E}">
        <p14:creationId xmlns:p14="http://schemas.microsoft.com/office/powerpoint/2010/main" val="101386673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>
            <a:extLst>
              <a:ext uri="{FF2B5EF4-FFF2-40B4-BE49-F238E27FC236}">
                <a16:creationId xmlns:a16="http://schemas.microsoft.com/office/drawing/2014/main" id="{4A9418CD-F4EE-D708-1A99-51387565CAE8}"/>
              </a:ext>
            </a:extLst>
          </p:cNvPr>
          <p:cNvGrpSpPr/>
          <p:nvPr/>
        </p:nvGrpSpPr>
        <p:grpSpPr>
          <a:xfrm>
            <a:off x="695325" y="2543176"/>
            <a:ext cx="5767021" cy="886770"/>
            <a:chOff x="695325" y="2543175"/>
            <a:chExt cx="9105900" cy="1400175"/>
          </a:xfrm>
        </p:grpSpPr>
        <p:pic>
          <p:nvPicPr>
            <p:cNvPr id="12" name="그림 11">
              <a:extLst>
                <a:ext uri="{FF2B5EF4-FFF2-40B4-BE49-F238E27FC236}">
                  <a16:creationId xmlns:a16="http://schemas.microsoft.com/office/drawing/2014/main" id="{7797F6A0-770D-9E1B-6AEC-FAB295328E1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325" y="2571750"/>
              <a:ext cx="7781925" cy="1371600"/>
            </a:xfrm>
            <a:prstGeom prst="rect">
              <a:avLst/>
            </a:prstGeom>
          </p:spPr>
        </p:pic>
        <p:pic>
          <p:nvPicPr>
            <p:cNvPr id="14" name="그림 13">
              <a:extLst>
                <a:ext uri="{FF2B5EF4-FFF2-40B4-BE49-F238E27FC236}">
                  <a16:creationId xmlns:a16="http://schemas.microsoft.com/office/drawing/2014/main" id="{6CB6E3DA-C6CA-24EF-523A-AEB5AFE9F17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439150" y="2543175"/>
              <a:ext cx="1362075" cy="1344613"/>
            </a:xfrm>
            <a:prstGeom prst="rect">
              <a:avLst/>
            </a:prstGeom>
          </p:spPr>
        </p:pic>
      </p:grp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47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www.hwashin.co.kr/</a:t>
            </a:r>
            <a:r>
              <a:rPr lang="en-US" altLang="ko-KR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technology</a:t>
            </a: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/RnD/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기술혁신</a:t>
            </a:r>
            <a:endParaRPr lang="en-US" sz="900" b="1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0AB39A6-C065-C12C-334F-BF25512AED6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30935"/>
          <a:stretch/>
        </p:blipFill>
        <p:spPr>
          <a:xfrm>
            <a:off x="695324" y="739053"/>
            <a:ext cx="2585545" cy="5293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4C5C17E-FDB9-D423-9AE8-5EBD1EFD78C5}"/>
              </a:ext>
            </a:extLst>
          </p:cNvPr>
          <p:cNvSpPr txBox="1"/>
          <p:nvPr/>
        </p:nvSpPr>
        <p:spPr>
          <a:xfrm>
            <a:off x="695325" y="1280848"/>
            <a:ext cx="261058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 </a:t>
            </a:r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 </a:t>
            </a:r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R&amp;D &gt; </a:t>
            </a:r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연구개발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BE8F0A5-F94E-F6BF-5997-76723844F263}"/>
              </a:ext>
            </a:extLst>
          </p:cNvPr>
          <p:cNvSpPr txBox="1"/>
          <p:nvPr/>
        </p:nvSpPr>
        <p:spPr>
          <a:xfrm>
            <a:off x="9576079" y="1088454"/>
            <a:ext cx="244175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r>
              <a:rPr lang="en-US" altLang="ko-KR" sz="1000" dirty="0"/>
              <a:t>https://www.hwashin.co.kr/kr/research/research_area_2.do</a:t>
            </a:r>
            <a:endParaRPr lang="ko-KR" altLang="en-US" sz="10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2F46FF-2667-C56A-1AAB-82CAF0DDBB62}"/>
              </a:ext>
            </a:extLst>
          </p:cNvPr>
          <p:cNvSpPr txBox="1"/>
          <p:nvPr/>
        </p:nvSpPr>
        <p:spPr>
          <a:xfrm>
            <a:off x="954593" y="974690"/>
            <a:ext cx="1286189" cy="2308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900" b="1">
                <a:solidFill>
                  <a:schemeClr val="bg1"/>
                </a:solidFill>
              </a:rPr>
              <a:t>기술혁신</a:t>
            </a:r>
          </a:p>
        </p:txBody>
      </p:sp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069118E3-F5BC-C37F-7B38-B3F6D11A4C31}"/>
              </a:ext>
            </a:extLst>
          </p:cNvPr>
          <p:cNvGraphicFramePr>
            <a:graphicFrameLocks noGrp="1"/>
          </p:cNvGraphicFramePr>
          <p:nvPr/>
        </p:nvGraphicFramePr>
        <p:xfrm>
          <a:off x="695325" y="1555639"/>
          <a:ext cx="7681295" cy="2382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36259">
                  <a:extLst>
                    <a:ext uri="{9D8B030D-6E8A-4147-A177-3AD203B41FA5}">
                      <a16:colId xmlns:a16="http://schemas.microsoft.com/office/drawing/2014/main" val="724575575"/>
                    </a:ext>
                  </a:extLst>
                </a:gridCol>
                <a:gridCol w="1536259">
                  <a:extLst>
                    <a:ext uri="{9D8B030D-6E8A-4147-A177-3AD203B41FA5}">
                      <a16:colId xmlns:a16="http://schemas.microsoft.com/office/drawing/2014/main" val="3686482873"/>
                    </a:ext>
                  </a:extLst>
                </a:gridCol>
                <a:gridCol w="1536259">
                  <a:extLst>
                    <a:ext uri="{9D8B030D-6E8A-4147-A177-3AD203B41FA5}">
                      <a16:colId xmlns:a16="http://schemas.microsoft.com/office/drawing/2014/main" val="1825345703"/>
                    </a:ext>
                  </a:extLst>
                </a:gridCol>
                <a:gridCol w="1536259">
                  <a:extLst>
                    <a:ext uri="{9D8B030D-6E8A-4147-A177-3AD203B41FA5}">
                      <a16:colId xmlns:a16="http://schemas.microsoft.com/office/drawing/2014/main" val="3699559190"/>
                    </a:ext>
                  </a:extLst>
                </a:gridCol>
                <a:gridCol w="1536259">
                  <a:extLst>
                    <a:ext uri="{9D8B030D-6E8A-4147-A177-3AD203B41FA5}">
                      <a16:colId xmlns:a16="http://schemas.microsoft.com/office/drawing/2014/main" val="1340484357"/>
                    </a:ext>
                  </a:extLst>
                </a:gridCol>
              </a:tblGrid>
              <a:tr h="23829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연구</a:t>
                      </a:r>
                      <a:endParaRPr lang="ko-KR" alt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설계</a:t>
                      </a:r>
                      <a:endParaRPr lang="ko-KR" alt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해석</a:t>
                      </a:r>
                      <a:endParaRPr lang="ko-KR" altLang="en-US" sz="9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FF704D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dirty="0">
                          <a:latin typeface="+mn-ea"/>
                          <a:ea typeface="+mn-ea"/>
                        </a:rPr>
                        <a:t>시작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dirty="0">
                          <a:latin typeface="+mn-ea"/>
                          <a:ea typeface="+mn-ea"/>
                        </a:rPr>
                        <a:t>시험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0398637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1D50165C-05FF-B2A9-9B58-A5D3778FE70B}"/>
              </a:ext>
            </a:extLst>
          </p:cNvPr>
          <p:cNvSpPr txBox="1"/>
          <p:nvPr/>
        </p:nvSpPr>
        <p:spPr>
          <a:xfrm>
            <a:off x="695325" y="1892505"/>
            <a:ext cx="81534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latinLnBrk="0"/>
            <a:r>
              <a:rPr lang="ko-KR" altLang="en-US" sz="1400" b="1" i="0" dirty="0">
                <a:effectLst/>
                <a:highlight>
                  <a:srgbClr val="FFFFFF"/>
                </a:highlight>
                <a:latin typeface="+mn-ea"/>
              </a:rPr>
              <a:t>화신의 자동차 부품 기술</a:t>
            </a:r>
            <a:r>
              <a:rPr lang="en-US" altLang="ko-KR" sz="1400" b="1" i="0" dirty="0">
                <a:effectLst/>
                <a:highlight>
                  <a:srgbClr val="FFFFFF"/>
                </a:highlight>
                <a:latin typeface="+mn-ea"/>
              </a:rPr>
              <a:t>, </a:t>
            </a:r>
            <a:r>
              <a:rPr lang="ko-KR" altLang="en-US" sz="1400" b="1" i="0" dirty="0">
                <a:effectLst/>
                <a:highlight>
                  <a:srgbClr val="FFFFFF"/>
                </a:highlight>
                <a:latin typeface="+mn-ea"/>
              </a:rPr>
              <a:t>그 시작을 소개합니다</a:t>
            </a:r>
            <a:r>
              <a:rPr lang="en-US" altLang="ko-KR" sz="1400" b="1" i="0" dirty="0">
                <a:effectLst/>
                <a:highlight>
                  <a:srgbClr val="FFFFFF"/>
                </a:highlight>
                <a:latin typeface="+mn-ea"/>
              </a:rPr>
              <a:t>.</a:t>
            </a:r>
          </a:p>
          <a:p>
            <a:pPr algn="l" latinLnBrk="0"/>
            <a:r>
              <a:rPr lang="ko-KR" altLang="en-US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차량 개발 단계에서 컴퓨터를 통한 가상 모델을 구성하고 여러 조건의 해석을 실시합니다</a:t>
            </a:r>
            <a:r>
              <a:rPr lang="en-US" altLang="ko-KR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.</a:t>
            </a:r>
          </a:p>
          <a:p>
            <a:pPr algn="l" latinLnBrk="0"/>
            <a:r>
              <a:rPr lang="ko-KR" altLang="en-US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시작품 제작 이전에 부품의 성능을 검증함으로써 최적화된 제품의 설계와 생산을 가능하게 하고 개발기간을 단축하여 개발비용 절감에 기여하고 있습니다</a:t>
            </a:r>
            <a:r>
              <a:rPr lang="en-US" altLang="ko-KR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71FD091-799B-9633-5ECE-33F0A8476596}"/>
              </a:ext>
            </a:extLst>
          </p:cNvPr>
          <p:cNvSpPr txBox="1"/>
          <p:nvPr/>
        </p:nvSpPr>
        <p:spPr>
          <a:xfrm>
            <a:off x="695325" y="5462174"/>
            <a:ext cx="3656867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algn="l" latinLnBrk="0">
              <a:buFont typeface="Arial" panose="020B0604020202020204" pitchFamily="34" charset="0"/>
              <a:buChar char="•"/>
            </a:pPr>
            <a:r>
              <a:rPr lang="ko-KR" altLang="en-US" sz="900" b="0" i="0" dirty="0">
                <a:effectLst/>
                <a:highlight>
                  <a:srgbClr val="FFFFFF"/>
                </a:highlight>
                <a:latin typeface="Nanum Gothic"/>
              </a:rPr>
              <a:t>가상 차량모델에 대한 차량 운동특성을 해석하여 조종 안정성과 승차감 개선을 위한 특성 최적화</a:t>
            </a:r>
          </a:p>
          <a:p>
            <a:pPr marL="171450" indent="-171450" algn="l" latinLnBrk="0">
              <a:buFont typeface="Arial" panose="020B0604020202020204" pitchFamily="34" charset="0"/>
              <a:buChar char="•"/>
            </a:pPr>
            <a:r>
              <a:rPr lang="ko-KR" altLang="en-US" sz="900" b="0" i="0" dirty="0" err="1">
                <a:effectLst/>
                <a:highlight>
                  <a:srgbClr val="FFFFFF"/>
                </a:highlight>
                <a:latin typeface="Nanum Gothic"/>
              </a:rPr>
              <a:t>대상내구시험을</a:t>
            </a:r>
            <a:r>
              <a:rPr lang="ko-KR" altLang="en-US" sz="900" b="0" i="0" dirty="0">
                <a:effectLst/>
                <a:highlight>
                  <a:srgbClr val="FFFFFF"/>
                </a:highlight>
                <a:latin typeface="Nanum Gothic"/>
              </a:rPr>
              <a:t> 재현하여 각 부품의 동응력과 내구하중입력 조건을 산출</a:t>
            </a:r>
          </a:p>
          <a:p>
            <a:pPr marL="171450" indent="-171450" algn="l" latinLnBrk="0">
              <a:buFont typeface="Arial" panose="020B0604020202020204" pitchFamily="34" charset="0"/>
              <a:buChar char="•"/>
            </a:pPr>
            <a:r>
              <a:rPr lang="ko-KR" altLang="en-US" sz="900" b="0" i="0" dirty="0">
                <a:effectLst/>
                <a:highlight>
                  <a:srgbClr val="FFFFFF"/>
                </a:highlight>
                <a:latin typeface="Nanum Gothic"/>
              </a:rPr>
              <a:t>현가계의 </a:t>
            </a:r>
            <a:r>
              <a:rPr lang="ko-KR" altLang="en-US" sz="900" b="0" i="0" dirty="0" err="1">
                <a:effectLst/>
                <a:highlight>
                  <a:srgbClr val="FFFFFF"/>
                </a:highlight>
                <a:latin typeface="Nanum Gothic"/>
              </a:rPr>
              <a:t>정특성</a:t>
            </a:r>
            <a:r>
              <a:rPr lang="ko-KR" altLang="en-US" sz="900" b="0" i="0" dirty="0">
                <a:effectLst/>
                <a:highlight>
                  <a:srgbClr val="FFFFFF"/>
                </a:highlight>
                <a:latin typeface="Nanum Gothic"/>
              </a:rPr>
              <a:t> 계산</a:t>
            </a:r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D652F5E6-18A3-2E8C-2173-E4614AFB1F6A}"/>
              </a:ext>
            </a:extLst>
          </p:cNvPr>
          <p:cNvSpPr/>
          <p:nvPr/>
        </p:nvSpPr>
        <p:spPr>
          <a:xfrm>
            <a:off x="3183546" y="2574682"/>
            <a:ext cx="887290" cy="854318"/>
          </a:xfrm>
          <a:prstGeom prst="round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4" name="그림 23">
            <a:extLst>
              <a:ext uri="{FF2B5EF4-FFF2-40B4-BE49-F238E27FC236}">
                <a16:creationId xmlns:a16="http://schemas.microsoft.com/office/drawing/2014/main" id="{E7C1167E-BC1F-3E2B-DAFA-2EEB2BE5D75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59923" y="3594851"/>
            <a:ext cx="4641121" cy="2849912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FBDD6F31-52F9-C175-CDC5-F49F61ECCF9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5325" y="3568211"/>
            <a:ext cx="3905250" cy="1866900"/>
          </a:xfrm>
          <a:prstGeom prst="rect">
            <a:avLst/>
          </a:prstGeom>
        </p:spPr>
      </p:pic>
      <p:sp>
        <p:nvSpPr>
          <p:cNvPr id="32" name="검토추가_47_0">
            <a:extLst>
              <a:ext uri="{FF2B5EF4-FFF2-40B4-BE49-F238E27FC236}">
                <a16:creationId xmlns:a16="http://schemas.microsoft.com/office/drawing/2014/main" id="{9033B4E4-EA35-49F9-ABF9-6AED486A0B09}"/>
              </a:ext>
            </a:extLst>
          </p:cNvPr>
          <p:cNvSpPr>
            <a:spLocks noGrp="1"/>
          </p:cNvSpPr>
          <p:nvPr/>
        </p:nvSpPr>
        <p:spPr>
          <a:xfrm>
            <a:off x="9610725" y="1756752"/>
            <a:ext cx="2371725" cy="1771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1. 해석 탭의 “차량 운동특성과 내구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하중 해석” 항목입니다.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2. 상단 아이콘을 선택하면 해당 설명·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이미지·영상이 함께 전환됩니다.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3. 영상은 사용자가 재생하며, 포스터·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자막·재생 실패 안내를 제공합니다.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4. 모바일에서도 아이콘의 순서와 선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택 상태를 유지합니다.</a:t>
            </a:r>
          </a:p>
        </p:txBody>
      </p:sp>
      <p:sp>
        <p:nvSpPr>
          <p:cNvPr id="33" name="검토추가_47_1">
            <a:extLst>
              <a:ext uri="{FF2B5EF4-FFF2-40B4-BE49-F238E27FC236}">
                <a16:creationId xmlns:a16="http://schemas.microsoft.com/office/drawing/2014/main" id="{4C9FCB76-8BD5-4D90-B2A9-C6DD7DA5E6AA}"/>
              </a:ext>
            </a:extLst>
          </p:cNvPr>
          <p:cNvSpPr>
            <a:spLocks noGrp="1"/>
          </p:cNvSpPr>
          <p:nvPr/>
        </p:nvSpPr>
        <p:spPr>
          <a:xfrm>
            <a:off x="9610725" y="3623652"/>
            <a:ext cx="2371725" cy="1390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참고 URL은 설계(_2)로 반복되어 있습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니다. 해석은 research_area_3.do와 대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조합니다.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44p의 개인 YouTube 영상은 공개 권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한 및 회사 공식 계정 사용 여부를 확인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합니다.</a:t>
            </a:r>
          </a:p>
        </p:txBody>
      </p:sp>
    </p:spTree>
    <p:extLst>
      <p:ext uri="{BB962C8B-B14F-4D97-AF65-F5344CB8AC3E}">
        <p14:creationId xmlns:p14="http://schemas.microsoft.com/office/powerpoint/2010/main" val="326242638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>
            <a:extLst>
              <a:ext uri="{FF2B5EF4-FFF2-40B4-BE49-F238E27FC236}">
                <a16:creationId xmlns:a16="http://schemas.microsoft.com/office/drawing/2014/main" id="{4A9418CD-F4EE-D708-1A99-51387565CAE8}"/>
              </a:ext>
            </a:extLst>
          </p:cNvPr>
          <p:cNvGrpSpPr/>
          <p:nvPr/>
        </p:nvGrpSpPr>
        <p:grpSpPr>
          <a:xfrm>
            <a:off x="695325" y="2543176"/>
            <a:ext cx="5767021" cy="886770"/>
            <a:chOff x="695325" y="2543175"/>
            <a:chExt cx="9105900" cy="1400175"/>
          </a:xfrm>
        </p:grpSpPr>
        <p:pic>
          <p:nvPicPr>
            <p:cNvPr id="12" name="그림 11">
              <a:extLst>
                <a:ext uri="{FF2B5EF4-FFF2-40B4-BE49-F238E27FC236}">
                  <a16:creationId xmlns:a16="http://schemas.microsoft.com/office/drawing/2014/main" id="{7797F6A0-770D-9E1B-6AEC-FAB295328E1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325" y="2571750"/>
              <a:ext cx="7781925" cy="1371600"/>
            </a:xfrm>
            <a:prstGeom prst="rect">
              <a:avLst/>
            </a:prstGeom>
          </p:spPr>
        </p:pic>
        <p:pic>
          <p:nvPicPr>
            <p:cNvPr id="14" name="그림 13">
              <a:extLst>
                <a:ext uri="{FF2B5EF4-FFF2-40B4-BE49-F238E27FC236}">
                  <a16:creationId xmlns:a16="http://schemas.microsoft.com/office/drawing/2014/main" id="{6CB6E3DA-C6CA-24EF-523A-AEB5AFE9F17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439150" y="2543175"/>
              <a:ext cx="1362075" cy="1344613"/>
            </a:xfrm>
            <a:prstGeom prst="rect">
              <a:avLst/>
            </a:prstGeom>
          </p:spPr>
        </p:pic>
      </p:grp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48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www.hwashin.co.kr/</a:t>
            </a:r>
            <a:r>
              <a:rPr lang="en-US" altLang="ko-KR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technology</a:t>
            </a: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/RnD/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기술혁신</a:t>
            </a:r>
            <a:endParaRPr lang="en-US" sz="900" b="1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0AB39A6-C065-C12C-334F-BF25512AED6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30935"/>
          <a:stretch/>
        </p:blipFill>
        <p:spPr>
          <a:xfrm>
            <a:off x="695324" y="739053"/>
            <a:ext cx="2585545" cy="5293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4C5C17E-FDB9-D423-9AE8-5EBD1EFD78C5}"/>
              </a:ext>
            </a:extLst>
          </p:cNvPr>
          <p:cNvSpPr txBox="1"/>
          <p:nvPr/>
        </p:nvSpPr>
        <p:spPr>
          <a:xfrm>
            <a:off x="695325" y="1280848"/>
            <a:ext cx="261058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 </a:t>
            </a:r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 </a:t>
            </a:r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R&amp;D &gt; </a:t>
            </a:r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연구개발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BE8F0A5-F94E-F6BF-5997-76723844F263}"/>
              </a:ext>
            </a:extLst>
          </p:cNvPr>
          <p:cNvSpPr txBox="1"/>
          <p:nvPr/>
        </p:nvSpPr>
        <p:spPr>
          <a:xfrm>
            <a:off x="9576079" y="1088454"/>
            <a:ext cx="244175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r>
              <a:rPr lang="en-US" altLang="ko-KR" sz="1000" dirty="0"/>
              <a:t>https://www.hwashin.co.kr/kr/research/research_area_2.do</a:t>
            </a:r>
            <a:endParaRPr lang="ko-KR" altLang="en-US" sz="10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2F46FF-2667-C56A-1AAB-82CAF0DDBB62}"/>
              </a:ext>
            </a:extLst>
          </p:cNvPr>
          <p:cNvSpPr txBox="1"/>
          <p:nvPr/>
        </p:nvSpPr>
        <p:spPr>
          <a:xfrm>
            <a:off x="954593" y="974690"/>
            <a:ext cx="1286189" cy="2308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900" b="1">
                <a:solidFill>
                  <a:schemeClr val="bg1"/>
                </a:solidFill>
              </a:rPr>
              <a:t>기술혁신</a:t>
            </a:r>
          </a:p>
        </p:txBody>
      </p:sp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069118E3-F5BC-C37F-7B38-B3F6D11A4C31}"/>
              </a:ext>
            </a:extLst>
          </p:cNvPr>
          <p:cNvGraphicFramePr>
            <a:graphicFrameLocks noGrp="1"/>
          </p:cNvGraphicFramePr>
          <p:nvPr/>
        </p:nvGraphicFramePr>
        <p:xfrm>
          <a:off x="695325" y="1555639"/>
          <a:ext cx="7681295" cy="2382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36259">
                  <a:extLst>
                    <a:ext uri="{9D8B030D-6E8A-4147-A177-3AD203B41FA5}">
                      <a16:colId xmlns:a16="http://schemas.microsoft.com/office/drawing/2014/main" val="724575575"/>
                    </a:ext>
                  </a:extLst>
                </a:gridCol>
                <a:gridCol w="1536259">
                  <a:extLst>
                    <a:ext uri="{9D8B030D-6E8A-4147-A177-3AD203B41FA5}">
                      <a16:colId xmlns:a16="http://schemas.microsoft.com/office/drawing/2014/main" val="3686482873"/>
                    </a:ext>
                  </a:extLst>
                </a:gridCol>
                <a:gridCol w="1536259">
                  <a:extLst>
                    <a:ext uri="{9D8B030D-6E8A-4147-A177-3AD203B41FA5}">
                      <a16:colId xmlns:a16="http://schemas.microsoft.com/office/drawing/2014/main" val="1825345703"/>
                    </a:ext>
                  </a:extLst>
                </a:gridCol>
                <a:gridCol w="1536259">
                  <a:extLst>
                    <a:ext uri="{9D8B030D-6E8A-4147-A177-3AD203B41FA5}">
                      <a16:colId xmlns:a16="http://schemas.microsoft.com/office/drawing/2014/main" val="3699559190"/>
                    </a:ext>
                  </a:extLst>
                </a:gridCol>
                <a:gridCol w="1536259">
                  <a:extLst>
                    <a:ext uri="{9D8B030D-6E8A-4147-A177-3AD203B41FA5}">
                      <a16:colId xmlns:a16="http://schemas.microsoft.com/office/drawing/2014/main" val="1340484357"/>
                    </a:ext>
                  </a:extLst>
                </a:gridCol>
              </a:tblGrid>
              <a:tr h="23829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연구</a:t>
                      </a:r>
                      <a:endParaRPr lang="ko-KR" alt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설계</a:t>
                      </a:r>
                      <a:endParaRPr lang="ko-KR" alt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해석</a:t>
                      </a:r>
                      <a:endParaRPr lang="ko-KR" altLang="en-US" sz="9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FF704D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dirty="0">
                          <a:latin typeface="+mn-ea"/>
                          <a:ea typeface="+mn-ea"/>
                        </a:rPr>
                        <a:t>시작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dirty="0">
                          <a:latin typeface="+mn-ea"/>
                          <a:ea typeface="+mn-ea"/>
                        </a:rPr>
                        <a:t>시험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0398637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1D50165C-05FF-B2A9-9B58-A5D3778FE70B}"/>
              </a:ext>
            </a:extLst>
          </p:cNvPr>
          <p:cNvSpPr txBox="1"/>
          <p:nvPr/>
        </p:nvSpPr>
        <p:spPr>
          <a:xfrm>
            <a:off x="695325" y="1892505"/>
            <a:ext cx="81534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latinLnBrk="0"/>
            <a:r>
              <a:rPr lang="ko-KR" altLang="en-US" sz="1400" b="1" i="0" dirty="0">
                <a:effectLst/>
                <a:highlight>
                  <a:srgbClr val="FFFFFF"/>
                </a:highlight>
                <a:latin typeface="+mn-ea"/>
              </a:rPr>
              <a:t>화신의 자동차 부품 기술</a:t>
            </a:r>
            <a:r>
              <a:rPr lang="en-US" altLang="ko-KR" sz="1400" b="1" i="0" dirty="0">
                <a:effectLst/>
                <a:highlight>
                  <a:srgbClr val="FFFFFF"/>
                </a:highlight>
                <a:latin typeface="+mn-ea"/>
              </a:rPr>
              <a:t>, </a:t>
            </a:r>
            <a:r>
              <a:rPr lang="ko-KR" altLang="en-US" sz="1400" b="1" i="0" dirty="0">
                <a:effectLst/>
                <a:highlight>
                  <a:srgbClr val="FFFFFF"/>
                </a:highlight>
                <a:latin typeface="+mn-ea"/>
              </a:rPr>
              <a:t>그 시작을 소개합니다</a:t>
            </a:r>
            <a:r>
              <a:rPr lang="en-US" altLang="ko-KR" sz="1400" b="1" i="0" dirty="0">
                <a:effectLst/>
                <a:highlight>
                  <a:srgbClr val="FFFFFF"/>
                </a:highlight>
                <a:latin typeface="+mn-ea"/>
              </a:rPr>
              <a:t>.</a:t>
            </a:r>
          </a:p>
          <a:p>
            <a:pPr algn="l" latinLnBrk="0"/>
            <a:r>
              <a:rPr lang="ko-KR" altLang="en-US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차량 개발 단계에서 컴퓨터를 통한 가상 모델을 구성하고 여러 조건의 해석을 실시합니다</a:t>
            </a:r>
            <a:r>
              <a:rPr lang="en-US" altLang="ko-KR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.</a:t>
            </a:r>
          </a:p>
          <a:p>
            <a:pPr algn="l" latinLnBrk="0"/>
            <a:r>
              <a:rPr lang="ko-KR" altLang="en-US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시작품 제작 이전에 부품의 성능을 검증함으로써 최적화된 제품의 설계와 생산을 가능하게 하고 개발기간을 단축하여 개발비용 절감에 기여하고 있습니다</a:t>
            </a:r>
            <a:r>
              <a:rPr lang="en-US" altLang="ko-KR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71FD091-799B-9633-5ECE-33F0A8476596}"/>
              </a:ext>
            </a:extLst>
          </p:cNvPr>
          <p:cNvSpPr txBox="1"/>
          <p:nvPr/>
        </p:nvSpPr>
        <p:spPr>
          <a:xfrm>
            <a:off x="695325" y="5462174"/>
            <a:ext cx="3656867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ko-KR" altLang="en-US" sz="900" b="0" i="0" dirty="0">
                <a:effectLst/>
                <a:highlight>
                  <a:srgbClr val="FFFFFF"/>
                </a:highlight>
                <a:latin typeface="Nanum Gothic"/>
              </a:rPr>
              <a:t> 차량 제동 시 연료탱크 내에서 </a:t>
            </a:r>
            <a:r>
              <a:rPr lang="ko-KR" altLang="en-US" sz="900" b="0" i="0" dirty="0" err="1">
                <a:effectLst/>
                <a:highlight>
                  <a:srgbClr val="FFFFFF"/>
                </a:highlight>
                <a:latin typeface="Nanum Gothic"/>
              </a:rPr>
              <a:t>연료유동에</a:t>
            </a:r>
            <a:r>
              <a:rPr lang="ko-KR" altLang="en-US" sz="900" b="0" i="0" dirty="0">
                <a:effectLst/>
                <a:highlight>
                  <a:srgbClr val="FFFFFF"/>
                </a:highlight>
                <a:latin typeface="Nanum Gothic"/>
              </a:rPr>
              <a:t> 의한 소음 발생</a:t>
            </a:r>
            <a:br>
              <a:rPr lang="ko-KR" altLang="en-US" sz="900" b="0" i="0" dirty="0">
                <a:effectLst/>
                <a:highlight>
                  <a:srgbClr val="FFFFFF"/>
                </a:highlight>
                <a:latin typeface="Nanum Gothic"/>
              </a:rPr>
            </a:br>
            <a:r>
              <a:rPr lang="ko-KR" altLang="en-US" sz="900" b="0" i="0" dirty="0">
                <a:effectLst/>
                <a:highlight>
                  <a:srgbClr val="FFFFFF"/>
                </a:highlight>
                <a:latin typeface="Nanum Gothic"/>
              </a:rPr>
              <a:t>정도를 예측</a:t>
            </a:r>
          </a:p>
          <a:p>
            <a:pPr marL="171450" indent="-171450" algn="l" latinLnBrk="0">
              <a:buFont typeface="Arial" panose="020B0604020202020204" pitchFamily="34" charset="0"/>
              <a:buChar char="•"/>
            </a:pPr>
            <a:endParaRPr lang="ko-KR" altLang="en-US" sz="900" b="0" i="0" dirty="0">
              <a:effectLst/>
              <a:highlight>
                <a:srgbClr val="FFFFFF"/>
              </a:highlight>
              <a:latin typeface="Nanum Gothic"/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FAA83071-A255-39C5-8335-86EBA1C41FE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5325" y="3518021"/>
            <a:ext cx="4010025" cy="1914525"/>
          </a:xfrm>
          <a:prstGeom prst="rect">
            <a:avLst/>
          </a:prstGeom>
        </p:spPr>
      </p:pic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76CE7D3C-8253-119B-38CF-7AE42103B542}"/>
              </a:ext>
            </a:extLst>
          </p:cNvPr>
          <p:cNvSpPr/>
          <p:nvPr/>
        </p:nvSpPr>
        <p:spPr>
          <a:xfrm>
            <a:off x="4045193" y="2574682"/>
            <a:ext cx="887290" cy="854318"/>
          </a:xfrm>
          <a:prstGeom prst="round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61BB0F6A-1341-A65C-238E-632B1D6573E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06106" y="3582901"/>
            <a:ext cx="4369777" cy="2687846"/>
          </a:xfrm>
          <a:prstGeom prst="rect">
            <a:avLst/>
          </a:prstGeom>
        </p:spPr>
      </p:pic>
      <p:sp>
        <p:nvSpPr>
          <p:cNvPr id="32" name="검토추가_48_0">
            <a:extLst>
              <a:ext uri="{FF2B5EF4-FFF2-40B4-BE49-F238E27FC236}">
                <a16:creationId xmlns:a16="http://schemas.microsoft.com/office/drawing/2014/main" id="{D6C20A68-01A5-4728-B080-FD94D7956621}"/>
              </a:ext>
            </a:extLst>
          </p:cNvPr>
          <p:cNvSpPr>
            <a:spLocks noGrp="1"/>
          </p:cNvSpPr>
          <p:nvPr/>
        </p:nvSpPr>
        <p:spPr>
          <a:xfrm>
            <a:off x="9610725" y="1756752"/>
            <a:ext cx="2371725" cy="1771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1. 해석 탭의 “연료유동 소음 해석”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항목입니다.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2. 상단 아이콘을 선택하면 해당 설명·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이미지·영상이 함께 전환됩니다.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3. 영상은 사용자가 재생하며, 포스터·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자막·재생 실패 안내를 제공합니다.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4. 모바일에서도 아이콘의 순서와 선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택 상태를 유지합니다.</a:t>
            </a:r>
          </a:p>
        </p:txBody>
      </p:sp>
      <p:sp>
        <p:nvSpPr>
          <p:cNvPr id="33" name="검토추가_48_1">
            <a:extLst>
              <a:ext uri="{FF2B5EF4-FFF2-40B4-BE49-F238E27FC236}">
                <a16:creationId xmlns:a16="http://schemas.microsoft.com/office/drawing/2014/main" id="{B285A3D7-E3FD-4DB4-A7A5-C86BB7B6FA7A}"/>
              </a:ext>
            </a:extLst>
          </p:cNvPr>
          <p:cNvSpPr>
            <a:spLocks noGrp="1"/>
          </p:cNvSpPr>
          <p:nvPr/>
        </p:nvSpPr>
        <p:spPr>
          <a:xfrm>
            <a:off x="9610725" y="3623652"/>
            <a:ext cx="2371725" cy="1390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참고 URL은 설계(_2)로 반복되어 있습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니다. 해석은 research_area_3.do와 대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조합니다.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44p의 개인 YouTube 영상은 공개 권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한 및 회사 공식 계정 사용 여부를 확인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합니다.</a:t>
            </a:r>
          </a:p>
        </p:txBody>
      </p:sp>
    </p:spTree>
    <p:extLst>
      <p:ext uri="{BB962C8B-B14F-4D97-AF65-F5344CB8AC3E}">
        <p14:creationId xmlns:p14="http://schemas.microsoft.com/office/powerpoint/2010/main" val="424918092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>
            <a:extLst>
              <a:ext uri="{FF2B5EF4-FFF2-40B4-BE49-F238E27FC236}">
                <a16:creationId xmlns:a16="http://schemas.microsoft.com/office/drawing/2014/main" id="{4A9418CD-F4EE-D708-1A99-51387565CAE8}"/>
              </a:ext>
            </a:extLst>
          </p:cNvPr>
          <p:cNvGrpSpPr/>
          <p:nvPr/>
        </p:nvGrpSpPr>
        <p:grpSpPr>
          <a:xfrm>
            <a:off x="695325" y="2543176"/>
            <a:ext cx="5767021" cy="886770"/>
            <a:chOff x="695325" y="2543175"/>
            <a:chExt cx="9105900" cy="1400175"/>
          </a:xfrm>
        </p:grpSpPr>
        <p:pic>
          <p:nvPicPr>
            <p:cNvPr id="12" name="그림 11">
              <a:extLst>
                <a:ext uri="{FF2B5EF4-FFF2-40B4-BE49-F238E27FC236}">
                  <a16:creationId xmlns:a16="http://schemas.microsoft.com/office/drawing/2014/main" id="{7797F6A0-770D-9E1B-6AEC-FAB295328E1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325" y="2571750"/>
              <a:ext cx="7781925" cy="1371600"/>
            </a:xfrm>
            <a:prstGeom prst="rect">
              <a:avLst/>
            </a:prstGeom>
          </p:spPr>
        </p:pic>
        <p:pic>
          <p:nvPicPr>
            <p:cNvPr id="14" name="그림 13">
              <a:extLst>
                <a:ext uri="{FF2B5EF4-FFF2-40B4-BE49-F238E27FC236}">
                  <a16:creationId xmlns:a16="http://schemas.microsoft.com/office/drawing/2014/main" id="{6CB6E3DA-C6CA-24EF-523A-AEB5AFE9F17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439150" y="2543175"/>
              <a:ext cx="1362075" cy="1344613"/>
            </a:xfrm>
            <a:prstGeom prst="rect">
              <a:avLst/>
            </a:prstGeom>
          </p:spPr>
        </p:pic>
      </p:grp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49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www.hwashin.co.kr/</a:t>
            </a:r>
            <a:r>
              <a:rPr lang="en-US" altLang="ko-KR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technology</a:t>
            </a: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/RnD/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기술혁신</a:t>
            </a:r>
            <a:endParaRPr lang="en-US" sz="900" b="1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0AB39A6-C065-C12C-334F-BF25512AED6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30935"/>
          <a:stretch/>
        </p:blipFill>
        <p:spPr>
          <a:xfrm>
            <a:off x="695324" y="739053"/>
            <a:ext cx="2585545" cy="5293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4C5C17E-FDB9-D423-9AE8-5EBD1EFD78C5}"/>
              </a:ext>
            </a:extLst>
          </p:cNvPr>
          <p:cNvSpPr txBox="1"/>
          <p:nvPr/>
        </p:nvSpPr>
        <p:spPr>
          <a:xfrm>
            <a:off x="695325" y="1280848"/>
            <a:ext cx="261058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 </a:t>
            </a:r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 </a:t>
            </a:r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R&amp;D &gt; </a:t>
            </a:r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연구개발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BE8F0A5-F94E-F6BF-5997-76723844F263}"/>
              </a:ext>
            </a:extLst>
          </p:cNvPr>
          <p:cNvSpPr txBox="1"/>
          <p:nvPr/>
        </p:nvSpPr>
        <p:spPr>
          <a:xfrm>
            <a:off x="9576079" y="1088454"/>
            <a:ext cx="244175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r>
              <a:rPr lang="en-US" altLang="ko-KR" sz="1000" dirty="0"/>
              <a:t>https://www.hwashin.co.kr/kr/research/research_area_2.do</a:t>
            </a:r>
            <a:endParaRPr lang="ko-KR" altLang="en-US" sz="10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2F46FF-2667-C56A-1AAB-82CAF0DDBB62}"/>
              </a:ext>
            </a:extLst>
          </p:cNvPr>
          <p:cNvSpPr txBox="1"/>
          <p:nvPr/>
        </p:nvSpPr>
        <p:spPr>
          <a:xfrm>
            <a:off x="954593" y="974690"/>
            <a:ext cx="1286189" cy="2308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900" b="1">
                <a:solidFill>
                  <a:schemeClr val="bg1"/>
                </a:solidFill>
              </a:rPr>
              <a:t>기술혁신</a:t>
            </a:r>
          </a:p>
        </p:txBody>
      </p:sp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069118E3-F5BC-C37F-7B38-B3F6D11A4C31}"/>
              </a:ext>
            </a:extLst>
          </p:cNvPr>
          <p:cNvGraphicFramePr>
            <a:graphicFrameLocks noGrp="1"/>
          </p:cNvGraphicFramePr>
          <p:nvPr/>
        </p:nvGraphicFramePr>
        <p:xfrm>
          <a:off x="695325" y="1555639"/>
          <a:ext cx="7681295" cy="2382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36259">
                  <a:extLst>
                    <a:ext uri="{9D8B030D-6E8A-4147-A177-3AD203B41FA5}">
                      <a16:colId xmlns:a16="http://schemas.microsoft.com/office/drawing/2014/main" val="724575575"/>
                    </a:ext>
                  </a:extLst>
                </a:gridCol>
                <a:gridCol w="1536259">
                  <a:extLst>
                    <a:ext uri="{9D8B030D-6E8A-4147-A177-3AD203B41FA5}">
                      <a16:colId xmlns:a16="http://schemas.microsoft.com/office/drawing/2014/main" val="3686482873"/>
                    </a:ext>
                  </a:extLst>
                </a:gridCol>
                <a:gridCol w="1536259">
                  <a:extLst>
                    <a:ext uri="{9D8B030D-6E8A-4147-A177-3AD203B41FA5}">
                      <a16:colId xmlns:a16="http://schemas.microsoft.com/office/drawing/2014/main" val="1825345703"/>
                    </a:ext>
                  </a:extLst>
                </a:gridCol>
                <a:gridCol w="1536259">
                  <a:extLst>
                    <a:ext uri="{9D8B030D-6E8A-4147-A177-3AD203B41FA5}">
                      <a16:colId xmlns:a16="http://schemas.microsoft.com/office/drawing/2014/main" val="3699559190"/>
                    </a:ext>
                  </a:extLst>
                </a:gridCol>
                <a:gridCol w="1536259">
                  <a:extLst>
                    <a:ext uri="{9D8B030D-6E8A-4147-A177-3AD203B41FA5}">
                      <a16:colId xmlns:a16="http://schemas.microsoft.com/office/drawing/2014/main" val="1340484357"/>
                    </a:ext>
                  </a:extLst>
                </a:gridCol>
              </a:tblGrid>
              <a:tr h="23829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연구</a:t>
                      </a:r>
                      <a:endParaRPr lang="ko-KR" alt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설계</a:t>
                      </a:r>
                      <a:endParaRPr lang="ko-KR" alt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해석</a:t>
                      </a:r>
                      <a:endParaRPr lang="ko-KR" altLang="en-US" sz="9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FF704D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dirty="0">
                          <a:latin typeface="+mn-ea"/>
                          <a:ea typeface="+mn-ea"/>
                        </a:rPr>
                        <a:t>시작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dirty="0">
                          <a:latin typeface="+mn-ea"/>
                          <a:ea typeface="+mn-ea"/>
                        </a:rPr>
                        <a:t>시험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0398637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1D50165C-05FF-B2A9-9B58-A5D3778FE70B}"/>
              </a:ext>
            </a:extLst>
          </p:cNvPr>
          <p:cNvSpPr txBox="1"/>
          <p:nvPr/>
        </p:nvSpPr>
        <p:spPr>
          <a:xfrm>
            <a:off x="695325" y="1892505"/>
            <a:ext cx="81534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latinLnBrk="0"/>
            <a:r>
              <a:rPr lang="ko-KR" altLang="en-US" sz="1400" b="1" i="0" dirty="0">
                <a:effectLst/>
                <a:highlight>
                  <a:srgbClr val="FFFFFF"/>
                </a:highlight>
                <a:latin typeface="+mn-ea"/>
              </a:rPr>
              <a:t>화신의 자동차 부품 기술</a:t>
            </a:r>
            <a:r>
              <a:rPr lang="en-US" altLang="ko-KR" sz="1400" b="1" i="0" dirty="0">
                <a:effectLst/>
                <a:highlight>
                  <a:srgbClr val="FFFFFF"/>
                </a:highlight>
                <a:latin typeface="+mn-ea"/>
              </a:rPr>
              <a:t>, </a:t>
            </a:r>
            <a:r>
              <a:rPr lang="ko-KR" altLang="en-US" sz="1400" b="1" i="0" dirty="0">
                <a:effectLst/>
                <a:highlight>
                  <a:srgbClr val="FFFFFF"/>
                </a:highlight>
                <a:latin typeface="+mn-ea"/>
              </a:rPr>
              <a:t>그 시작을 소개합니다</a:t>
            </a:r>
            <a:r>
              <a:rPr lang="en-US" altLang="ko-KR" sz="1400" b="1" i="0" dirty="0">
                <a:effectLst/>
                <a:highlight>
                  <a:srgbClr val="FFFFFF"/>
                </a:highlight>
                <a:latin typeface="+mn-ea"/>
              </a:rPr>
              <a:t>.</a:t>
            </a:r>
          </a:p>
          <a:p>
            <a:pPr algn="l" latinLnBrk="0"/>
            <a:r>
              <a:rPr lang="ko-KR" altLang="en-US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차량 개발 단계에서 컴퓨터를 통한 가상 모델을 구성하고 여러 조건의 해석을 실시합니다</a:t>
            </a:r>
            <a:r>
              <a:rPr lang="en-US" altLang="ko-KR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.</a:t>
            </a:r>
          </a:p>
          <a:p>
            <a:pPr algn="l" latinLnBrk="0"/>
            <a:r>
              <a:rPr lang="ko-KR" altLang="en-US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시작품 제작 이전에 부품의 성능을 검증함으로써 최적화된 제품의 설계와 생산을 가능하게 하고 개발기간을 단축하여 개발비용 절감에 기여하고 있습니다</a:t>
            </a:r>
            <a:r>
              <a:rPr lang="en-US" altLang="ko-KR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71FD091-799B-9633-5ECE-33F0A8476596}"/>
              </a:ext>
            </a:extLst>
          </p:cNvPr>
          <p:cNvSpPr txBox="1"/>
          <p:nvPr/>
        </p:nvSpPr>
        <p:spPr>
          <a:xfrm>
            <a:off x="695325" y="5462174"/>
            <a:ext cx="3656867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altLang="ko-KR" sz="1050" b="0" i="0" dirty="0">
                <a:effectLst/>
                <a:highlight>
                  <a:srgbClr val="FFFFFF"/>
                </a:highlight>
                <a:latin typeface="Nanum Gothic"/>
              </a:rPr>
              <a:t>Press </a:t>
            </a:r>
            <a:r>
              <a:rPr lang="ko-KR" altLang="en-US" sz="1050" b="0" i="0" dirty="0">
                <a:effectLst/>
                <a:highlight>
                  <a:srgbClr val="FFFFFF"/>
                </a:highlight>
                <a:latin typeface="Nanum Gothic"/>
              </a:rPr>
              <a:t>공정 최적화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altLang="ko-KR" sz="1050" b="0" i="0" dirty="0">
                <a:effectLst/>
                <a:highlight>
                  <a:srgbClr val="FFFFFF"/>
                </a:highlight>
                <a:latin typeface="Nanum Gothic"/>
              </a:rPr>
              <a:t>Crack </a:t>
            </a:r>
            <a:r>
              <a:rPr lang="ko-KR" altLang="en-US" sz="1050" b="0" i="0" dirty="0">
                <a:effectLst/>
                <a:highlight>
                  <a:srgbClr val="FFFFFF"/>
                </a:highlight>
                <a:latin typeface="Nanum Gothic"/>
              </a:rPr>
              <a:t>및 </a:t>
            </a:r>
            <a:r>
              <a:rPr lang="en-US" altLang="ko-KR" sz="1050" b="0" i="0" dirty="0">
                <a:effectLst/>
                <a:highlight>
                  <a:srgbClr val="FFFFFF"/>
                </a:highlight>
                <a:latin typeface="Nanum Gothic"/>
              </a:rPr>
              <a:t>Wrinkle </a:t>
            </a:r>
            <a:r>
              <a:rPr lang="ko-KR" altLang="en-US" sz="1050" b="0" i="0" dirty="0">
                <a:effectLst/>
                <a:highlight>
                  <a:srgbClr val="FFFFFF"/>
                </a:highlight>
                <a:latin typeface="Nanum Gothic"/>
              </a:rPr>
              <a:t>예측 및 개선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altLang="ko-KR" sz="1050" b="0" i="0" dirty="0" err="1">
                <a:effectLst/>
                <a:highlight>
                  <a:srgbClr val="FFFFFF"/>
                </a:highlight>
                <a:latin typeface="Nanum Gothic"/>
              </a:rPr>
              <a:t>Springback</a:t>
            </a:r>
            <a:r>
              <a:rPr lang="en-US" altLang="ko-KR" sz="1050" b="0" i="0" dirty="0">
                <a:effectLst/>
                <a:highlight>
                  <a:srgbClr val="FFFFFF"/>
                </a:highlight>
                <a:latin typeface="Nanum Gothic"/>
              </a:rPr>
              <a:t> </a:t>
            </a:r>
            <a:r>
              <a:rPr lang="ko-KR" altLang="en-US" sz="1050" b="0" i="0" dirty="0">
                <a:effectLst/>
                <a:highlight>
                  <a:srgbClr val="FFFFFF"/>
                </a:highlight>
                <a:latin typeface="Nanum Gothic"/>
              </a:rPr>
              <a:t>제어 기술 확보</a:t>
            </a:r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76CE7D3C-8253-119B-38CF-7AE42103B542}"/>
              </a:ext>
            </a:extLst>
          </p:cNvPr>
          <p:cNvSpPr/>
          <p:nvPr/>
        </p:nvSpPr>
        <p:spPr>
          <a:xfrm>
            <a:off x="4810123" y="2574682"/>
            <a:ext cx="887290" cy="854318"/>
          </a:xfrm>
          <a:prstGeom prst="round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BE4D38AB-BCB7-C6F1-111E-7692397D672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5325" y="3833447"/>
            <a:ext cx="3305174" cy="1532834"/>
          </a:xfrm>
          <a:prstGeom prst="rect">
            <a:avLst/>
          </a:prstGeom>
        </p:spPr>
      </p:pic>
      <p:pic>
        <p:nvPicPr>
          <p:cNvPr id="5122" name="Picture 2">
            <a:extLst>
              <a:ext uri="{FF2B5EF4-FFF2-40B4-BE49-F238E27FC236}">
                <a16:creationId xmlns:a16="http://schemas.microsoft.com/office/drawing/2014/main" id="{49E5149A-9300-18B6-A967-65FB7B77F4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297" y="3648806"/>
            <a:ext cx="3067406" cy="2540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3" name="검토추가_49_0">
            <a:extLst>
              <a:ext uri="{FF2B5EF4-FFF2-40B4-BE49-F238E27FC236}">
                <a16:creationId xmlns:a16="http://schemas.microsoft.com/office/drawing/2014/main" id="{BC0A4109-3529-4336-8DFD-997D143B4E53}"/>
              </a:ext>
            </a:extLst>
          </p:cNvPr>
          <p:cNvSpPr>
            <a:spLocks noGrp="1"/>
          </p:cNvSpPr>
          <p:nvPr/>
        </p:nvSpPr>
        <p:spPr>
          <a:xfrm>
            <a:off x="9610725" y="1756752"/>
            <a:ext cx="2371725" cy="1771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1. 해석 탭의 “프레스 성형 해석” 항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목입니다.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2. 상단 아이콘을 선택하면 해당 설명·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이미지·영상이 함께 전환됩니다.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3. 영상은 사용자가 재생하며, 포스터·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자막·재생 실패 안내를 제공합니다.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4. 모바일에서도 아이콘의 순서와 선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택 상태를 유지합니다.</a:t>
            </a:r>
          </a:p>
        </p:txBody>
      </p:sp>
      <p:sp>
        <p:nvSpPr>
          <p:cNvPr id="5124" name="검토추가_49_1">
            <a:extLst>
              <a:ext uri="{FF2B5EF4-FFF2-40B4-BE49-F238E27FC236}">
                <a16:creationId xmlns:a16="http://schemas.microsoft.com/office/drawing/2014/main" id="{5A53090A-322E-4F11-A3D3-381183B60E15}"/>
              </a:ext>
            </a:extLst>
          </p:cNvPr>
          <p:cNvSpPr>
            <a:spLocks noGrp="1"/>
          </p:cNvSpPr>
          <p:nvPr/>
        </p:nvSpPr>
        <p:spPr>
          <a:xfrm>
            <a:off x="9610725" y="3623652"/>
            <a:ext cx="2371725" cy="1390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참고 URL은 설계(_2)로 반복되어 있습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니다. 해석은 research_area_3.do와 대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조합니다.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44p의 개인 YouTube 영상은 공개 권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한 및 회사 공식 계정 사용 여부를 확인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합니다.</a:t>
            </a:r>
          </a:p>
        </p:txBody>
      </p:sp>
    </p:spTree>
    <p:extLst>
      <p:ext uri="{BB962C8B-B14F-4D97-AF65-F5344CB8AC3E}">
        <p14:creationId xmlns:p14="http://schemas.microsoft.com/office/powerpoint/2010/main" val="17854711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그룹 12">
            <a:extLst>
              <a:ext uri="{FF2B5EF4-FFF2-40B4-BE49-F238E27FC236}">
                <a16:creationId xmlns:a16="http://schemas.microsoft.com/office/drawing/2014/main" id="{C7D21F21-94C3-8A2E-5573-39EFA8847E06}"/>
              </a:ext>
            </a:extLst>
          </p:cNvPr>
          <p:cNvGrpSpPr/>
          <p:nvPr/>
        </p:nvGrpSpPr>
        <p:grpSpPr>
          <a:xfrm>
            <a:off x="4764324" y="833437"/>
            <a:ext cx="5809881" cy="5934682"/>
            <a:chOff x="4764324" y="833437"/>
            <a:chExt cx="5809881" cy="5934682"/>
          </a:xfrm>
        </p:grpSpPr>
        <p:pic>
          <p:nvPicPr>
            <p:cNvPr id="6" name="그림 5">
              <a:extLst>
                <a:ext uri="{FF2B5EF4-FFF2-40B4-BE49-F238E27FC236}">
                  <a16:creationId xmlns:a16="http://schemas.microsoft.com/office/drawing/2014/main" id="{E4E446A7-5434-2D7E-FD35-BDE8B0340F5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64324" y="833437"/>
              <a:ext cx="5809881" cy="3603095"/>
            </a:xfrm>
            <a:prstGeom prst="rect">
              <a:avLst/>
            </a:prstGeom>
          </p:spPr>
        </p:pic>
        <p:pic>
          <p:nvPicPr>
            <p:cNvPr id="12" name="그림 11">
              <a:extLst>
                <a:ext uri="{FF2B5EF4-FFF2-40B4-BE49-F238E27FC236}">
                  <a16:creationId xmlns:a16="http://schemas.microsoft.com/office/drawing/2014/main" id="{D12559D3-21EE-7C1A-3963-8EADAB518F2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82203" y="3996266"/>
              <a:ext cx="5761619" cy="2771853"/>
            </a:xfrm>
            <a:prstGeom prst="rect">
              <a:avLst/>
            </a:prstGeom>
          </p:spPr>
        </p:pic>
      </p:grp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C8599381-1BD0-0DE5-42B5-BD446BC514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012D438B-B287-1EAF-F247-534BE18D158F}"/>
              </a:ext>
            </a:extLst>
          </p:cNvPr>
          <p:cNvSpPr>
            <a:spLocks noGrp="1"/>
          </p:cNvSpPr>
          <p:nvPr/>
        </p:nvSpPr>
        <p:spPr>
          <a:xfrm>
            <a:off x="3238500" y="266700"/>
            <a:ext cx="314325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buNone/>
              <a:defRPr sz="825" b="0">
                <a:solidFill>
                  <a:srgbClr val="66727B"/>
                </a:solidFill>
                <a:latin typeface="Oxanium"/>
                <a:ea typeface="Oxanium"/>
                <a:cs typeface="Oxanium"/>
              </a:defRPr>
            </a:pPr>
            <a:r>
              <a:rPr lang="en-US" altLang="ko-KR" sz="825" b="0" dirty="0">
                <a:solidFill>
                  <a:srgbClr val="66727B"/>
                </a:solidFill>
                <a:latin typeface="+mn-ea"/>
                <a:ea typeface="+mn-ea"/>
                <a:cs typeface="Oxanium"/>
              </a:rPr>
              <a:t>MAIN VISUAL / Design 1</a:t>
            </a:r>
            <a:endParaRPr sz="825" b="0" dirty="0">
              <a:solidFill>
                <a:srgbClr val="66727B"/>
              </a:solidFill>
              <a:latin typeface="+mn-ea"/>
              <a:ea typeface="+mn-ea"/>
              <a:cs typeface="Oxanium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C21BA0BD-5197-31EE-B6AC-20F1AF2F3068}"/>
              </a:ext>
            </a:extLst>
          </p:cNvPr>
          <p:cNvSpPr>
            <a:spLocks noGrp="1"/>
          </p:cNvSpPr>
          <p:nvPr/>
        </p:nvSpPr>
        <p:spPr>
          <a:xfrm>
            <a:off x="685800" y="266700"/>
            <a:ext cx="2286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buNone/>
              <a:defRPr sz="975" b="1">
                <a:solidFill>
                  <a:srgbClr val="0E1317"/>
                </a:solidFill>
                <a:latin typeface="Oxanium"/>
                <a:ea typeface="Oxanium"/>
                <a:cs typeface="Oxanium"/>
              </a:defRPr>
            </a:pPr>
            <a:r>
              <a:rPr sz="975" b="1" dirty="0">
                <a:solidFill>
                  <a:srgbClr val="0E1317"/>
                </a:solidFill>
                <a:latin typeface="+mn-ea"/>
                <a:ea typeface="+mn-ea"/>
                <a:cs typeface="Oxanium"/>
              </a:rPr>
              <a:t>HWASHIN </a:t>
            </a:r>
            <a:r>
              <a:rPr lang="en-US" sz="975" b="1" dirty="0">
                <a:solidFill>
                  <a:srgbClr val="0E1317"/>
                </a:solidFill>
                <a:latin typeface="+mn-ea"/>
                <a:ea typeface="+mn-ea"/>
                <a:cs typeface="Oxanium"/>
              </a:rPr>
              <a:t>PRECISION</a:t>
            </a:r>
            <a:endParaRPr sz="975" b="1" dirty="0">
              <a:solidFill>
                <a:srgbClr val="0E1317"/>
              </a:solidFill>
              <a:latin typeface="+mn-ea"/>
              <a:ea typeface="+mn-ea"/>
              <a:cs typeface="Oxanium"/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B0F0BC3A-82E4-14C7-FB0E-9F037A2404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5651" y="857955"/>
            <a:ext cx="3089018" cy="5808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95907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>
            <a:extLst>
              <a:ext uri="{FF2B5EF4-FFF2-40B4-BE49-F238E27FC236}">
                <a16:creationId xmlns:a16="http://schemas.microsoft.com/office/drawing/2014/main" id="{4A9418CD-F4EE-D708-1A99-51387565CAE8}"/>
              </a:ext>
            </a:extLst>
          </p:cNvPr>
          <p:cNvGrpSpPr/>
          <p:nvPr/>
        </p:nvGrpSpPr>
        <p:grpSpPr>
          <a:xfrm>
            <a:off x="695325" y="2543176"/>
            <a:ext cx="5767021" cy="886770"/>
            <a:chOff x="695325" y="2543175"/>
            <a:chExt cx="9105900" cy="1400175"/>
          </a:xfrm>
        </p:grpSpPr>
        <p:pic>
          <p:nvPicPr>
            <p:cNvPr id="12" name="그림 11">
              <a:extLst>
                <a:ext uri="{FF2B5EF4-FFF2-40B4-BE49-F238E27FC236}">
                  <a16:creationId xmlns:a16="http://schemas.microsoft.com/office/drawing/2014/main" id="{7797F6A0-770D-9E1B-6AEC-FAB295328E1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325" y="2571750"/>
              <a:ext cx="7781925" cy="1371600"/>
            </a:xfrm>
            <a:prstGeom prst="rect">
              <a:avLst/>
            </a:prstGeom>
          </p:spPr>
        </p:pic>
        <p:pic>
          <p:nvPicPr>
            <p:cNvPr id="14" name="그림 13">
              <a:extLst>
                <a:ext uri="{FF2B5EF4-FFF2-40B4-BE49-F238E27FC236}">
                  <a16:creationId xmlns:a16="http://schemas.microsoft.com/office/drawing/2014/main" id="{6CB6E3DA-C6CA-24EF-523A-AEB5AFE9F17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439150" y="2543175"/>
              <a:ext cx="1362075" cy="1344613"/>
            </a:xfrm>
            <a:prstGeom prst="rect">
              <a:avLst/>
            </a:prstGeom>
          </p:spPr>
        </p:pic>
      </p:grp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50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www.hwashin.co.kr/</a:t>
            </a:r>
            <a:r>
              <a:rPr lang="en-US" altLang="ko-KR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technology</a:t>
            </a: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/RnD/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기술혁신</a:t>
            </a:r>
            <a:endParaRPr lang="en-US" sz="900" b="1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0AB39A6-C065-C12C-334F-BF25512AED6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30935"/>
          <a:stretch/>
        </p:blipFill>
        <p:spPr>
          <a:xfrm>
            <a:off x="695324" y="739053"/>
            <a:ext cx="2585545" cy="5293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4C5C17E-FDB9-D423-9AE8-5EBD1EFD78C5}"/>
              </a:ext>
            </a:extLst>
          </p:cNvPr>
          <p:cNvSpPr txBox="1"/>
          <p:nvPr/>
        </p:nvSpPr>
        <p:spPr>
          <a:xfrm>
            <a:off x="695325" y="1280848"/>
            <a:ext cx="261058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 </a:t>
            </a:r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 </a:t>
            </a:r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R&amp;D &gt; </a:t>
            </a:r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연구개발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BE8F0A5-F94E-F6BF-5997-76723844F263}"/>
              </a:ext>
            </a:extLst>
          </p:cNvPr>
          <p:cNvSpPr txBox="1"/>
          <p:nvPr/>
        </p:nvSpPr>
        <p:spPr>
          <a:xfrm>
            <a:off x="9576079" y="1088454"/>
            <a:ext cx="244175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r>
              <a:rPr lang="en-US" altLang="ko-KR" sz="1000" dirty="0"/>
              <a:t>https://www.hwashin.co.kr/kr/research/research_area_2.do</a:t>
            </a:r>
            <a:endParaRPr lang="ko-KR" altLang="en-US" sz="10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2F46FF-2667-C56A-1AAB-82CAF0DDBB62}"/>
              </a:ext>
            </a:extLst>
          </p:cNvPr>
          <p:cNvSpPr txBox="1"/>
          <p:nvPr/>
        </p:nvSpPr>
        <p:spPr>
          <a:xfrm>
            <a:off x="954593" y="974690"/>
            <a:ext cx="1286189" cy="2308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900" b="1">
                <a:solidFill>
                  <a:schemeClr val="bg1"/>
                </a:solidFill>
              </a:rPr>
              <a:t>기술혁신</a:t>
            </a:r>
          </a:p>
        </p:txBody>
      </p:sp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069118E3-F5BC-C37F-7B38-B3F6D11A4C31}"/>
              </a:ext>
            </a:extLst>
          </p:cNvPr>
          <p:cNvGraphicFramePr>
            <a:graphicFrameLocks noGrp="1"/>
          </p:cNvGraphicFramePr>
          <p:nvPr/>
        </p:nvGraphicFramePr>
        <p:xfrm>
          <a:off x="695325" y="1555639"/>
          <a:ext cx="7681295" cy="2382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36259">
                  <a:extLst>
                    <a:ext uri="{9D8B030D-6E8A-4147-A177-3AD203B41FA5}">
                      <a16:colId xmlns:a16="http://schemas.microsoft.com/office/drawing/2014/main" val="724575575"/>
                    </a:ext>
                  </a:extLst>
                </a:gridCol>
                <a:gridCol w="1536259">
                  <a:extLst>
                    <a:ext uri="{9D8B030D-6E8A-4147-A177-3AD203B41FA5}">
                      <a16:colId xmlns:a16="http://schemas.microsoft.com/office/drawing/2014/main" val="3686482873"/>
                    </a:ext>
                  </a:extLst>
                </a:gridCol>
                <a:gridCol w="1536259">
                  <a:extLst>
                    <a:ext uri="{9D8B030D-6E8A-4147-A177-3AD203B41FA5}">
                      <a16:colId xmlns:a16="http://schemas.microsoft.com/office/drawing/2014/main" val="1825345703"/>
                    </a:ext>
                  </a:extLst>
                </a:gridCol>
                <a:gridCol w="1536259">
                  <a:extLst>
                    <a:ext uri="{9D8B030D-6E8A-4147-A177-3AD203B41FA5}">
                      <a16:colId xmlns:a16="http://schemas.microsoft.com/office/drawing/2014/main" val="3699559190"/>
                    </a:ext>
                  </a:extLst>
                </a:gridCol>
                <a:gridCol w="1536259">
                  <a:extLst>
                    <a:ext uri="{9D8B030D-6E8A-4147-A177-3AD203B41FA5}">
                      <a16:colId xmlns:a16="http://schemas.microsoft.com/office/drawing/2014/main" val="1340484357"/>
                    </a:ext>
                  </a:extLst>
                </a:gridCol>
              </a:tblGrid>
              <a:tr h="23829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연구</a:t>
                      </a:r>
                      <a:endParaRPr lang="ko-KR" alt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설계</a:t>
                      </a:r>
                      <a:endParaRPr lang="ko-KR" alt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해석</a:t>
                      </a:r>
                      <a:endParaRPr lang="ko-KR" altLang="en-US" sz="9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FF704D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dirty="0">
                          <a:latin typeface="+mn-ea"/>
                          <a:ea typeface="+mn-ea"/>
                        </a:rPr>
                        <a:t>시작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dirty="0">
                          <a:latin typeface="+mn-ea"/>
                          <a:ea typeface="+mn-ea"/>
                        </a:rPr>
                        <a:t>시험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0398637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1D50165C-05FF-B2A9-9B58-A5D3778FE70B}"/>
              </a:ext>
            </a:extLst>
          </p:cNvPr>
          <p:cNvSpPr txBox="1"/>
          <p:nvPr/>
        </p:nvSpPr>
        <p:spPr>
          <a:xfrm>
            <a:off x="695325" y="1892505"/>
            <a:ext cx="81534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latinLnBrk="0"/>
            <a:r>
              <a:rPr lang="ko-KR" altLang="en-US" sz="1400" b="1" i="0" dirty="0">
                <a:effectLst/>
                <a:highlight>
                  <a:srgbClr val="FFFFFF"/>
                </a:highlight>
                <a:latin typeface="+mn-ea"/>
              </a:rPr>
              <a:t>화신의 자동차 부품 기술</a:t>
            </a:r>
            <a:r>
              <a:rPr lang="en-US" altLang="ko-KR" sz="1400" b="1" i="0" dirty="0">
                <a:effectLst/>
                <a:highlight>
                  <a:srgbClr val="FFFFFF"/>
                </a:highlight>
                <a:latin typeface="+mn-ea"/>
              </a:rPr>
              <a:t>, </a:t>
            </a:r>
            <a:r>
              <a:rPr lang="ko-KR" altLang="en-US" sz="1400" b="1" i="0" dirty="0">
                <a:effectLst/>
                <a:highlight>
                  <a:srgbClr val="FFFFFF"/>
                </a:highlight>
                <a:latin typeface="+mn-ea"/>
              </a:rPr>
              <a:t>그 시작을 소개합니다</a:t>
            </a:r>
            <a:r>
              <a:rPr lang="en-US" altLang="ko-KR" sz="1400" b="1" i="0" dirty="0">
                <a:effectLst/>
                <a:highlight>
                  <a:srgbClr val="FFFFFF"/>
                </a:highlight>
                <a:latin typeface="+mn-ea"/>
              </a:rPr>
              <a:t>.</a:t>
            </a:r>
          </a:p>
          <a:p>
            <a:pPr algn="l" latinLnBrk="0"/>
            <a:r>
              <a:rPr lang="ko-KR" altLang="en-US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차량 개발 단계에서 컴퓨터를 통한 가상 모델을 구성하고 여러 조건의 해석을 실시합니다</a:t>
            </a:r>
            <a:r>
              <a:rPr lang="en-US" altLang="ko-KR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.</a:t>
            </a:r>
          </a:p>
          <a:p>
            <a:pPr algn="l" latinLnBrk="0"/>
            <a:r>
              <a:rPr lang="ko-KR" altLang="en-US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시작품 제작 이전에 부품의 성능을 검증함으로써 최적화된 제품의 설계와 생산을 가능하게 하고 개발기간을 단축하여 개발비용 절감에 기여하고 있습니다</a:t>
            </a:r>
            <a:r>
              <a:rPr lang="en-US" altLang="ko-KR" sz="9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71FD091-799B-9633-5ECE-33F0A8476596}"/>
              </a:ext>
            </a:extLst>
          </p:cNvPr>
          <p:cNvSpPr txBox="1"/>
          <p:nvPr/>
        </p:nvSpPr>
        <p:spPr>
          <a:xfrm>
            <a:off x="695325" y="5462174"/>
            <a:ext cx="3656867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ko-KR" altLang="en-US" sz="1050" b="0" i="0" dirty="0">
                <a:effectLst/>
                <a:highlight>
                  <a:srgbClr val="FFFFFF"/>
                </a:highlight>
                <a:latin typeface="Nanum Gothic"/>
              </a:rPr>
              <a:t>용접 열변형 예측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ko-KR" altLang="en-US" sz="1050" b="0" i="0" dirty="0">
                <a:effectLst/>
                <a:highlight>
                  <a:srgbClr val="FFFFFF"/>
                </a:highlight>
                <a:latin typeface="Nanum Gothic"/>
              </a:rPr>
              <a:t>용접 순서 최적화</a:t>
            </a:r>
          </a:p>
          <a:p>
            <a:br>
              <a:rPr lang="ko-KR" altLang="en-US" sz="1050" dirty="0"/>
            </a:br>
            <a:endParaRPr lang="ko-KR" altLang="en-US" sz="1050" b="0" i="0" dirty="0">
              <a:effectLst/>
              <a:highlight>
                <a:srgbClr val="FFFFFF"/>
              </a:highlight>
              <a:latin typeface="Nanum Gothic"/>
            </a:endParaRPr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76CE7D3C-8253-119B-38CF-7AE42103B542}"/>
              </a:ext>
            </a:extLst>
          </p:cNvPr>
          <p:cNvSpPr/>
          <p:nvPr/>
        </p:nvSpPr>
        <p:spPr>
          <a:xfrm>
            <a:off x="5575056" y="2574682"/>
            <a:ext cx="887290" cy="854318"/>
          </a:xfrm>
          <a:prstGeom prst="round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B18BF297-F5DC-8AB7-DC73-539C23E3F19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2257" y="3715117"/>
            <a:ext cx="2943238" cy="1419592"/>
          </a:xfrm>
          <a:prstGeom prst="rect">
            <a:avLst/>
          </a:prstGeom>
        </p:spPr>
      </p:pic>
      <p:pic>
        <p:nvPicPr>
          <p:cNvPr id="13314" name="Picture 2">
            <a:extLst>
              <a:ext uri="{FF2B5EF4-FFF2-40B4-BE49-F238E27FC236}">
                <a16:creationId xmlns:a16="http://schemas.microsoft.com/office/drawing/2014/main" id="{C6D65C31-1B53-3704-7635-2D19F5C75F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0477" y="3666392"/>
            <a:ext cx="3741877" cy="2644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5" name="검토추가_50_0">
            <a:extLst>
              <a:ext uri="{FF2B5EF4-FFF2-40B4-BE49-F238E27FC236}">
                <a16:creationId xmlns:a16="http://schemas.microsoft.com/office/drawing/2014/main" id="{E4B4E311-492D-426A-8C04-FC862BD37BDD}"/>
              </a:ext>
            </a:extLst>
          </p:cNvPr>
          <p:cNvSpPr>
            <a:spLocks noGrp="1"/>
          </p:cNvSpPr>
          <p:nvPr/>
        </p:nvSpPr>
        <p:spPr>
          <a:xfrm>
            <a:off x="9610725" y="1756752"/>
            <a:ext cx="2371725" cy="1771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1. 해석 탭의 “용접 열변형 해석” 항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목입니다.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2. 상단 아이콘을 선택하면 해당 설명·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이미지·영상이 함께 전환됩니다.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3. 영상은 사용자가 재생하며, 포스터·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자막·재생 실패 안내를 제공합니다.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4. 모바일에서도 아이콘의 순서와 선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택 상태를 유지합니다.</a:t>
            </a:r>
          </a:p>
        </p:txBody>
      </p:sp>
      <p:sp>
        <p:nvSpPr>
          <p:cNvPr id="13316" name="검토추가_50_1">
            <a:extLst>
              <a:ext uri="{FF2B5EF4-FFF2-40B4-BE49-F238E27FC236}">
                <a16:creationId xmlns:a16="http://schemas.microsoft.com/office/drawing/2014/main" id="{B4B18F60-49EB-4CC8-83DC-B77727F86E46}"/>
              </a:ext>
            </a:extLst>
          </p:cNvPr>
          <p:cNvSpPr>
            <a:spLocks noGrp="1"/>
          </p:cNvSpPr>
          <p:nvPr/>
        </p:nvSpPr>
        <p:spPr>
          <a:xfrm>
            <a:off x="9610725" y="3623652"/>
            <a:ext cx="2371725" cy="1390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참고 URL은 설계(_2)로 반복되어 있습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니다. 해석은 research_area_3.do와 대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조합니다.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44p의 개인 YouTube 영상은 공개 권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한 및 회사 공식 계정 사용 여부를 확인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합니다.</a:t>
            </a:r>
          </a:p>
        </p:txBody>
      </p:sp>
    </p:spTree>
    <p:extLst>
      <p:ext uri="{BB962C8B-B14F-4D97-AF65-F5344CB8AC3E}">
        <p14:creationId xmlns:p14="http://schemas.microsoft.com/office/powerpoint/2010/main" val="321633953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51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www.hwashin.co.kr/</a:t>
            </a:r>
            <a:r>
              <a:rPr lang="en-US" altLang="ko-KR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technology</a:t>
            </a: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/RnD/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기술혁신</a:t>
            </a:r>
            <a:endParaRPr lang="en-US" sz="900" b="1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0AB39A6-C065-C12C-334F-BF25512AED6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0935"/>
          <a:stretch/>
        </p:blipFill>
        <p:spPr>
          <a:xfrm>
            <a:off x="695324" y="739053"/>
            <a:ext cx="2585545" cy="5293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4C5C17E-FDB9-D423-9AE8-5EBD1EFD78C5}"/>
              </a:ext>
            </a:extLst>
          </p:cNvPr>
          <p:cNvSpPr txBox="1"/>
          <p:nvPr/>
        </p:nvSpPr>
        <p:spPr>
          <a:xfrm>
            <a:off x="695325" y="1280848"/>
            <a:ext cx="261058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 </a:t>
            </a:r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 </a:t>
            </a:r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R&amp;D &gt; </a:t>
            </a:r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연구개발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BE8F0A5-F94E-F6BF-5997-76723844F263}"/>
              </a:ext>
            </a:extLst>
          </p:cNvPr>
          <p:cNvSpPr txBox="1"/>
          <p:nvPr/>
        </p:nvSpPr>
        <p:spPr>
          <a:xfrm>
            <a:off x="9576079" y="1088454"/>
            <a:ext cx="244175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r>
              <a:rPr lang="en-US" altLang="ko-KR" sz="1000" dirty="0"/>
              <a:t>https://www.hwashin.co.kr/kr/research/research_area_2.do</a:t>
            </a:r>
            <a:endParaRPr lang="ko-KR" altLang="en-US" sz="10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2F46FF-2667-C56A-1AAB-82CAF0DDBB62}"/>
              </a:ext>
            </a:extLst>
          </p:cNvPr>
          <p:cNvSpPr txBox="1"/>
          <p:nvPr/>
        </p:nvSpPr>
        <p:spPr>
          <a:xfrm>
            <a:off x="954593" y="974690"/>
            <a:ext cx="1286189" cy="2308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900" b="1">
                <a:solidFill>
                  <a:schemeClr val="bg1"/>
                </a:solidFill>
              </a:rPr>
              <a:t>기술혁신</a:t>
            </a:r>
          </a:p>
        </p:txBody>
      </p:sp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069118E3-F5BC-C37F-7B38-B3F6D11A4C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9486373"/>
              </p:ext>
            </p:extLst>
          </p:nvPr>
        </p:nvGraphicFramePr>
        <p:xfrm>
          <a:off x="695325" y="1555639"/>
          <a:ext cx="7681295" cy="2382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36259">
                  <a:extLst>
                    <a:ext uri="{9D8B030D-6E8A-4147-A177-3AD203B41FA5}">
                      <a16:colId xmlns:a16="http://schemas.microsoft.com/office/drawing/2014/main" val="724575575"/>
                    </a:ext>
                  </a:extLst>
                </a:gridCol>
                <a:gridCol w="1536259">
                  <a:extLst>
                    <a:ext uri="{9D8B030D-6E8A-4147-A177-3AD203B41FA5}">
                      <a16:colId xmlns:a16="http://schemas.microsoft.com/office/drawing/2014/main" val="3686482873"/>
                    </a:ext>
                  </a:extLst>
                </a:gridCol>
                <a:gridCol w="1536259">
                  <a:extLst>
                    <a:ext uri="{9D8B030D-6E8A-4147-A177-3AD203B41FA5}">
                      <a16:colId xmlns:a16="http://schemas.microsoft.com/office/drawing/2014/main" val="1825345703"/>
                    </a:ext>
                  </a:extLst>
                </a:gridCol>
                <a:gridCol w="1536259">
                  <a:extLst>
                    <a:ext uri="{9D8B030D-6E8A-4147-A177-3AD203B41FA5}">
                      <a16:colId xmlns:a16="http://schemas.microsoft.com/office/drawing/2014/main" val="3699559190"/>
                    </a:ext>
                  </a:extLst>
                </a:gridCol>
                <a:gridCol w="1536259">
                  <a:extLst>
                    <a:ext uri="{9D8B030D-6E8A-4147-A177-3AD203B41FA5}">
                      <a16:colId xmlns:a16="http://schemas.microsoft.com/office/drawing/2014/main" val="1340484357"/>
                    </a:ext>
                  </a:extLst>
                </a:gridCol>
              </a:tblGrid>
              <a:tr h="23829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연구</a:t>
                      </a:r>
                      <a:endParaRPr lang="ko-KR" alt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설계</a:t>
                      </a:r>
                      <a:endParaRPr lang="ko-KR" alt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해석</a:t>
                      </a:r>
                      <a:endParaRPr lang="ko-KR" alt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시작</a:t>
                      </a:r>
                    </a:p>
                  </a:txBody>
                  <a:tcPr>
                    <a:solidFill>
                      <a:srgbClr val="FF704D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dirty="0">
                          <a:latin typeface="+mn-ea"/>
                          <a:ea typeface="+mn-ea"/>
                        </a:rPr>
                        <a:t>시험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0398637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1D50165C-05FF-B2A9-9B58-A5D3778FE70B}"/>
              </a:ext>
            </a:extLst>
          </p:cNvPr>
          <p:cNvSpPr txBox="1"/>
          <p:nvPr/>
        </p:nvSpPr>
        <p:spPr>
          <a:xfrm>
            <a:off x="695325" y="1892505"/>
            <a:ext cx="8153400" cy="723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latinLnBrk="0"/>
            <a:r>
              <a:rPr lang="ko-KR" altLang="en-US" sz="1400" b="1" i="0" dirty="0">
                <a:effectLst/>
                <a:highlight>
                  <a:srgbClr val="FFFFFF"/>
                </a:highlight>
                <a:latin typeface="+mn-ea"/>
              </a:rPr>
              <a:t>화신의 자동차 부품 기술</a:t>
            </a:r>
            <a:r>
              <a:rPr lang="en-US" altLang="ko-KR" sz="1400" b="1" i="0" dirty="0">
                <a:effectLst/>
                <a:highlight>
                  <a:srgbClr val="FFFFFF"/>
                </a:highlight>
                <a:latin typeface="+mn-ea"/>
              </a:rPr>
              <a:t>, </a:t>
            </a:r>
            <a:r>
              <a:rPr lang="ko-KR" altLang="en-US" sz="1400" b="1" i="0" dirty="0">
                <a:effectLst/>
                <a:highlight>
                  <a:srgbClr val="FFFFFF"/>
                </a:highlight>
                <a:latin typeface="+mn-ea"/>
              </a:rPr>
              <a:t>그 시작을 소개합니다</a:t>
            </a:r>
            <a:r>
              <a:rPr lang="en-US" altLang="ko-KR" sz="1400" b="1" i="0" dirty="0">
                <a:effectLst/>
                <a:highlight>
                  <a:srgbClr val="FFFFFF"/>
                </a:highlight>
                <a:latin typeface="+mn-ea"/>
              </a:rPr>
              <a:t>.</a:t>
            </a:r>
          </a:p>
          <a:p>
            <a:pPr algn="l" latinLnBrk="0"/>
            <a:r>
              <a:rPr lang="ko-KR" altLang="en-US" sz="900" b="0" i="0" dirty="0" err="1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신차종</a:t>
            </a:r>
            <a:r>
              <a:rPr lang="ko-KR" altLang="en-US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 부품개발 시 선행단계에서 시작금형 및 시작 </a:t>
            </a:r>
            <a:r>
              <a:rPr lang="en-US" altLang="ko-KR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Jig</a:t>
            </a:r>
            <a:r>
              <a:rPr lang="ko-KR" altLang="en-US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를 통하여 고객이 요구하는 시제품을 신속하게 제작하고 공급하며</a:t>
            </a:r>
            <a:r>
              <a:rPr lang="en-US" altLang="ko-KR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,</a:t>
            </a:r>
            <a:br>
              <a:rPr lang="ko-KR" altLang="en-US" sz="900" dirty="0"/>
            </a:br>
            <a:r>
              <a:rPr lang="ko-KR" altLang="en-US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제조타당성</a:t>
            </a:r>
            <a:r>
              <a:rPr lang="en-US" altLang="ko-KR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(</a:t>
            </a:r>
            <a:r>
              <a:rPr lang="ko-KR" altLang="en-US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성형성</a:t>
            </a:r>
            <a:r>
              <a:rPr lang="en-US" altLang="ko-KR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, </a:t>
            </a:r>
            <a:r>
              <a:rPr lang="ko-KR" altLang="en-US" sz="900" b="0" i="0" dirty="0" err="1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조립성</a:t>
            </a:r>
            <a:r>
              <a:rPr lang="en-US" altLang="ko-KR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, </a:t>
            </a:r>
            <a:r>
              <a:rPr lang="ko-KR" altLang="en-US" sz="900" b="0" i="0" dirty="0" err="1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용접변형량</a:t>
            </a:r>
            <a:r>
              <a:rPr lang="en-US" altLang="ko-KR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, </a:t>
            </a:r>
            <a:r>
              <a:rPr lang="ko-KR" altLang="en-US" sz="900" b="0" i="0" dirty="0" err="1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도장성</a:t>
            </a:r>
            <a:r>
              <a:rPr lang="en-US" altLang="ko-KR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, </a:t>
            </a:r>
            <a:r>
              <a:rPr lang="ko-KR" altLang="en-US" sz="900" b="0" i="0" dirty="0" err="1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양산성</a:t>
            </a:r>
            <a:r>
              <a:rPr lang="ko-KR" altLang="en-US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 등</a:t>
            </a:r>
            <a:r>
              <a:rPr lang="en-US" altLang="ko-KR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)</a:t>
            </a:r>
            <a:r>
              <a:rPr lang="ko-KR" altLang="en-US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을 검토 후</a:t>
            </a:r>
            <a:r>
              <a:rPr lang="en-US" altLang="ko-KR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, </a:t>
            </a:r>
            <a:r>
              <a:rPr lang="ko-KR" altLang="en-US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문제점을 발췌하여 </a:t>
            </a:r>
            <a:r>
              <a:rPr lang="en-US" altLang="ko-KR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Feed Back </a:t>
            </a:r>
            <a:r>
              <a:rPr lang="ko-KR" altLang="en-US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함으로써 설계가 개선 되도록 유도 하며</a:t>
            </a:r>
            <a:r>
              <a:rPr lang="en-US" altLang="ko-KR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, </a:t>
            </a:r>
            <a:r>
              <a:rPr lang="ko-KR" altLang="en-US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이를 통해서 양산 공정 개발 시 일정 단축 비용 절감</a:t>
            </a:r>
            <a:r>
              <a:rPr lang="en-US" altLang="ko-KR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, </a:t>
            </a:r>
            <a:r>
              <a:rPr lang="ko-KR" altLang="en-US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양산 품질 조기 안정화에 기여합니다</a:t>
            </a:r>
            <a:r>
              <a:rPr lang="en-US" altLang="ko-KR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.</a:t>
            </a:r>
            <a:endParaRPr lang="en-US" altLang="ko-KR" sz="900" b="0" i="0" dirty="0">
              <a:solidFill>
                <a:srgbClr val="484848"/>
              </a:solidFill>
              <a:effectLst/>
              <a:highlight>
                <a:srgbClr val="FFFFFF"/>
              </a:highlight>
              <a:latin typeface="Nanum Gothic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74D9F4D-D047-227A-4ABC-E7908E0D5EC0}"/>
              </a:ext>
            </a:extLst>
          </p:cNvPr>
          <p:cNvSpPr txBox="1"/>
          <p:nvPr/>
        </p:nvSpPr>
        <p:spPr>
          <a:xfrm>
            <a:off x="630849" y="2727683"/>
            <a:ext cx="8363682" cy="984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latinLnBrk="0"/>
            <a:r>
              <a:rPr lang="ko-KR" altLang="en-US" b="1" i="0" dirty="0">
                <a:effectLst/>
                <a:highlight>
                  <a:srgbClr val="FFFFFF"/>
                </a:highlight>
                <a:latin typeface="Nanum Gothic"/>
              </a:rPr>
              <a:t>시작분야</a:t>
            </a:r>
          </a:p>
          <a:p>
            <a:pPr algn="l" latinLnBrk="0"/>
            <a:r>
              <a:rPr lang="ko-KR" altLang="en-US" sz="1100" b="0" i="0" dirty="0" err="1">
                <a:effectLst/>
                <a:highlight>
                  <a:srgbClr val="FFFFFF"/>
                </a:highlight>
                <a:latin typeface="Nanum Gothic"/>
              </a:rPr>
              <a:t>신차량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Nanum Gothic"/>
              </a:rPr>
              <a:t> 개발 시 시작금형을 통한 시작품을 신속하게 제작하면서 자체적으로는 설계부품의 성형성 및 조립성을 사전에 검증하여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Nanum Gothic"/>
              </a:rPr>
              <a:t>, 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Nanum Gothic"/>
              </a:rPr>
              <a:t>제품설계 및 공정설계 초기에 반영함으로써 양산에 적합한 품질검증체제를 구축합니다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Nanum Gothic"/>
              </a:rPr>
              <a:t>. 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Nanum Gothic"/>
              </a:rPr>
              <a:t>또한 개발기간 단축 및 개발비용을 절감하여 사전품질을 확보하고 있습니다</a:t>
            </a:r>
            <a:r>
              <a:rPr lang="en-US" altLang="ko-KR" b="0" i="0" dirty="0">
                <a:effectLst/>
                <a:highlight>
                  <a:srgbClr val="FFFFFF"/>
                </a:highlight>
                <a:latin typeface="Nanum Gothic"/>
              </a:rPr>
              <a:t>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EF4119D-483A-2999-FBD7-114DDFDF3EEE}"/>
              </a:ext>
            </a:extLst>
          </p:cNvPr>
          <p:cNvSpPr txBox="1"/>
          <p:nvPr/>
        </p:nvSpPr>
        <p:spPr>
          <a:xfrm>
            <a:off x="1052879" y="3690482"/>
            <a:ext cx="609746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altLang="ko-KR" sz="11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Laser Cutting Machine</a:t>
            </a:r>
            <a:r>
              <a:rPr lang="ko-KR" altLang="en-US" sz="11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을 이용한 시작품 제작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ko-KR" altLang="en-US" sz="11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고객에게 품질이 검증된 시작품 제공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altLang="ko-KR" sz="11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3</a:t>
            </a:r>
            <a:r>
              <a:rPr lang="ko-KR" altLang="en-US" sz="11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차원 측정기를 이용하여 완벽한 품질 확보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altLang="ko-KR" sz="11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Welding Robot</a:t>
            </a:r>
            <a:r>
              <a:rPr lang="ko-KR" altLang="en-US" sz="11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을 이용하여 양산성을 고려한 시작품 제작</a:t>
            </a: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16F9DAD8-0A09-DDCA-1802-96A48E4D15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6705" y="4551485"/>
            <a:ext cx="7705725" cy="1447800"/>
          </a:xfrm>
          <a:prstGeom prst="rect">
            <a:avLst/>
          </a:prstGeom>
        </p:spPr>
      </p:pic>
      <p:sp>
        <p:nvSpPr>
          <p:cNvPr id="22" name="검토추가_51_0">
            <a:extLst>
              <a:ext uri="{FF2B5EF4-FFF2-40B4-BE49-F238E27FC236}">
                <a16:creationId xmlns:a16="http://schemas.microsoft.com/office/drawing/2014/main" id="{B9E31378-47C2-4A80-9EE4-C8116C4C4DF2}"/>
              </a:ext>
            </a:extLst>
          </p:cNvPr>
          <p:cNvSpPr>
            <a:spLocks noGrp="1"/>
          </p:cNvSpPr>
          <p:nvPr/>
        </p:nvSpPr>
        <p:spPr>
          <a:xfrm>
            <a:off x="9610725" y="1756752"/>
            <a:ext cx="2371725" cy="1581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1. 시작금형·Jig를 통한 시제품 제작과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제조 타당성 검토를 설명합니다.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2. 52p의 3D SCANNING, LASER CUT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TING, ROBOT Welding 영상을 항목별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로 연결합니다.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3. 영상 제목·설명·포스터·재생 주소를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관리합니다.</a:t>
            </a:r>
          </a:p>
        </p:txBody>
      </p:sp>
      <p:sp>
        <p:nvSpPr>
          <p:cNvPr id="23" name="검토추가_51_1">
            <a:extLst>
              <a:ext uri="{FF2B5EF4-FFF2-40B4-BE49-F238E27FC236}">
                <a16:creationId xmlns:a16="http://schemas.microsoft.com/office/drawing/2014/main" id="{9BE67A9C-9B7F-4D96-97AE-2AA5983CAA21}"/>
              </a:ext>
            </a:extLst>
          </p:cNvPr>
          <p:cNvSpPr>
            <a:spLocks noGrp="1"/>
          </p:cNvSpPr>
          <p:nvPr/>
        </p:nvSpPr>
        <p:spPr>
          <a:xfrm>
            <a:off x="9610725" y="3433152"/>
            <a:ext cx="2371725" cy="1200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참고 URL의 research_area_2.do는 설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계 페이지입니다. 시작은 research_are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a_4.do로 대조합니다. 띄어쓰기 및 Fe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ed Back 표기는 원고 승인 시 통일합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니다.</a:t>
            </a:r>
          </a:p>
        </p:txBody>
      </p:sp>
    </p:spTree>
    <p:extLst>
      <p:ext uri="{BB962C8B-B14F-4D97-AF65-F5344CB8AC3E}">
        <p14:creationId xmlns:p14="http://schemas.microsoft.com/office/powerpoint/2010/main" val="178274341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CBFD38EB-10E6-2B3E-8616-1ABAC36099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52</a:t>
            </a:fld>
            <a:endParaRPr lang="ko-KR" altLang="en-US"/>
          </a:p>
        </p:txBody>
      </p:sp>
      <p:sp>
        <p:nvSpPr>
          <p:cNvPr id="3" name="Text 2">
            <a:extLst>
              <a:ext uri="{FF2B5EF4-FFF2-40B4-BE49-F238E27FC236}">
                <a16:creationId xmlns:a16="http://schemas.microsoft.com/office/drawing/2014/main" id="{968FD6FD-D4CD-E14D-7E41-126394E6F1DA}"/>
              </a:ext>
            </a:extLst>
          </p:cNvPr>
          <p:cNvSpPr/>
          <p:nvPr/>
        </p:nvSpPr>
        <p:spPr>
          <a:xfrm>
            <a:off x="695325" y="523335"/>
            <a:ext cx="5400675" cy="17841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altLang="ko-KR" sz="11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L </a:t>
            </a:r>
            <a:r>
              <a:rPr lang="ko-KR" altLang="en-US" sz="11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앞페이지 계속</a:t>
            </a:r>
            <a:endParaRPr lang="en-US" sz="11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07CF5C-B23C-F2AE-CC39-06DD169D0E91}"/>
              </a:ext>
            </a:extLst>
          </p:cNvPr>
          <p:cNvSpPr txBox="1"/>
          <p:nvPr/>
        </p:nvSpPr>
        <p:spPr>
          <a:xfrm>
            <a:off x="938579" y="935593"/>
            <a:ext cx="60974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b="1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시작품 제작 동영상</a:t>
            </a:r>
            <a:endParaRPr lang="ko-KR" alt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A940D3A-BF53-0C43-9B2A-72082874964D}"/>
              </a:ext>
            </a:extLst>
          </p:cNvPr>
          <p:cNvSpPr txBox="1"/>
          <p:nvPr/>
        </p:nvSpPr>
        <p:spPr>
          <a:xfrm>
            <a:off x="991332" y="1304925"/>
            <a:ext cx="73437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ko-KR" b="1" i="0" u="none" strike="noStrike" dirty="0">
                <a:effectLst/>
                <a:highlight>
                  <a:srgbClr val="FFFFFF"/>
                </a:highlight>
                <a:latin typeface="Nanum Gothic"/>
              </a:rPr>
              <a:t>3D SCANNING  / LASER CUTTING  / ROBOT Welding</a:t>
            </a:r>
            <a:endParaRPr lang="en-US" altLang="ko-KR" b="1" i="0" dirty="0">
              <a:effectLst/>
              <a:highlight>
                <a:srgbClr val="FFFFFF"/>
              </a:highlight>
              <a:latin typeface="Nanum Gothic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AD3E1718-09B8-728B-8E7A-811B96372C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6" y="1855176"/>
            <a:ext cx="3164498" cy="1929953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C29A83BB-D2AD-AE68-8326-AF5059D643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2151" y="1828799"/>
            <a:ext cx="3189088" cy="1939470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87BC17DF-BACE-ED1F-51D7-1DE1D7AEAD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1227" y="1811215"/>
            <a:ext cx="3316854" cy="2013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83921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53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www.hwashin.co.kr/</a:t>
            </a:r>
            <a:r>
              <a:rPr lang="en-US" altLang="ko-KR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technology</a:t>
            </a: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/RnD/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기술혁신</a:t>
            </a:r>
            <a:endParaRPr lang="en-US" sz="900" b="1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0AB39A6-C065-C12C-334F-BF25512AED6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0935"/>
          <a:stretch/>
        </p:blipFill>
        <p:spPr>
          <a:xfrm>
            <a:off x="695324" y="739053"/>
            <a:ext cx="2585545" cy="5293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4C5C17E-FDB9-D423-9AE8-5EBD1EFD78C5}"/>
              </a:ext>
            </a:extLst>
          </p:cNvPr>
          <p:cNvSpPr txBox="1"/>
          <p:nvPr/>
        </p:nvSpPr>
        <p:spPr>
          <a:xfrm>
            <a:off x="695325" y="1280848"/>
            <a:ext cx="261058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 </a:t>
            </a:r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 </a:t>
            </a:r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R&amp;D &gt; </a:t>
            </a:r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연구개발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BE8F0A5-F94E-F6BF-5997-76723844F263}"/>
              </a:ext>
            </a:extLst>
          </p:cNvPr>
          <p:cNvSpPr txBox="1"/>
          <p:nvPr/>
        </p:nvSpPr>
        <p:spPr>
          <a:xfrm>
            <a:off x="9576079" y="1088454"/>
            <a:ext cx="244175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r>
              <a:rPr lang="en-US" altLang="ko-KR" sz="1000" dirty="0"/>
              <a:t>https://www.hwashin.co.kr/kr/research/research_area_2.do</a:t>
            </a:r>
            <a:endParaRPr lang="ko-KR" altLang="en-US" sz="10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2F46FF-2667-C56A-1AAB-82CAF0DDBB62}"/>
              </a:ext>
            </a:extLst>
          </p:cNvPr>
          <p:cNvSpPr txBox="1"/>
          <p:nvPr/>
        </p:nvSpPr>
        <p:spPr>
          <a:xfrm>
            <a:off x="954593" y="974690"/>
            <a:ext cx="1286189" cy="2308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900" b="1">
                <a:solidFill>
                  <a:schemeClr val="bg1"/>
                </a:solidFill>
              </a:rPr>
              <a:t>기술혁신</a:t>
            </a:r>
          </a:p>
        </p:txBody>
      </p:sp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069118E3-F5BC-C37F-7B38-B3F6D11A4C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0982129"/>
              </p:ext>
            </p:extLst>
          </p:nvPr>
        </p:nvGraphicFramePr>
        <p:xfrm>
          <a:off x="695325" y="1555639"/>
          <a:ext cx="7681295" cy="2382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36259">
                  <a:extLst>
                    <a:ext uri="{9D8B030D-6E8A-4147-A177-3AD203B41FA5}">
                      <a16:colId xmlns:a16="http://schemas.microsoft.com/office/drawing/2014/main" val="724575575"/>
                    </a:ext>
                  </a:extLst>
                </a:gridCol>
                <a:gridCol w="1536259">
                  <a:extLst>
                    <a:ext uri="{9D8B030D-6E8A-4147-A177-3AD203B41FA5}">
                      <a16:colId xmlns:a16="http://schemas.microsoft.com/office/drawing/2014/main" val="3686482873"/>
                    </a:ext>
                  </a:extLst>
                </a:gridCol>
                <a:gridCol w="1536259">
                  <a:extLst>
                    <a:ext uri="{9D8B030D-6E8A-4147-A177-3AD203B41FA5}">
                      <a16:colId xmlns:a16="http://schemas.microsoft.com/office/drawing/2014/main" val="1825345703"/>
                    </a:ext>
                  </a:extLst>
                </a:gridCol>
                <a:gridCol w="1536259">
                  <a:extLst>
                    <a:ext uri="{9D8B030D-6E8A-4147-A177-3AD203B41FA5}">
                      <a16:colId xmlns:a16="http://schemas.microsoft.com/office/drawing/2014/main" val="3699559190"/>
                    </a:ext>
                  </a:extLst>
                </a:gridCol>
                <a:gridCol w="1536259">
                  <a:extLst>
                    <a:ext uri="{9D8B030D-6E8A-4147-A177-3AD203B41FA5}">
                      <a16:colId xmlns:a16="http://schemas.microsoft.com/office/drawing/2014/main" val="1340484357"/>
                    </a:ext>
                  </a:extLst>
                </a:gridCol>
              </a:tblGrid>
              <a:tr h="23829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연구</a:t>
                      </a:r>
                      <a:endParaRPr lang="ko-KR" alt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설계</a:t>
                      </a:r>
                      <a:endParaRPr lang="ko-KR" alt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해석</a:t>
                      </a:r>
                      <a:endParaRPr lang="ko-KR" alt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시작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시험</a:t>
                      </a:r>
                    </a:p>
                  </a:txBody>
                  <a:tcPr>
                    <a:solidFill>
                      <a:srgbClr val="FF7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0398637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1D50165C-05FF-B2A9-9B58-A5D3778FE70B}"/>
              </a:ext>
            </a:extLst>
          </p:cNvPr>
          <p:cNvSpPr txBox="1"/>
          <p:nvPr/>
        </p:nvSpPr>
        <p:spPr>
          <a:xfrm>
            <a:off x="695325" y="1892505"/>
            <a:ext cx="8153400" cy="723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latinLnBrk="0"/>
            <a:r>
              <a:rPr lang="ko-KR" altLang="en-US" sz="1400" b="1" i="0" dirty="0">
                <a:effectLst/>
                <a:highlight>
                  <a:srgbClr val="FFFFFF"/>
                </a:highlight>
                <a:latin typeface="+mn-ea"/>
              </a:rPr>
              <a:t>화신의 자동차 부품 기술</a:t>
            </a:r>
            <a:r>
              <a:rPr lang="en-US" altLang="ko-KR" sz="1400" b="1" i="0" dirty="0">
                <a:effectLst/>
                <a:highlight>
                  <a:srgbClr val="FFFFFF"/>
                </a:highlight>
                <a:latin typeface="+mn-ea"/>
              </a:rPr>
              <a:t>, </a:t>
            </a:r>
            <a:r>
              <a:rPr lang="ko-KR" altLang="en-US" sz="1400" b="1" i="0" dirty="0">
                <a:effectLst/>
                <a:highlight>
                  <a:srgbClr val="FFFFFF"/>
                </a:highlight>
                <a:latin typeface="+mn-ea"/>
              </a:rPr>
              <a:t>그 시작을 소개합니다</a:t>
            </a:r>
            <a:r>
              <a:rPr lang="en-US" altLang="ko-KR" sz="1400" b="1" i="0" dirty="0">
                <a:effectLst/>
                <a:highlight>
                  <a:srgbClr val="FFFFFF"/>
                </a:highlight>
                <a:latin typeface="+mn-ea"/>
              </a:rPr>
              <a:t>.</a:t>
            </a:r>
          </a:p>
          <a:p>
            <a:pPr algn="l" latinLnBrk="0"/>
            <a:r>
              <a:rPr lang="ko-KR" altLang="en-US" sz="900" b="0" i="0" dirty="0" err="1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신차종</a:t>
            </a:r>
            <a:r>
              <a:rPr lang="ko-KR" altLang="en-US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 부품개발 시 선행단계에서 시작금형 및 시작 </a:t>
            </a:r>
            <a:r>
              <a:rPr lang="en-US" altLang="ko-KR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Jig</a:t>
            </a:r>
            <a:r>
              <a:rPr lang="ko-KR" altLang="en-US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를 통하여 고객이 요구하는 시제품을 신속하게 제작하고 공급하며</a:t>
            </a:r>
            <a:r>
              <a:rPr lang="en-US" altLang="ko-KR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,</a:t>
            </a:r>
            <a:br>
              <a:rPr lang="ko-KR" altLang="en-US" sz="900" dirty="0"/>
            </a:br>
            <a:r>
              <a:rPr lang="ko-KR" altLang="en-US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제조타당성</a:t>
            </a:r>
            <a:r>
              <a:rPr lang="en-US" altLang="ko-KR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(</a:t>
            </a:r>
            <a:r>
              <a:rPr lang="ko-KR" altLang="en-US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성형성</a:t>
            </a:r>
            <a:r>
              <a:rPr lang="en-US" altLang="ko-KR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, </a:t>
            </a:r>
            <a:r>
              <a:rPr lang="ko-KR" altLang="en-US" sz="900" b="0" i="0" dirty="0" err="1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조립성</a:t>
            </a:r>
            <a:r>
              <a:rPr lang="en-US" altLang="ko-KR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, </a:t>
            </a:r>
            <a:r>
              <a:rPr lang="ko-KR" altLang="en-US" sz="900" b="0" i="0" dirty="0" err="1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용접변형량</a:t>
            </a:r>
            <a:r>
              <a:rPr lang="en-US" altLang="ko-KR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, </a:t>
            </a:r>
            <a:r>
              <a:rPr lang="ko-KR" altLang="en-US" sz="900" b="0" i="0" dirty="0" err="1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도장성</a:t>
            </a:r>
            <a:r>
              <a:rPr lang="en-US" altLang="ko-KR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, </a:t>
            </a:r>
            <a:r>
              <a:rPr lang="ko-KR" altLang="en-US" sz="900" b="0" i="0" dirty="0" err="1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양산성</a:t>
            </a:r>
            <a:r>
              <a:rPr lang="ko-KR" altLang="en-US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 등</a:t>
            </a:r>
            <a:r>
              <a:rPr lang="en-US" altLang="ko-KR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)</a:t>
            </a:r>
            <a:r>
              <a:rPr lang="ko-KR" altLang="en-US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을 검토 후</a:t>
            </a:r>
            <a:r>
              <a:rPr lang="en-US" altLang="ko-KR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, </a:t>
            </a:r>
            <a:r>
              <a:rPr lang="ko-KR" altLang="en-US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문제점을 발췌하여 </a:t>
            </a:r>
            <a:r>
              <a:rPr lang="en-US" altLang="ko-KR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Feed Back </a:t>
            </a:r>
            <a:r>
              <a:rPr lang="ko-KR" altLang="en-US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함으로써 설계가 개선 되도록 유도 하며</a:t>
            </a:r>
            <a:r>
              <a:rPr lang="en-US" altLang="ko-KR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, </a:t>
            </a:r>
            <a:r>
              <a:rPr lang="ko-KR" altLang="en-US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이를 통해서 양산 공정 개발 시 일정 단축 비용 절감</a:t>
            </a:r>
            <a:r>
              <a:rPr lang="en-US" altLang="ko-KR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, </a:t>
            </a:r>
            <a:r>
              <a:rPr lang="ko-KR" altLang="en-US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양산 품질 조기 안정화에 기여합니다</a:t>
            </a:r>
            <a:r>
              <a:rPr lang="en-US" altLang="ko-KR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.</a:t>
            </a:r>
            <a:endParaRPr lang="en-US" altLang="ko-KR" sz="900" b="0" i="0" dirty="0">
              <a:solidFill>
                <a:srgbClr val="484848"/>
              </a:solidFill>
              <a:effectLst/>
              <a:highlight>
                <a:srgbClr val="FFFFFF"/>
              </a:highlight>
              <a:latin typeface="Nanum Gothic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74D9F4D-D047-227A-4ABC-E7908E0D5EC0}"/>
              </a:ext>
            </a:extLst>
          </p:cNvPr>
          <p:cNvSpPr txBox="1"/>
          <p:nvPr/>
        </p:nvSpPr>
        <p:spPr>
          <a:xfrm>
            <a:off x="630849" y="2727683"/>
            <a:ext cx="836368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0"/>
            <a:r>
              <a:rPr lang="ko-KR" altLang="en-US" b="1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시험</a:t>
            </a:r>
            <a:r>
              <a:rPr lang="ko-KR" altLang="en-US" b="1" i="0" dirty="0">
                <a:effectLst/>
                <a:highlight>
                  <a:srgbClr val="FFFFFF"/>
                </a:highlight>
                <a:latin typeface="Nanum Gothic"/>
              </a:rPr>
              <a:t>분야</a:t>
            </a:r>
          </a:p>
          <a:p>
            <a:pPr algn="l" latinLnBrk="0"/>
            <a:r>
              <a:rPr lang="ko-KR" altLang="en-US" sz="1100" b="0" i="0" dirty="0" err="1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실차</a:t>
            </a:r>
            <a:r>
              <a:rPr lang="ko-KR" altLang="en-US" sz="11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 재현 시험이 가능한 첨단 시설 및 장비를 보유</a:t>
            </a:r>
            <a:r>
              <a:rPr lang="en-US" altLang="ko-KR" sz="11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, </a:t>
            </a:r>
            <a:r>
              <a:rPr lang="ko-KR" altLang="en-US" sz="11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당사 제품의 성능과 내구 신뢰성의 지속적인 검증을 통해 안정된 품질을 확보함은 물론 다양한 신차 개발을 통한 풍부한 기술력과 연구 성능을 확보하고 있습니다</a:t>
            </a:r>
            <a:r>
              <a:rPr lang="en-US" altLang="ko-KR" sz="11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.</a:t>
            </a:r>
            <a:endParaRPr lang="en-US" altLang="ko-KR" b="0" i="0" dirty="0">
              <a:effectLst/>
              <a:highlight>
                <a:srgbClr val="FFFFFF"/>
              </a:highlight>
              <a:latin typeface="Nanum Gothic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EF4119D-483A-2999-FBD7-114DDFDF3EEE}"/>
              </a:ext>
            </a:extLst>
          </p:cNvPr>
          <p:cNvSpPr txBox="1"/>
          <p:nvPr/>
        </p:nvSpPr>
        <p:spPr>
          <a:xfrm>
            <a:off x="1052879" y="3690482"/>
            <a:ext cx="6097464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altLang="ko-KR" sz="1100" b="0" i="0" dirty="0">
                <a:effectLst/>
                <a:highlight>
                  <a:srgbClr val="FFFFFF"/>
                </a:highlight>
                <a:latin typeface="Nanum Gothic"/>
              </a:rPr>
              <a:t>FFT 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Nanum Gothic"/>
              </a:rPr>
              <a:t>분석을 통한 소음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Nanum Gothic"/>
              </a:rPr>
              <a:t>, 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Nanum Gothic"/>
              </a:rPr>
              <a:t>진동분야 연구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altLang="ko-KR" sz="1100" b="0" i="0" dirty="0">
                <a:effectLst/>
                <a:highlight>
                  <a:srgbClr val="FFFFFF"/>
                </a:highlight>
                <a:latin typeface="Nanum Gothic"/>
              </a:rPr>
              <a:t>Strain 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Nanum Gothic"/>
              </a:rPr>
              <a:t>측정을 통한 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Nanum Gothic"/>
              </a:rPr>
              <a:t>Data Acquisition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altLang="ko-KR" sz="1100" b="0" i="0" dirty="0">
                <a:effectLst/>
                <a:highlight>
                  <a:srgbClr val="FFFFFF"/>
                </a:highlight>
                <a:latin typeface="Nanum Gothic"/>
              </a:rPr>
              <a:t>Module Test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Nanum Gothic"/>
              </a:rPr>
              <a:t>를 통한 </a:t>
            </a:r>
            <a:r>
              <a:rPr lang="ko-KR" altLang="en-US" sz="1100" b="0" i="0" dirty="0" err="1">
                <a:effectLst/>
                <a:highlight>
                  <a:srgbClr val="FFFFFF"/>
                </a:highlight>
                <a:latin typeface="Nanum Gothic"/>
              </a:rPr>
              <a:t>실차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Nanum Gothic"/>
              </a:rPr>
              <a:t> 재현 시험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altLang="ko-KR" sz="1100" b="0" i="0" dirty="0">
                <a:effectLst/>
                <a:highlight>
                  <a:srgbClr val="FFFFFF"/>
                </a:highlight>
                <a:latin typeface="Nanum Gothic"/>
              </a:rPr>
              <a:t>Virtual Test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Nanum Gothic"/>
              </a:rPr>
              <a:t>를 이용한 개발기간 단축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altLang="ko-KR" sz="1100" b="0" i="0" dirty="0">
                <a:effectLst/>
                <a:highlight>
                  <a:srgbClr val="FFFFFF"/>
                </a:highlight>
                <a:latin typeface="Nanum Gothic"/>
              </a:rPr>
              <a:t>MTS Durability Tester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Nanum Gothic"/>
              </a:rPr>
              <a:t>를 통한 다양한 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Nanum Gothic"/>
              </a:rPr>
              <a:t>Chassis Test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altLang="ko-KR" sz="1100" b="0" i="0" dirty="0">
                <a:effectLst/>
                <a:highlight>
                  <a:srgbClr val="FFFFFF"/>
                </a:highlight>
                <a:latin typeface="Nanum Gothic"/>
              </a:rPr>
              <a:t>Bushing 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Nanum Gothic"/>
              </a:rPr>
              <a:t>등 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Nanum Gothic"/>
              </a:rPr>
              <a:t>EDM Test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Nanum Gothic"/>
              </a:rPr>
              <a:t>를 통한 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Nanum Gothic"/>
              </a:rPr>
              <a:t>Data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Nanum Gothic"/>
              </a:rPr>
              <a:t>축적</a:t>
            </a:r>
          </a:p>
        </p:txBody>
      </p:sp>
      <p:sp>
        <p:nvSpPr>
          <p:cNvPr id="20" name="검토추가_53_0">
            <a:extLst>
              <a:ext uri="{FF2B5EF4-FFF2-40B4-BE49-F238E27FC236}">
                <a16:creationId xmlns:a16="http://schemas.microsoft.com/office/drawing/2014/main" id="{84C93A81-8305-4593-A8E2-024041DAB3AF}"/>
              </a:ext>
            </a:extLst>
          </p:cNvPr>
          <p:cNvSpPr>
            <a:spLocks noGrp="1"/>
          </p:cNvSpPr>
          <p:nvPr/>
        </p:nvSpPr>
        <p:spPr>
          <a:xfrm>
            <a:off x="9610725" y="1756752"/>
            <a:ext cx="2371725" cy="1390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1. 시험 항목은 성능·내구·소음·진동 등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검증 활동별로 구분합니다.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2. 시험 장비의 이미지·정식 명칭·용도·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공개 가능한 사양을 관리합니다.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3. 시험 결과를 보증하는 표현은 승인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된 자료에 근거합니다.</a:t>
            </a:r>
          </a:p>
        </p:txBody>
      </p:sp>
      <p:sp>
        <p:nvSpPr>
          <p:cNvPr id="21" name="검토추가_53_1">
            <a:extLst>
              <a:ext uri="{FF2B5EF4-FFF2-40B4-BE49-F238E27FC236}">
                <a16:creationId xmlns:a16="http://schemas.microsoft.com/office/drawing/2014/main" id="{B39925BA-574F-4867-8316-93EFE8794D2C}"/>
              </a:ext>
            </a:extLst>
          </p:cNvPr>
          <p:cNvSpPr>
            <a:spLocks noGrp="1"/>
          </p:cNvSpPr>
          <p:nvPr/>
        </p:nvSpPr>
        <p:spPr>
          <a:xfrm>
            <a:off x="9610725" y="3242652"/>
            <a:ext cx="2371725" cy="1200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상단 소개문이 51p 시작 분야 문구와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동일합니다. 시험 분야 소개문으로 구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분할 필요가 있습니다.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참고 URL은 research_area_5.do로 대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조합니다.</a:t>
            </a:r>
          </a:p>
        </p:txBody>
      </p:sp>
      <p:sp>
        <p:nvSpPr>
          <p:cNvPr id="22" name="검토추가_53_0">
            <a:extLst>
              <a:ext uri="{FF2B5EF4-FFF2-40B4-BE49-F238E27FC236}">
                <a16:creationId xmlns:a16="http://schemas.microsoft.com/office/drawing/2014/main" id="{31ECEAE2-1423-4882-BCAE-872845E41FC1}"/>
              </a:ext>
            </a:extLst>
          </p:cNvPr>
          <p:cNvSpPr>
            <a:spLocks noGrp="1"/>
          </p:cNvSpPr>
          <p:nvPr/>
        </p:nvSpPr>
        <p:spPr>
          <a:xfrm>
            <a:off x="676275" y="1873455"/>
            <a:ext cx="8191500" cy="761375"/>
          </a:xfrm>
          <a:prstGeom prst="rect">
            <a:avLst/>
          </a:prstGeom>
          <a:noFill/>
          <a:ln w="11430">
            <a:solidFill>
              <a:srgbClr val="FF0000"/>
            </a:solidFill>
          </a:ln>
        </p:spPr>
      </p:sp>
    </p:spTree>
    <p:extLst>
      <p:ext uri="{BB962C8B-B14F-4D97-AF65-F5344CB8AC3E}">
        <p14:creationId xmlns:p14="http://schemas.microsoft.com/office/powerpoint/2010/main" val="247522868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54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www.hwashin.co.kr/</a:t>
            </a:r>
            <a:r>
              <a:rPr lang="en-US" altLang="ko-KR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technology</a:t>
            </a: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/RnD/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기술혁신</a:t>
            </a:r>
            <a:endParaRPr lang="en-US" sz="900" b="1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0AB39A6-C065-C12C-334F-BF25512AED6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0935"/>
          <a:stretch/>
        </p:blipFill>
        <p:spPr>
          <a:xfrm>
            <a:off x="695324" y="739053"/>
            <a:ext cx="2585545" cy="5293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4C5C17E-FDB9-D423-9AE8-5EBD1EFD78C5}"/>
              </a:ext>
            </a:extLst>
          </p:cNvPr>
          <p:cNvSpPr txBox="1"/>
          <p:nvPr/>
        </p:nvSpPr>
        <p:spPr>
          <a:xfrm>
            <a:off x="695325" y="1280848"/>
            <a:ext cx="261058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 </a:t>
            </a:r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 </a:t>
            </a:r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R&amp;D &gt; </a:t>
            </a:r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연구소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BE8F0A5-F94E-F6BF-5997-76723844F263}"/>
              </a:ext>
            </a:extLst>
          </p:cNvPr>
          <p:cNvSpPr txBox="1"/>
          <p:nvPr/>
        </p:nvSpPr>
        <p:spPr>
          <a:xfrm>
            <a:off x="9576079" y="1088454"/>
            <a:ext cx="244175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r>
              <a:rPr lang="en-US" altLang="ko-KR" sz="1000" dirty="0"/>
              <a:t>https://www.hwashin.co.kr/kr/research/research_area_2.do</a:t>
            </a:r>
            <a:endParaRPr lang="ko-KR" altLang="en-US" sz="10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2F46FF-2667-C56A-1AAB-82CAF0DDBB62}"/>
              </a:ext>
            </a:extLst>
          </p:cNvPr>
          <p:cNvSpPr txBox="1"/>
          <p:nvPr/>
        </p:nvSpPr>
        <p:spPr>
          <a:xfrm>
            <a:off x="954593" y="974690"/>
            <a:ext cx="1286189" cy="2308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900" b="1">
                <a:solidFill>
                  <a:schemeClr val="bg1"/>
                </a:solidFill>
              </a:rPr>
              <a:t>기술혁신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D50165C-05FF-B2A9-9B58-A5D3778FE70B}"/>
              </a:ext>
            </a:extLst>
          </p:cNvPr>
          <p:cNvSpPr txBox="1"/>
          <p:nvPr/>
        </p:nvSpPr>
        <p:spPr>
          <a:xfrm>
            <a:off x="695325" y="1558400"/>
            <a:ext cx="8153400" cy="4462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latinLnBrk="0"/>
            <a:r>
              <a:rPr lang="ko-KR" altLang="en-US" sz="1400" b="1" i="0" dirty="0">
                <a:effectLst/>
                <a:highlight>
                  <a:srgbClr val="FFFFFF"/>
                </a:highlight>
                <a:latin typeface="+mn-ea"/>
              </a:rPr>
              <a:t>기술연구와 제품개발 능력을 극대화하기 위한 화신 기술연구소</a:t>
            </a:r>
            <a:r>
              <a:rPr lang="en-US" altLang="ko-KR" sz="1400" b="1" i="0" dirty="0">
                <a:effectLst/>
                <a:highlight>
                  <a:srgbClr val="FFFFFF"/>
                </a:highlight>
                <a:latin typeface="+mn-ea"/>
              </a:rPr>
              <a:t>.</a:t>
            </a:r>
          </a:p>
          <a:p>
            <a:pPr algn="l" latinLnBrk="0"/>
            <a:r>
              <a:rPr lang="en-US" altLang="ko-KR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21</a:t>
            </a:r>
            <a:r>
              <a:rPr lang="ko-KR" altLang="en-US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세기 한국자동차 부품기술 개발의 중추적인 역할을 담당하기 위하여 총력을 다하고 있습니다</a:t>
            </a:r>
            <a:r>
              <a:rPr lang="en-US" altLang="ko-KR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.</a:t>
            </a:r>
            <a:endParaRPr lang="en-US" altLang="ko-KR" sz="900" b="0" i="0" dirty="0">
              <a:solidFill>
                <a:srgbClr val="484848"/>
              </a:solidFill>
              <a:effectLst/>
              <a:highlight>
                <a:srgbClr val="FFFFFF"/>
              </a:highlight>
              <a:latin typeface="Nanum Gothic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74D9F4D-D047-227A-4ABC-E7908E0D5EC0}"/>
              </a:ext>
            </a:extLst>
          </p:cNvPr>
          <p:cNvSpPr txBox="1"/>
          <p:nvPr/>
        </p:nvSpPr>
        <p:spPr>
          <a:xfrm>
            <a:off x="630849" y="2138601"/>
            <a:ext cx="8337305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latinLnBrk="0"/>
            <a:r>
              <a:rPr lang="ko-KR" altLang="en-US" sz="1200" b="1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연구소 소개</a:t>
            </a:r>
          </a:p>
          <a:p>
            <a:pPr algn="l" latinLnBrk="0"/>
            <a:r>
              <a:rPr lang="ko-KR" altLang="en-US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㈜화신은 자동차 부품개발 및 제조 전문업체로서</a:t>
            </a:r>
            <a:r>
              <a:rPr lang="en-US" altLang="ko-KR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, 1987</a:t>
            </a:r>
            <a:r>
              <a:rPr lang="ko-KR" altLang="en-US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년 </a:t>
            </a:r>
            <a:r>
              <a:rPr lang="en-US" altLang="ko-KR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8</a:t>
            </a:r>
            <a:r>
              <a:rPr lang="ko-KR" altLang="en-US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월 기업부설연구소인 화신 기술연구소를 설립하였습니다</a:t>
            </a:r>
            <a:r>
              <a:rPr lang="en-US" altLang="ko-KR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.</a:t>
            </a:r>
          </a:p>
          <a:p>
            <a:pPr algn="l" latinLnBrk="0"/>
            <a:r>
              <a:rPr lang="ko-KR" altLang="en-US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기술연구소 설립과 함께 장기 연구개발 계획에 의해 우수한 인력과 최첨단컴퓨터시스템 및 최첨단 시험장비를 확보하고</a:t>
            </a:r>
            <a:r>
              <a:rPr lang="en-US" altLang="ko-KR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, </a:t>
            </a:r>
            <a:r>
              <a:rPr lang="ko-KR" altLang="en-US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제조 관련 신기술</a:t>
            </a:r>
            <a:r>
              <a:rPr lang="en-US" altLang="ko-KR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/</a:t>
            </a:r>
            <a:r>
              <a:rPr lang="ko-KR" altLang="en-US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신소재</a:t>
            </a:r>
            <a:r>
              <a:rPr lang="en-US" altLang="ko-KR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/</a:t>
            </a:r>
            <a:r>
              <a:rPr lang="ko-KR" altLang="en-US" sz="900" b="0" i="0" dirty="0" err="1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신공법</a:t>
            </a:r>
            <a:r>
              <a:rPr lang="ko-KR" altLang="en-US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 등의 첨단기술개발을 위해 </a:t>
            </a:r>
            <a:r>
              <a:rPr lang="ko-KR" altLang="en-US" sz="900" b="0" i="0" dirty="0" err="1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산ㆍ학ㆍ연</a:t>
            </a:r>
            <a:r>
              <a:rPr lang="ko-KR" altLang="en-US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 공동연구</a:t>
            </a:r>
            <a:r>
              <a:rPr lang="en-US" altLang="ko-KR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, </a:t>
            </a:r>
            <a:r>
              <a:rPr lang="ko-KR" altLang="en-US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국책 과제 등을 수행하고 있으며</a:t>
            </a:r>
            <a:r>
              <a:rPr lang="en-US" altLang="ko-KR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, </a:t>
            </a:r>
            <a:r>
              <a:rPr lang="ko-KR" altLang="en-US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소속 연구원의 전문교육을 통한 연구개발 전문인력 육성을 적극 추진하는 한편 지금까지 축적된 기술과 향후 </a:t>
            </a:r>
            <a:r>
              <a:rPr lang="en-US" altLang="ko-KR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21</a:t>
            </a:r>
            <a:r>
              <a:rPr lang="ko-KR" altLang="en-US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세기 한국자동차 부품기술 개발의 중추적인 역할을 담당하기 위하여 총력을 다하고 있습니다</a:t>
            </a:r>
            <a:r>
              <a:rPr lang="en-US" altLang="ko-KR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. </a:t>
            </a:r>
          </a:p>
          <a:p>
            <a:pPr algn="l" latinLnBrk="0"/>
            <a:r>
              <a:rPr lang="ko-KR" altLang="en-US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화신 기술연구소는 기술연구와 제품개발 능력을 극대화하기 위해 제품설계</a:t>
            </a:r>
            <a:r>
              <a:rPr lang="en-US" altLang="ko-KR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, </a:t>
            </a:r>
            <a:r>
              <a:rPr lang="ko-KR" altLang="en-US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전산해석</a:t>
            </a:r>
            <a:r>
              <a:rPr lang="en-US" altLang="ko-KR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, </a:t>
            </a:r>
            <a:r>
              <a:rPr lang="ko-KR" altLang="en-US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선행연구</a:t>
            </a:r>
            <a:r>
              <a:rPr lang="en-US" altLang="ko-KR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, </a:t>
            </a:r>
            <a:r>
              <a:rPr lang="ko-KR" altLang="en-US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시험</a:t>
            </a:r>
            <a:r>
              <a:rPr lang="en-US" altLang="ko-KR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, </a:t>
            </a:r>
            <a:r>
              <a:rPr lang="ko-KR" altLang="en-US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시작</a:t>
            </a:r>
            <a:r>
              <a:rPr lang="en-US" altLang="ko-KR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(prototyping), </a:t>
            </a:r>
            <a:r>
              <a:rPr lang="ko-KR" altLang="en-US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제조 </a:t>
            </a:r>
            <a:r>
              <a:rPr lang="en-US" altLang="ko-KR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Line</a:t>
            </a:r>
            <a:r>
              <a:rPr lang="ko-KR" altLang="en-US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공정설계</a:t>
            </a:r>
            <a:r>
              <a:rPr lang="en-US" altLang="ko-KR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, </a:t>
            </a:r>
            <a:r>
              <a:rPr lang="ko-KR" altLang="en-US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금형 공정기술개발 등을 담당하는 각각의 전문화된 팀 등으로 구성하고 있으며</a:t>
            </a:r>
            <a:r>
              <a:rPr lang="en-US" altLang="ko-KR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, </a:t>
            </a:r>
            <a:r>
              <a:rPr lang="ko-KR" altLang="en-US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연구개발에 더욱 박차를 가하고 있습니다</a:t>
            </a:r>
          </a:p>
        </p:txBody>
      </p:sp>
      <p:pic>
        <p:nvPicPr>
          <p:cNvPr id="14338" name="Picture 2" descr="연구소전경">
            <a:extLst>
              <a:ext uri="{FF2B5EF4-FFF2-40B4-BE49-F238E27FC236}">
                <a16:creationId xmlns:a16="http://schemas.microsoft.com/office/drawing/2014/main" id="{9E6BC1C7-979C-3673-15ED-325B36D319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5" y="3332287"/>
            <a:ext cx="2047875" cy="1226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연구소전경">
            <a:extLst>
              <a:ext uri="{FF2B5EF4-FFF2-40B4-BE49-F238E27FC236}">
                <a16:creationId xmlns:a16="http://schemas.microsoft.com/office/drawing/2014/main" id="{07EA1A9A-AD62-5EFC-A05C-8669E8BD1E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2669" y="3311026"/>
            <a:ext cx="2106016" cy="1260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연구소전경">
            <a:extLst>
              <a:ext uri="{FF2B5EF4-FFF2-40B4-BE49-F238E27FC236}">
                <a16:creationId xmlns:a16="http://schemas.microsoft.com/office/drawing/2014/main" id="{FE6C35A4-68D7-63A6-7E8B-214C128FB8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724" y="3305911"/>
            <a:ext cx="2148891" cy="1286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 descr="연구소전경">
            <a:extLst>
              <a:ext uri="{FF2B5EF4-FFF2-40B4-BE49-F238E27FC236}">
                <a16:creationId xmlns:a16="http://schemas.microsoft.com/office/drawing/2014/main" id="{B4B6B8F3-5504-6571-F0AD-05C234E9D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2806" y="3314703"/>
            <a:ext cx="2114559" cy="1266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6" name="Picture 10" descr="연구소야경">
            <a:extLst>
              <a:ext uri="{FF2B5EF4-FFF2-40B4-BE49-F238E27FC236}">
                <a16:creationId xmlns:a16="http://schemas.microsoft.com/office/drawing/2014/main" id="{FFF764D0-0086-9E50-DA9E-9EF9F44421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4" y="4712680"/>
            <a:ext cx="2041135" cy="1222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7" name="검토추가_54_0">
            <a:extLst>
              <a:ext uri="{FF2B5EF4-FFF2-40B4-BE49-F238E27FC236}">
                <a16:creationId xmlns:a16="http://schemas.microsoft.com/office/drawing/2014/main" id="{DC646FE1-36DE-4233-86CD-8993ACB28788}"/>
              </a:ext>
            </a:extLst>
          </p:cNvPr>
          <p:cNvSpPr>
            <a:spLocks noGrp="1"/>
          </p:cNvSpPr>
          <p:nvPr/>
        </p:nvSpPr>
        <p:spPr>
          <a:xfrm>
            <a:off x="9610725" y="1756752"/>
            <a:ext cx="2371725" cy="1581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1. 연구소 소개·연구분야·LAB·장비 순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서로 연결합니다. 55~57p는 동일 페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이지 하단입니다.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2. 연구소 위치·설립 이력·담당 기능·시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설사진을 관리합니다.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3. 오래된 장비 사진의 교체 여부는 연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구소 승인 후 반영합니다.</a:t>
            </a:r>
          </a:p>
        </p:txBody>
      </p:sp>
      <p:sp>
        <p:nvSpPr>
          <p:cNvPr id="14348" name="검토추가_54_1">
            <a:extLst>
              <a:ext uri="{FF2B5EF4-FFF2-40B4-BE49-F238E27FC236}">
                <a16:creationId xmlns:a16="http://schemas.microsoft.com/office/drawing/2014/main" id="{06121F31-2DB7-4362-B021-40A68D11C27C}"/>
              </a:ext>
            </a:extLst>
          </p:cNvPr>
          <p:cNvSpPr>
            <a:spLocks noGrp="1"/>
          </p:cNvSpPr>
          <p:nvPr/>
        </p:nvSpPr>
        <p:spPr>
          <a:xfrm>
            <a:off x="9610725" y="3433152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참고 URL은 설계 페이지입니다. 연구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소 소개는 research_lab_1.do를 기준으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로 대조합니다. 기존 사진과 조직명은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현재 운영 자료로 확인합니다.</a:t>
            </a:r>
          </a:p>
        </p:txBody>
      </p:sp>
    </p:spTree>
    <p:extLst>
      <p:ext uri="{BB962C8B-B14F-4D97-AF65-F5344CB8AC3E}">
        <p14:creationId xmlns:p14="http://schemas.microsoft.com/office/powerpoint/2010/main" val="188923237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E243273-B46B-717F-0666-A4149C2BA4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55</a:t>
            </a:fld>
            <a:endParaRPr lang="ko-KR" altLang="en-US"/>
          </a:p>
        </p:txBody>
      </p:sp>
      <p:sp>
        <p:nvSpPr>
          <p:cNvPr id="3" name="Text 2">
            <a:extLst>
              <a:ext uri="{FF2B5EF4-FFF2-40B4-BE49-F238E27FC236}">
                <a16:creationId xmlns:a16="http://schemas.microsoft.com/office/drawing/2014/main" id="{67D1B185-EECE-E6AE-2674-CE7845C8706F}"/>
              </a:ext>
            </a:extLst>
          </p:cNvPr>
          <p:cNvSpPr/>
          <p:nvPr/>
        </p:nvSpPr>
        <p:spPr>
          <a:xfrm>
            <a:off x="695325" y="523335"/>
            <a:ext cx="5400675" cy="17841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altLang="ko-KR" sz="11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L </a:t>
            </a:r>
            <a:r>
              <a:rPr lang="ko-KR" altLang="en-US" sz="11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앞페이지 계속</a:t>
            </a:r>
            <a:endParaRPr lang="en-US" sz="11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F4391AA-3F81-0ACA-D928-FE3BFCBFD154}"/>
              </a:ext>
            </a:extLst>
          </p:cNvPr>
          <p:cNvSpPr txBox="1"/>
          <p:nvPr/>
        </p:nvSpPr>
        <p:spPr>
          <a:xfrm>
            <a:off x="695325" y="1027926"/>
            <a:ext cx="540067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latinLnBrk="0"/>
            <a:r>
              <a:rPr lang="ko-KR" altLang="en-US" sz="1200" b="1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연구분야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4B0D0E74-169E-54B5-0CA1-E84D62C41C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876" y="1406769"/>
            <a:ext cx="5333384" cy="2734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90846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F6B467F0-A030-9FC6-08EE-53138A3347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405114"/>
            <a:ext cx="5090013" cy="4047772"/>
          </a:xfrm>
          <a:prstGeom prst="rect">
            <a:avLst/>
          </a:prstGeom>
        </p:spPr>
      </p:pic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E243273-B46B-717F-0666-A4149C2BA4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56</a:t>
            </a:fld>
            <a:endParaRPr lang="ko-KR" altLang="en-US"/>
          </a:p>
        </p:txBody>
      </p:sp>
      <p:sp>
        <p:nvSpPr>
          <p:cNvPr id="3" name="Text 2">
            <a:extLst>
              <a:ext uri="{FF2B5EF4-FFF2-40B4-BE49-F238E27FC236}">
                <a16:creationId xmlns:a16="http://schemas.microsoft.com/office/drawing/2014/main" id="{67D1B185-EECE-E6AE-2674-CE7845C8706F}"/>
              </a:ext>
            </a:extLst>
          </p:cNvPr>
          <p:cNvSpPr/>
          <p:nvPr/>
        </p:nvSpPr>
        <p:spPr>
          <a:xfrm>
            <a:off x="695325" y="523335"/>
            <a:ext cx="5400675" cy="17841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altLang="ko-KR" sz="11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L </a:t>
            </a:r>
            <a:r>
              <a:rPr lang="ko-KR" altLang="en-US" sz="11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앞페이지 계속</a:t>
            </a:r>
            <a:endParaRPr lang="en-US" sz="11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F4391AA-3F81-0ACA-D928-FE3BFCBFD154}"/>
              </a:ext>
            </a:extLst>
          </p:cNvPr>
          <p:cNvSpPr txBox="1"/>
          <p:nvPr/>
        </p:nvSpPr>
        <p:spPr>
          <a:xfrm>
            <a:off x="695326" y="1027926"/>
            <a:ext cx="258420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latinLnBrk="0"/>
            <a:r>
              <a:rPr lang="ko-KR" altLang="en-US" sz="1200" b="1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연구시설 </a:t>
            </a:r>
            <a:r>
              <a:rPr lang="en-US" altLang="ko-KR" sz="1200" b="1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&gt; </a:t>
            </a:r>
            <a:r>
              <a:rPr lang="en-US" altLang="ko-KR" sz="1200" b="1" dirty="0">
                <a:solidFill>
                  <a:srgbClr val="FF704D"/>
                </a:solidFill>
                <a:highlight>
                  <a:srgbClr val="FFFFFF"/>
                </a:highlight>
                <a:latin typeface="Nanum Gothic"/>
              </a:rPr>
              <a:t>LAB</a:t>
            </a:r>
            <a:endParaRPr lang="ko-KR" altLang="en-US" sz="1200" b="1" i="0" dirty="0">
              <a:solidFill>
                <a:srgbClr val="FF704D"/>
              </a:solidFill>
              <a:effectLst/>
              <a:highlight>
                <a:srgbClr val="FFFFFF"/>
              </a:highlight>
              <a:latin typeface="Nanum Gothic"/>
            </a:endParaRPr>
          </a:p>
        </p:txBody>
      </p:sp>
      <p:sp>
        <p:nvSpPr>
          <p:cNvPr id="19" name="말풍선: 모서리가 둥근 사각형 18">
            <a:extLst>
              <a:ext uri="{FF2B5EF4-FFF2-40B4-BE49-F238E27FC236}">
                <a16:creationId xmlns:a16="http://schemas.microsoft.com/office/drawing/2014/main" id="{6B039BA9-1812-23A0-5D84-FE511BE821C3}"/>
              </a:ext>
            </a:extLst>
          </p:cNvPr>
          <p:cNvSpPr/>
          <p:nvPr/>
        </p:nvSpPr>
        <p:spPr>
          <a:xfrm>
            <a:off x="9187962" y="668215"/>
            <a:ext cx="2751992" cy="1266093"/>
          </a:xfrm>
          <a:prstGeom prst="wedgeRoundRectCallout">
            <a:avLst>
              <a:gd name="adj1" fmla="val -45208"/>
              <a:gd name="adj2" fmla="val 73877"/>
              <a:gd name="adj3" fmla="val 16667"/>
            </a:avLst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atinLnBrk="0"/>
            <a:r>
              <a:rPr lang="ko-KR" altLang="en-US" sz="1400" b="1" u="sng" dirty="0">
                <a:solidFill>
                  <a:schemeClr val="tx1"/>
                </a:solidFill>
              </a:rPr>
              <a:t>의견</a:t>
            </a:r>
            <a:endParaRPr lang="en-US" altLang="ko-KR" sz="1400" b="1" u="sng" dirty="0">
              <a:solidFill>
                <a:schemeClr val="tx1"/>
              </a:solidFill>
            </a:endParaRPr>
          </a:p>
          <a:p>
            <a:pPr marL="342900" indent="-342900" latinLnBrk="0">
              <a:buFont typeface="+mj-lt"/>
              <a:buAutoNum type="arabicPeriod"/>
            </a:pPr>
            <a:r>
              <a:rPr lang="ko-KR" altLang="en-US" sz="1400" dirty="0">
                <a:solidFill>
                  <a:schemeClr val="tx1"/>
                </a:solidFill>
              </a:rPr>
              <a:t>연구시설 장비들이 오래되어 보임</a:t>
            </a:r>
            <a:endParaRPr lang="en-US" altLang="ko-KR" sz="1400" dirty="0">
              <a:solidFill>
                <a:schemeClr val="tx1"/>
              </a:solidFill>
            </a:endParaRPr>
          </a:p>
          <a:p>
            <a:pPr marL="342900" indent="-342900" latinLnBrk="0">
              <a:buAutoNum type="arabicPeriod"/>
            </a:pPr>
            <a:r>
              <a:rPr lang="ko-KR" altLang="en-US" sz="1400" dirty="0">
                <a:solidFill>
                  <a:schemeClr val="tx1"/>
                </a:solidFill>
              </a:rPr>
              <a:t>장비 최신 자료 수집 여부 확인</a:t>
            </a:r>
            <a:endParaRPr lang="en-US" altLang="ko-KR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208302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E243273-B46B-717F-0666-A4149C2BA4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57</a:t>
            </a:fld>
            <a:endParaRPr lang="ko-KR" altLang="en-US"/>
          </a:p>
        </p:txBody>
      </p:sp>
      <p:sp>
        <p:nvSpPr>
          <p:cNvPr id="3" name="Text 2">
            <a:extLst>
              <a:ext uri="{FF2B5EF4-FFF2-40B4-BE49-F238E27FC236}">
                <a16:creationId xmlns:a16="http://schemas.microsoft.com/office/drawing/2014/main" id="{67D1B185-EECE-E6AE-2674-CE7845C8706F}"/>
              </a:ext>
            </a:extLst>
          </p:cNvPr>
          <p:cNvSpPr/>
          <p:nvPr/>
        </p:nvSpPr>
        <p:spPr>
          <a:xfrm>
            <a:off x="695325" y="523335"/>
            <a:ext cx="5400675" cy="17841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altLang="ko-KR" sz="11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L </a:t>
            </a:r>
            <a:r>
              <a:rPr lang="ko-KR" altLang="en-US" sz="11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앞페이지 계속</a:t>
            </a:r>
            <a:endParaRPr lang="en-US" sz="11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F4391AA-3F81-0ACA-D928-FE3BFCBFD154}"/>
              </a:ext>
            </a:extLst>
          </p:cNvPr>
          <p:cNvSpPr txBox="1"/>
          <p:nvPr/>
        </p:nvSpPr>
        <p:spPr>
          <a:xfrm>
            <a:off x="695326" y="1027926"/>
            <a:ext cx="258420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latinLnBrk="0"/>
            <a:r>
              <a:rPr lang="ko-KR" altLang="en-US" sz="1200" b="1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연구시설 </a:t>
            </a:r>
            <a:r>
              <a:rPr lang="en-US" altLang="ko-KR" sz="1200" b="1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&gt; </a:t>
            </a:r>
            <a:r>
              <a:rPr lang="ko-KR" altLang="en-US" sz="1200" b="1" dirty="0">
                <a:solidFill>
                  <a:srgbClr val="FF704D"/>
                </a:solidFill>
                <a:highlight>
                  <a:srgbClr val="FFFFFF"/>
                </a:highlight>
                <a:latin typeface="Nanum Gothic"/>
              </a:rPr>
              <a:t>장비</a:t>
            </a:r>
            <a:r>
              <a:rPr lang="en-US" altLang="ko-KR" sz="1200" b="1" dirty="0">
                <a:solidFill>
                  <a:srgbClr val="FF704D"/>
                </a:solidFill>
                <a:highlight>
                  <a:srgbClr val="FFFFFF"/>
                </a:highlight>
                <a:latin typeface="Nanum Gothic"/>
              </a:rPr>
              <a:t>(Equipment)</a:t>
            </a:r>
            <a:endParaRPr lang="ko-KR" altLang="en-US" sz="1200" b="1" i="0" dirty="0">
              <a:solidFill>
                <a:srgbClr val="FF704D"/>
              </a:solidFill>
              <a:effectLst/>
              <a:highlight>
                <a:srgbClr val="FFFFFF"/>
              </a:highlight>
              <a:latin typeface="Nanum Gothic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1DCB779-3D8E-C92F-03AC-88525DD5FA95}"/>
              </a:ext>
            </a:extLst>
          </p:cNvPr>
          <p:cNvSpPr txBox="1"/>
          <p:nvPr/>
        </p:nvSpPr>
        <p:spPr>
          <a:xfrm>
            <a:off x="759069" y="1304925"/>
            <a:ext cx="4217377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altLang="ko-KR" sz="1100" b="1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Prototyping Activities</a:t>
            </a: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40B72422-7056-27BD-93CB-ECF866FB25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746" y="1672004"/>
            <a:ext cx="4467270" cy="426280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B105D7E-79B0-8DC6-0AF9-20A1DA843236}"/>
              </a:ext>
            </a:extLst>
          </p:cNvPr>
          <p:cNvSpPr txBox="1"/>
          <p:nvPr/>
        </p:nvSpPr>
        <p:spPr>
          <a:xfrm>
            <a:off x="6096000" y="1304925"/>
            <a:ext cx="4217377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altLang="ko-KR" sz="1100" b="1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Test Activities - </a:t>
            </a:r>
            <a:r>
              <a:rPr lang="ko-KR" altLang="en-US" sz="1100" b="1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샤시</a:t>
            </a: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D547C6DE-E937-59D8-3F30-89232558E4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644162"/>
            <a:ext cx="4393223" cy="241206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9B03B597-7BE9-4CFB-D3FF-AB21CC5EF5D5}"/>
              </a:ext>
            </a:extLst>
          </p:cNvPr>
          <p:cNvSpPr txBox="1"/>
          <p:nvPr/>
        </p:nvSpPr>
        <p:spPr>
          <a:xfrm>
            <a:off x="6096000" y="4068641"/>
            <a:ext cx="4217377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altLang="ko-KR" sz="1100" b="1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Test Activities - </a:t>
            </a:r>
            <a:r>
              <a:rPr lang="ko-KR" altLang="en-US" sz="1100" b="1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파워트레인</a:t>
            </a: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880D8A05-5DA6-4409-7778-89852B69CB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4317023"/>
            <a:ext cx="4270131" cy="2518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1973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58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www.hwashin.co.kr/</a:t>
            </a:r>
            <a:r>
              <a:rPr lang="en-US" altLang="ko-KR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technology</a:t>
            </a: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/RnD/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기술혁신</a:t>
            </a:r>
            <a:endParaRPr lang="en-US" sz="900" b="1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0AB39A6-C065-C12C-334F-BF25512AED6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0935"/>
          <a:stretch/>
        </p:blipFill>
        <p:spPr>
          <a:xfrm>
            <a:off x="695324" y="739053"/>
            <a:ext cx="2585545" cy="5293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4C5C17E-FDB9-D423-9AE8-5EBD1EFD78C5}"/>
              </a:ext>
            </a:extLst>
          </p:cNvPr>
          <p:cNvSpPr txBox="1"/>
          <p:nvPr/>
        </p:nvSpPr>
        <p:spPr>
          <a:xfrm>
            <a:off x="695325" y="1280848"/>
            <a:ext cx="261058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 </a:t>
            </a:r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 </a:t>
            </a:r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R&amp;D &gt; </a:t>
            </a:r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연구성과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2F46FF-2667-C56A-1AAB-82CAF0DDBB62}"/>
              </a:ext>
            </a:extLst>
          </p:cNvPr>
          <p:cNvSpPr txBox="1"/>
          <p:nvPr/>
        </p:nvSpPr>
        <p:spPr>
          <a:xfrm>
            <a:off x="954593" y="974690"/>
            <a:ext cx="1286189" cy="2308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900" b="1">
                <a:solidFill>
                  <a:schemeClr val="bg1"/>
                </a:solidFill>
              </a:rPr>
              <a:t>기술혁신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4F383758-9EC8-C077-AC05-59A974C918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6706" y="2024775"/>
            <a:ext cx="3781881" cy="2998949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38A1F12E-769D-4ADD-1A82-FC4F09D720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325" y="2003015"/>
            <a:ext cx="3324225" cy="3264076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0BAAD885-D820-4D80-CF4D-23329D8107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9125" y="5376245"/>
            <a:ext cx="4255478" cy="134867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03B5610-7F7A-49BF-07C6-608E6FCF2CB8}"/>
              </a:ext>
            </a:extLst>
          </p:cNvPr>
          <p:cNvSpPr txBox="1"/>
          <p:nvPr/>
        </p:nvSpPr>
        <p:spPr>
          <a:xfrm>
            <a:off x="4997694" y="6419076"/>
            <a:ext cx="351032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200" b="0" i="0" dirty="0">
                <a:effectLst/>
                <a:highlight>
                  <a:srgbClr val="FFFFFF"/>
                </a:highlight>
                <a:latin typeface="Nanum Gothic"/>
              </a:rPr>
              <a:t>※ </a:t>
            </a:r>
            <a:r>
              <a:rPr lang="ko-KR" altLang="en-US" sz="1200" b="0" i="0" dirty="0">
                <a:effectLst/>
                <a:highlight>
                  <a:srgbClr val="FFFFFF"/>
                </a:highlight>
                <a:latin typeface="Nanum Gothic"/>
              </a:rPr>
              <a:t>이 외 다수의 의장</a:t>
            </a:r>
            <a:r>
              <a:rPr lang="en-US" altLang="ko-KR" sz="1200" b="0" i="0" dirty="0">
                <a:effectLst/>
                <a:highlight>
                  <a:srgbClr val="FFFFFF"/>
                </a:highlight>
                <a:latin typeface="Nanum Gothic"/>
              </a:rPr>
              <a:t>, </a:t>
            </a:r>
            <a:r>
              <a:rPr lang="ko-KR" altLang="en-US" sz="1200" b="0" i="0" dirty="0">
                <a:effectLst/>
                <a:highlight>
                  <a:srgbClr val="FFFFFF"/>
                </a:highlight>
                <a:latin typeface="Nanum Gothic"/>
              </a:rPr>
              <a:t>실용신안</a:t>
            </a:r>
            <a:r>
              <a:rPr lang="en-US" altLang="ko-KR" sz="1200" b="0" i="0" dirty="0">
                <a:effectLst/>
                <a:highlight>
                  <a:srgbClr val="FFFFFF"/>
                </a:highlight>
                <a:latin typeface="Nanum Gothic"/>
              </a:rPr>
              <a:t>, </a:t>
            </a:r>
            <a:r>
              <a:rPr lang="ko-KR" altLang="en-US" sz="1200" b="0" i="0" dirty="0" err="1">
                <a:effectLst/>
                <a:highlight>
                  <a:srgbClr val="FFFFFF"/>
                </a:highlight>
                <a:latin typeface="Nanum Gothic"/>
              </a:rPr>
              <a:t>특허건</a:t>
            </a:r>
            <a:r>
              <a:rPr lang="ko-KR" altLang="en-US" sz="1200" b="0" i="0" dirty="0">
                <a:effectLst/>
                <a:highlight>
                  <a:srgbClr val="FFFFFF"/>
                </a:highlight>
                <a:latin typeface="Nanum Gothic"/>
              </a:rPr>
              <a:t> 보유</a:t>
            </a:r>
            <a:endParaRPr lang="ko-KR" altLang="en-US" sz="1200" dirty="0"/>
          </a:p>
        </p:txBody>
      </p:sp>
      <p:sp>
        <p:nvSpPr>
          <p:cNvPr id="15" name="말풍선: 모서리가 둥근 사각형 14">
            <a:extLst>
              <a:ext uri="{FF2B5EF4-FFF2-40B4-BE49-F238E27FC236}">
                <a16:creationId xmlns:a16="http://schemas.microsoft.com/office/drawing/2014/main" id="{1D56A3A0-348E-2E36-9337-DCC4C71125E8}"/>
              </a:ext>
            </a:extLst>
          </p:cNvPr>
          <p:cNvSpPr/>
          <p:nvPr/>
        </p:nvSpPr>
        <p:spPr>
          <a:xfrm>
            <a:off x="9291271" y="3429000"/>
            <a:ext cx="2751992" cy="1266093"/>
          </a:xfrm>
          <a:prstGeom prst="wedgeRoundRectCallout">
            <a:avLst>
              <a:gd name="adj1" fmla="val -60011"/>
              <a:gd name="adj2" fmla="val 2928"/>
              <a:gd name="adj3" fmla="val 16667"/>
            </a:avLst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atinLnBrk="0"/>
            <a:r>
              <a:rPr lang="ko-KR" altLang="en-US" sz="1400" b="1" u="sng" dirty="0">
                <a:solidFill>
                  <a:schemeClr val="tx1"/>
                </a:solidFill>
              </a:rPr>
              <a:t>의견</a:t>
            </a:r>
            <a:endParaRPr lang="en-US" altLang="ko-KR" sz="1400" b="1" u="sng" dirty="0">
              <a:solidFill>
                <a:schemeClr val="tx1"/>
              </a:solidFill>
            </a:endParaRPr>
          </a:p>
          <a:p>
            <a:pPr marL="342900" indent="-342900" latinLnBrk="0">
              <a:buFont typeface="+mj-lt"/>
              <a:buAutoNum type="arabicPeriod"/>
            </a:pPr>
            <a:r>
              <a:rPr lang="ko-KR" altLang="en-US" sz="1400" dirty="0">
                <a:solidFill>
                  <a:schemeClr val="tx1"/>
                </a:solidFill>
              </a:rPr>
              <a:t>다수의 의장</a:t>
            </a:r>
            <a:r>
              <a:rPr lang="en-US" altLang="ko-KR" sz="1400" dirty="0">
                <a:solidFill>
                  <a:schemeClr val="tx1"/>
                </a:solidFill>
              </a:rPr>
              <a:t>, </a:t>
            </a:r>
            <a:r>
              <a:rPr lang="ko-KR" altLang="en-US" sz="1400" dirty="0">
                <a:solidFill>
                  <a:schemeClr val="tx1"/>
                </a:solidFill>
              </a:rPr>
              <a:t>실용신안</a:t>
            </a:r>
            <a:r>
              <a:rPr lang="en-US" altLang="ko-KR" sz="1400" dirty="0">
                <a:solidFill>
                  <a:schemeClr val="tx1"/>
                </a:solidFill>
              </a:rPr>
              <a:t>, </a:t>
            </a:r>
            <a:r>
              <a:rPr lang="ko-KR" altLang="en-US" sz="1400" dirty="0" err="1">
                <a:solidFill>
                  <a:schemeClr val="tx1"/>
                </a:solidFill>
              </a:rPr>
              <a:t>특허건</a:t>
            </a:r>
            <a:r>
              <a:rPr lang="ko-KR" altLang="en-US" sz="1400" dirty="0">
                <a:solidFill>
                  <a:schemeClr val="tx1"/>
                </a:solidFill>
              </a:rPr>
              <a:t> 보유 현황 자료 받기</a:t>
            </a:r>
            <a:endParaRPr lang="en-US" altLang="ko-KR" sz="1400" dirty="0">
              <a:solidFill>
                <a:schemeClr val="tx1"/>
              </a:solidFill>
            </a:endParaRPr>
          </a:p>
          <a:p>
            <a:pPr marL="342900" indent="-342900" latinLnBrk="0">
              <a:buFont typeface="+mj-lt"/>
              <a:buAutoNum type="arabicPeriod"/>
            </a:pPr>
            <a:r>
              <a:rPr lang="ko-KR" altLang="en-US" sz="1400" dirty="0">
                <a:solidFill>
                  <a:schemeClr val="tx1"/>
                </a:solidFill>
              </a:rPr>
              <a:t>최신화 필요</a:t>
            </a:r>
            <a:endParaRPr lang="en-US" altLang="ko-KR" sz="1400" dirty="0">
              <a:solidFill>
                <a:schemeClr val="tx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4C4DB84-5042-B9A9-3590-051ED8B9B898}"/>
              </a:ext>
            </a:extLst>
          </p:cNvPr>
          <p:cNvSpPr txBox="1"/>
          <p:nvPr/>
        </p:nvSpPr>
        <p:spPr>
          <a:xfrm>
            <a:off x="9692639" y="2453657"/>
            <a:ext cx="229138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200" b="1" u="sng" dirty="0"/>
              <a:t>연구성과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200" dirty="0"/>
              <a:t>산업재산권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200" dirty="0"/>
              <a:t>연구논문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2424ABF-8A21-81BB-3AF1-10D555E460D0}"/>
              </a:ext>
            </a:extLst>
          </p:cNvPr>
          <p:cNvSpPr txBox="1"/>
          <p:nvPr/>
        </p:nvSpPr>
        <p:spPr>
          <a:xfrm>
            <a:off x="9576079" y="1088454"/>
            <a:ext cx="244175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r>
              <a:rPr lang="en-US" altLang="ko-KR" sz="1000" dirty="0"/>
              <a:t>https://www.hwashin.co.kr/kr/research/research_result.do</a:t>
            </a:r>
            <a:endParaRPr lang="ko-KR" altLang="en-US" sz="1000" dirty="0"/>
          </a:p>
        </p:txBody>
      </p:sp>
      <p:sp>
        <p:nvSpPr>
          <p:cNvPr id="22" name="검토추가_58_0">
            <a:extLst>
              <a:ext uri="{FF2B5EF4-FFF2-40B4-BE49-F238E27FC236}">
                <a16:creationId xmlns:a16="http://schemas.microsoft.com/office/drawing/2014/main" id="{54C0CF89-19BE-452B-9695-C35AB675C97B}"/>
              </a:ext>
            </a:extLst>
          </p:cNvPr>
          <p:cNvSpPr>
            <a:spLocks noGrp="1"/>
          </p:cNvSpPr>
          <p:nvPr/>
        </p:nvSpPr>
        <p:spPr>
          <a:xfrm>
            <a:off x="9610725" y="4809393"/>
            <a:ext cx="2371725" cy="628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특허·논문을 구분하여 제목·연도·번호·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첨부를 관리합니다.</a:t>
            </a:r>
          </a:p>
        </p:txBody>
      </p:sp>
      <p:sp>
        <p:nvSpPr>
          <p:cNvPr id="23" name="검토추가_58_1">
            <a:extLst>
              <a:ext uri="{FF2B5EF4-FFF2-40B4-BE49-F238E27FC236}">
                <a16:creationId xmlns:a16="http://schemas.microsoft.com/office/drawing/2014/main" id="{3FDFF739-5A3D-44E0-A1FA-3E9E8522F2B5}"/>
              </a:ext>
            </a:extLst>
          </p:cNvPr>
          <p:cNvSpPr>
            <a:spLocks noGrp="1"/>
          </p:cNvSpPr>
          <p:nvPr/>
        </p:nvSpPr>
        <p:spPr>
          <a:xfrm>
            <a:off x="9610725" y="5533293"/>
            <a:ext cx="2371725" cy="628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“관리번호” 열의 날짜·번호 구분과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공개 가능 현황을 확인합니다.</a:t>
            </a:r>
          </a:p>
        </p:txBody>
      </p:sp>
    </p:spTree>
    <p:extLst>
      <p:ext uri="{BB962C8B-B14F-4D97-AF65-F5344CB8AC3E}">
        <p14:creationId xmlns:p14="http://schemas.microsoft.com/office/powerpoint/2010/main" val="247572023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59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www.hwashin.co.kr/</a:t>
            </a:r>
            <a:r>
              <a:rPr lang="en-US" altLang="ko-KR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technology</a:t>
            </a: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/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기술혁신</a:t>
            </a:r>
            <a:endParaRPr lang="en-US" sz="900" b="1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0AB39A6-C065-C12C-334F-BF25512AED6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0935"/>
          <a:stretch/>
        </p:blipFill>
        <p:spPr>
          <a:xfrm>
            <a:off x="695324" y="739053"/>
            <a:ext cx="2585545" cy="5293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4C5C17E-FDB9-D423-9AE8-5EBD1EFD78C5}"/>
              </a:ext>
            </a:extLst>
          </p:cNvPr>
          <p:cNvSpPr txBox="1"/>
          <p:nvPr/>
        </p:nvSpPr>
        <p:spPr>
          <a:xfrm>
            <a:off x="695325" y="1280848"/>
            <a:ext cx="261058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 </a:t>
            </a:r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 품질경영 </a:t>
            </a:r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&gt; </a:t>
            </a:r>
            <a:r>
              <a:rPr lang="ko-KR" altLang="en-US" sz="1000" b="1" dirty="0" err="1">
                <a:highlight>
                  <a:srgbClr val="FFFFFF"/>
                </a:highlight>
                <a:latin typeface="+mn-ea"/>
              </a:rPr>
              <a:t>스마트팩토리</a:t>
            </a:r>
            <a:endParaRPr lang="ko-KR" altLang="en-US" sz="1000" b="1" i="0" dirty="0"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BE8F0A5-F94E-F6BF-5997-76723844F263}"/>
              </a:ext>
            </a:extLst>
          </p:cNvPr>
          <p:cNvSpPr txBox="1"/>
          <p:nvPr/>
        </p:nvSpPr>
        <p:spPr>
          <a:xfrm>
            <a:off x="9576079" y="1088454"/>
            <a:ext cx="244175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r>
              <a:rPr lang="en-US" altLang="ko-KR" sz="1000" dirty="0"/>
              <a:t>https://www.hwashin.co.kr/kr/product/product_process.do</a:t>
            </a:r>
          </a:p>
          <a:p>
            <a:endParaRPr lang="en-US" altLang="ko-KR" sz="1000" dirty="0">
              <a:solidFill>
                <a:srgbClr val="0000FF"/>
              </a:solidFill>
            </a:endParaRPr>
          </a:p>
          <a:p>
            <a:endParaRPr lang="en-US" altLang="ko-KR" sz="1000" dirty="0">
              <a:solidFill>
                <a:srgbClr val="0000FF"/>
              </a:solidFill>
            </a:endParaRPr>
          </a:p>
          <a:p>
            <a:endParaRPr lang="ko-KR" altLang="en-US" sz="1000" dirty="0">
              <a:solidFill>
                <a:srgbClr val="0000FF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2F46FF-2667-C56A-1AAB-82CAF0DDBB62}"/>
              </a:ext>
            </a:extLst>
          </p:cNvPr>
          <p:cNvSpPr txBox="1"/>
          <p:nvPr/>
        </p:nvSpPr>
        <p:spPr>
          <a:xfrm>
            <a:off x="954593" y="974690"/>
            <a:ext cx="1286189" cy="2308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900" b="1">
                <a:solidFill>
                  <a:schemeClr val="bg1"/>
                </a:solidFill>
              </a:rPr>
              <a:t>기술혁신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1CF038B-D2A9-EADA-CD05-98D7AD2A0508}"/>
              </a:ext>
            </a:extLst>
          </p:cNvPr>
          <p:cNvSpPr txBox="1"/>
          <p:nvPr/>
        </p:nvSpPr>
        <p:spPr>
          <a:xfrm>
            <a:off x="695325" y="1611152"/>
            <a:ext cx="8153400" cy="8771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altLang="ko-KR" sz="1400" b="1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SMART FACTORY</a:t>
            </a:r>
          </a:p>
          <a:p>
            <a:r>
              <a:rPr lang="en-US" altLang="ko-KR" sz="1400" b="1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더 </a:t>
            </a:r>
            <a:r>
              <a:rPr lang="en-US" altLang="ko-KR" sz="1400" b="1" dirty="0" err="1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스마트한</a:t>
            </a:r>
            <a:r>
              <a:rPr lang="en-US" altLang="ko-KR" sz="1400" b="1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en-US" altLang="ko-KR" sz="1400" b="1" dirty="0" err="1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생산으로</a:t>
            </a:r>
            <a:r>
              <a:rPr lang="en-US" altLang="ko-KR" sz="1400" b="1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en-US" altLang="ko-KR" sz="1400" b="1" dirty="0" err="1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미래</a:t>
            </a:r>
            <a:r>
              <a:rPr lang="en-US" altLang="ko-KR" sz="1400" b="1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en-US" altLang="ko-KR" sz="1400" b="1" dirty="0" err="1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모빌리티의</a:t>
            </a:r>
            <a:r>
              <a:rPr lang="en-US" altLang="ko-KR" sz="1400" b="1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en-US" altLang="ko-KR" sz="1400" b="1" dirty="0" err="1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품질을</a:t>
            </a:r>
            <a:r>
              <a:rPr lang="en-US" altLang="ko-KR" sz="1400" b="1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en-US" altLang="ko-KR" sz="1400" b="1" dirty="0" err="1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완성합니다</a:t>
            </a:r>
            <a:r>
              <a:rPr lang="en-US" altLang="ko-KR" sz="1400" b="1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.</a:t>
            </a:r>
            <a:endParaRPr lang="en-US" altLang="ko-KR" sz="1400" dirty="0"/>
          </a:p>
          <a:p>
            <a:pPr marL="0" indent="0">
              <a:buNone/>
            </a:pPr>
            <a:endParaRPr lang="en-US" altLang="ko-KR" sz="1400" dirty="0"/>
          </a:p>
          <a:p>
            <a:pPr marL="0" indent="0">
              <a:buNone/>
            </a:pPr>
            <a:r>
              <a:rPr lang="en-US" altLang="ko-KR" sz="900" dirty="0" err="1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화신은</a:t>
            </a:r>
            <a:r>
              <a:rPr lang="en-US" altLang="ko-KR" sz="900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en-US" altLang="ko-KR" sz="900" dirty="0" err="1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생산공정의</a:t>
            </a:r>
            <a:r>
              <a:rPr lang="en-US" altLang="ko-KR" sz="900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en-US" altLang="ko-KR" sz="900" dirty="0" err="1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자동화와</a:t>
            </a:r>
            <a:r>
              <a:rPr lang="en-US" altLang="ko-KR" sz="900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en-US" altLang="ko-KR" sz="900" dirty="0" err="1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디지털</a:t>
            </a:r>
            <a:r>
              <a:rPr lang="en-US" altLang="ko-KR" sz="900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en-US" altLang="ko-KR" sz="900" dirty="0" err="1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시스템을</a:t>
            </a:r>
            <a:r>
              <a:rPr lang="en-US" altLang="ko-KR" sz="900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en-US" altLang="ko-KR" sz="900" dirty="0" err="1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기반으로</a:t>
            </a:r>
            <a:r>
              <a:rPr lang="en-US" altLang="ko-KR" sz="900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en-US" altLang="ko-KR" sz="900" dirty="0" err="1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효율적인</a:t>
            </a:r>
            <a:r>
              <a:rPr lang="en-US" altLang="ko-KR" sz="900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en-US" altLang="ko-KR" sz="900" dirty="0" err="1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생산관리와</a:t>
            </a:r>
            <a:r>
              <a:rPr lang="en-US" altLang="ko-KR" sz="900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en-US" altLang="ko-KR" sz="900" dirty="0" err="1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안정적인</a:t>
            </a:r>
            <a:r>
              <a:rPr lang="en-US" altLang="ko-KR" sz="900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en-US" altLang="ko-KR" sz="900" dirty="0" err="1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품질</a:t>
            </a:r>
            <a:r>
              <a:rPr lang="en-US" altLang="ko-KR" sz="900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en-US" altLang="ko-KR" sz="900" dirty="0" err="1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확보를</a:t>
            </a:r>
            <a:r>
              <a:rPr lang="en-US" altLang="ko-KR" sz="900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en-US" altLang="ko-KR" sz="900" dirty="0" err="1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통해</a:t>
            </a:r>
            <a:r>
              <a:rPr lang="en-US" altLang="ko-KR" sz="900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en-US" altLang="ko-KR" sz="900" dirty="0" err="1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글로벌</a:t>
            </a:r>
            <a:r>
              <a:rPr lang="en-US" altLang="ko-KR" sz="900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en-US" altLang="ko-KR" sz="900" dirty="0" err="1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자동차</a:t>
            </a:r>
            <a:r>
              <a:rPr lang="en-US" altLang="ko-KR" sz="900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en-US" altLang="ko-KR" sz="900" dirty="0" err="1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부품</a:t>
            </a:r>
            <a:r>
              <a:rPr lang="en-US" altLang="ko-KR" sz="900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en-US" altLang="ko-KR" sz="900" dirty="0" err="1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생산</a:t>
            </a:r>
            <a:r>
              <a:rPr lang="en-US" altLang="ko-KR" sz="900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en-US" altLang="ko-KR" sz="900" dirty="0" err="1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경쟁력을</a:t>
            </a:r>
            <a:r>
              <a:rPr lang="en-US" altLang="ko-KR" sz="900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en-US" altLang="ko-KR" sz="900" dirty="0" err="1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강화합니다</a:t>
            </a:r>
            <a:r>
              <a:rPr lang="en-US" altLang="ko-KR" sz="900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.</a:t>
            </a:r>
            <a:endParaRPr lang="en-US" altLang="ko-KR" sz="900" dirty="0"/>
          </a:p>
        </p:txBody>
      </p:sp>
      <p:sp>
        <p:nvSpPr>
          <p:cNvPr id="9" name="Text 11">
            <a:extLst>
              <a:ext uri="{FF2B5EF4-FFF2-40B4-BE49-F238E27FC236}">
                <a16:creationId xmlns:a16="http://schemas.microsoft.com/office/drawing/2014/main" id="{0B4728F4-420C-F863-9942-D958B480CA3E}"/>
              </a:ext>
            </a:extLst>
          </p:cNvPr>
          <p:cNvSpPr/>
          <p:nvPr/>
        </p:nvSpPr>
        <p:spPr>
          <a:xfrm>
            <a:off x="766689" y="2658794"/>
            <a:ext cx="2286000" cy="22860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/>
          </a:bodyPr>
          <a:lstStyle/>
          <a:p>
            <a:pPr marL="0" indent="0">
              <a:buNone/>
            </a:pPr>
            <a:r>
              <a:rPr lang="en-US" sz="1400" b="1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PROCESS FLOW</a:t>
            </a:r>
            <a:endParaRPr lang="en-US" sz="1400" dirty="0"/>
          </a:p>
        </p:txBody>
      </p:sp>
      <p:sp>
        <p:nvSpPr>
          <p:cNvPr id="12" name="Shape 12">
            <a:extLst>
              <a:ext uri="{FF2B5EF4-FFF2-40B4-BE49-F238E27FC236}">
                <a16:creationId xmlns:a16="http://schemas.microsoft.com/office/drawing/2014/main" id="{74212AAE-A4F2-B969-8AD9-55BF6EB04BC5}"/>
              </a:ext>
            </a:extLst>
          </p:cNvPr>
          <p:cNvSpPr/>
          <p:nvPr/>
        </p:nvSpPr>
        <p:spPr>
          <a:xfrm>
            <a:off x="766689" y="3024554"/>
            <a:ext cx="1353312" cy="393192"/>
          </a:xfrm>
          <a:prstGeom prst="roundRect">
            <a:avLst>
              <a:gd name="adj" fmla="val 13953"/>
            </a:avLst>
          </a:prstGeom>
          <a:solidFill>
            <a:srgbClr val="005BAC"/>
          </a:solidFill>
          <a:ln w="12700">
            <a:solidFill>
              <a:srgbClr val="005BAC"/>
            </a:solidFill>
            <a:prstDash val="solid"/>
          </a:ln>
        </p:spPr>
      </p:sp>
      <p:sp>
        <p:nvSpPr>
          <p:cNvPr id="13" name="Text 13">
            <a:extLst>
              <a:ext uri="{FF2B5EF4-FFF2-40B4-BE49-F238E27FC236}">
                <a16:creationId xmlns:a16="http://schemas.microsoft.com/office/drawing/2014/main" id="{54E15795-3317-A2D4-27D0-7ABD0062BACD}"/>
              </a:ext>
            </a:extLst>
          </p:cNvPr>
          <p:cNvSpPr/>
          <p:nvPr/>
        </p:nvSpPr>
        <p:spPr>
          <a:xfrm>
            <a:off x="839841" y="3079418"/>
            <a:ext cx="1207008" cy="32004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/>
          </a:bodyPr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SLITTING</a:t>
            </a:r>
            <a:endParaRPr lang="en-US" sz="1050" dirty="0"/>
          </a:p>
        </p:txBody>
      </p:sp>
      <p:sp>
        <p:nvSpPr>
          <p:cNvPr id="15" name="Text 14">
            <a:extLst>
              <a:ext uri="{FF2B5EF4-FFF2-40B4-BE49-F238E27FC236}">
                <a16:creationId xmlns:a16="http://schemas.microsoft.com/office/drawing/2014/main" id="{3BCA9C82-A680-A1EB-4C48-719D5A3CF27B}"/>
              </a:ext>
            </a:extLst>
          </p:cNvPr>
          <p:cNvSpPr/>
          <p:nvPr/>
        </p:nvSpPr>
        <p:spPr>
          <a:xfrm>
            <a:off x="2138289" y="3051986"/>
            <a:ext cx="137160" cy="22860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›</a:t>
            </a:r>
            <a:endParaRPr lang="en-US" sz="1700" dirty="0"/>
          </a:p>
        </p:txBody>
      </p:sp>
      <p:sp>
        <p:nvSpPr>
          <p:cNvPr id="16" name="Shape 15">
            <a:extLst>
              <a:ext uri="{FF2B5EF4-FFF2-40B4-BE49-F238E27FC236}">
                <a16:creationId xmlns:a16="http://schemas.microsoft.com/office/drawing/2014/main" id="{07612DDA-837A-70D4-9EDD-285B456F0ED3}"/>
              </a:ext>
            </a:extLst>
          </p:cNvPr>
          <p:cNvSpPr/>
          <p:nvPr/>
        </p:nvSpPr>
        <p:spPr>
          <a:xfrm>
            <a:off x="2229729" y="3024554"/>
            <a:ext cx="1353312" cy="393192"/>
          </a:xfrm>
          <a:prstGeom prst="roundRect">
            <a:avLst>
              <a:gd name="adj" fmla="val 13953"/>
            </a:avLst>
          </a:prstGeom>
          <a:solidFill>
            <a:srgbClr val="005BAC"/>
          </a:solidFill>
          <a:ln w="12700">
            <a:solidFill>
              <a:srgbClr val="005BAC"/>
            </a:solidFill>
            <a:prstDash val="solid"/>
          </a:ln>
        </p:spPr>
      </p:sp>
      <p:sp>
        <p:nvSpPr>
          <p:cNvPr id="17" name="Text 16">
            <a:extLst>
              <a:ext uri="{FF2B5EF4-FFF2-40B4-BE49-F238E27FC236}">
                <a16:creationId xmlns:a16="http://schemas.microsoft.com/office/drawing/2014/main" id="{047A33E2-1BC9-53DB-7FC8-15380E957918}"/>
              </a:ext>
            </a:extLst>
          </p:cNvPr>
          <p:cNvSpPr/>
          <p:nvPr/>
        </p:nvSpPr>
        <p:spPr>
          <a:xfrm>
            <a:off x="2302881" y="3079418"/>
            <a:ext cx="1207008" cy="32004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/>
          </a:bodyPr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PRESS</a:t>
            </a:r>
            <a:endParaRPr lang="en-US" sz="1050" dirty="0"/>
          </a:p>
        </p:txBody>
      </p:sp>
      <p:sp>
        <p:nvSpPr>
          <p:cNvPr id="19" name="Text 17">
            <a:extLst>
              <a:ext uri="{FF2B5EF4-FFF2-40B4-BE49-F238E27FC236}">
                <a16:creationId xmlns:a16="http://schemas.microsoft.com/office/drawing/2014/main" id="{2817B862-EF91-3026-8098-82E90FF0DB7D}"/>
              </a:ext>
            </a:extLst>
          </p:cNvPr>
          <p:cNvSpPr/>
          <p:nvPr/>
        </p:nvSpPr>
        <p:spPr>
          <a:xfrm>
            <a:off x="3601329" y="3051986"/>
            <a:ext cx="137160" cy="22860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›</a:t>
            </a:r>
            <a:endParaRPr lang="en-US" sz="1700" dirty="0"/>
          </a:p>
        </p:txBody>
      </p:sp>
      <p:sp>
        <p:nvSpPr>
          <p:cNvPr id="20" name="Shape 18">
            <a:extLst>
              <a:ext uri="{FF2B5EF4-FFF2-40B4-BE49-F238E27FC236}">
                <a16:creationId xmlns:a16="http://schemas.microsoft.com/office/drawing/2014/main" id="{AD5E9ECB-BB74-C522-B8E0-84B31A0D0B44}"/>
              </a:ext>
            </a:extLst>
          </p:cNvPr>
          <p:cNvSpPr/>
          <p:nvPr/>
        </p:nvSpPr>
        <p:spPr>
          <a:xfrm>
            <a:off x="3692769" y="3024554"/>
            <a:ext cx="1353312" cy="393192"/>
          </a:xfrm>
          <a:prstGeom prst="roundRect">
            <a:avLst>
              <a:gd name="adj" fmla="val 13953"/>
            </a:avLst>
          </a:prstGeom>
          <a:solidFill>
            <a:srgbClr val="005BAC"/>
          </a:solidFill>
          <a:ln w="12700">
            <a:solidFill>
              <a:srgbClr val="005BAC"/>
            </a:solidFill>
            <a:prstDash val="solid"/>
          </a:ln>
        </p:spPr>
      </p:sp>
      <p:sp>
        <p:nvSpPr>
          <p:cNvPr id="21" name="Text 19">
            <a:extLst>
              <a:ext uri="{FF2B5EF4-FFF2-40B4-BE49-F238E27FC236}">
                <a16:creationId xmlns:a16="http://schemas.microsoft.com/office/drawing/2014/main" id="{4F893E66-204C-75A5-86B4-4A01FA8A6E24}"/>
              </a:ext>
            </a:extLst>
          </p:cNvPr>
          <p:cNvSpPr/>
          <p:nvPr/>
        </p:nvSpPr>
        <p:spPr>
          <a:xfrm>
            <a:off x="3765921" y="3079418"/>
            <a:ext cx="1207008" cy="32004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/>
          </a:bodyPr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WELDING</a:t>
            </a:r>
            <a:endParaRPr lang="en-US" sz="1050" dirty="0"/>
          </a:p>
        </p:txBody>
      </p:sp>
      <p:sp>
        <p:nvSpPr>
          <p:cNvPr id="22" name="Text 20">
            <a:extLst>
              <a:ext uri="{FF2B5EF4-FFF2-40B4-BE49-F238E27FC236}">
                <a16:creationId xmlns:a16="http://schemas.microsoft.com/office/drawing/2014/main" id="{ADEF0F0C-B821-903D-9BFB-628F76258B21}"/>
              </a:ext>
            </a:extLst>
          </p:cNvPr>
          <p:cNvSpPr/>
          <p:nvPr/>
        </p:nvSpPr>
        <p:spPr>
          <a:xfrm>
            <a:off x="5064369" y="3051986"/>
            <a:ext cx="137160" cy="22860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›</a:t>
            </a:r>
            <a:endParaRPr lang="en-US" sz="1700" dirty="0"/>
          </a:p>
        </p:txBody>
      </p:sp>
      <p:sp>
        <p:nvSpPr>
          <p:cNvPr id="23" name="Shape 21">
            <a:extLst>
              <a:ext uri="{FF2B5EF4-FFF2-40B4-BE49-F238E27FC236}">
                <a16:creationId xmlns:a16="http://schemas.microsoft.com/office/drawing/2014/main" id="{1269B120-BA72-8721-A57C-41318E9EF4C0}"/>
              </a:ext>
            </a:extLst>
          </p:cNvPr>
          <p:cNvSpPr/>
          <p:nvPr/>
        </p:nvSpPr>
        <p:spPr>
          <a:xfrm>
            <a:off x="5155809" y="3024554"/>
            <a:ext cx="1353312" cy="393192"/>
          </a:xfrm>
          <a:prstGeom prst="roundRect">
            <a:avLst>
              <a:gd name="adj" fmla="val 13953"/>
            </a:avLst>
          </a:prstGeom>
          <a:solidFill>
            <a:srgbClr val="071D36"/>
          </a:solidFill>
          <a:ln w="12700">
            <a:solidFill>
              <a:srgbClr val="071D36"/>
            </a:solidFill>
            <a:prstDash val="solid"/>
          </a:ln>
        </p:spPr>
      </p:sp>
      <p:sp>
        <p:nvSpPr>
          <p:cNvPr id="24" name="Text 22">
            <a:extLst>
              <a:ext uri="{FF2B5EF4-FFF2-40B4-BE49-F238E27FC236}">
                <a16:creationId xmlns:a16="http://schemas.microsoft.com/office/drawing/2014/main" id="{5DD0E3A7-09F6-0C13-2E75-3C150365B245}"/>
              </a:ext>
            </a:extLst>
          </p:cNvPr>
          <p:cNvSpPr/>
          <p:nvPr/>
        </p:nvSpPr>
        <p:spPr>
          <a:xfrm>
            <a:off x="5228961" y="3079418"/>
            <a:ext cx="1207008" cy="32004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/>
          </a:bodyPr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PAINTING</a:t>
            </a:r>
            <a:endParaRPr lang="en-US" sz="1050" dirty="0"/>
          </a:p>
        </p:txBody>
      </p:sp>
      <p:sp>
        <p:nvSpPr>
          <p:cNvPr id="25" name="Text 23">
            <a:extLst>
              <a:ext uri="{FF2B5EF4-FFF2-40B4-BE49-F238E27FC236}">
                <a16:creationId xmlns:a16="http://schemas.microsoft.com/office/drawing/2014/main" id="{456C193C-A1EA-4C95-DC3A-23894CA03FBE}"/>
              </a:ext>
            </a:extLst>
          </p:cNvPr>
          <p:cNvSpPr/>
          <p:nvPr/>
        </p:nvSpPr>
        <p:spPr>
          <a:xfrm>
            <a:off x="6527409" y="3051986"/>
            <a:ext cx="137160" cy="22860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›</a:t>
            </a:r>
            <a:endParaRPr lang="en-US" sz="1700" dirty="0"/>
          </a:p>
        </p:txBody>
      </p:sp>
      <p:sp>
        <p:nvSpPr>
          <p:cNvPr id="26" name="Shape 24">
            <a:extLst>
              <a:ext uri="{FF2B5EF4-FFF2-40B4-BE49-F238E27FC236}">
                <a16:creationId xmlns:a16="http://schemas.microsoft.com/office/drawing/2014/main" id="{974C4B91-FA68-BBEF-9879-748DCCBA9C32}"/>
              </a:ext>
            </a:extLst>
          </p:cNvPr>
          <p:cNvSpPr/>
          <p:nvPr/>
        </p:nvSpPr>
        <p:spPr>
          <a:xfrm>
            <a:off x="6618849" y="3024554"/>
            <a:ext cx="1353312" cy="393192"/>
          </a:xfrm>
          <a:prstGeom prst="roundRect">
            <a:avLst>
              <a:gd name="adj" fmla="val 13953"/>
            </a:avLst>
          </a:prstGeom>
          <a:solidFill>
            <a:srgbClr val="071D36"/>
          </a:solidFill>
          <a:ln w="12700">
            <a:solidFill>
              <a:srgbClr val="071D36"/>
            </a:solidFill>
            <a:prstDash val="solid"/>
          </a:ln>
        </p:spPr>
      </p:sp>
      <p:sp>
        <p:nvSpPr>
          <p:cNvPr id="27" name="Text 25">
            <a:extLst>
              <a:ext uri="{FF2B5EF4-FFF2-40B4-BE49-F238E27FC236}">
                <a16:creationId xmlns:a16="http://schemas.microsoft.com/office/drawing/2014/main" id="{E2672E1F-B7E3-DEFF-B17D-CF9312E43C56}"/>
              </a:ext>
            </a:extLst>
          </p:cNvPr>
          <p:cNvSpPr/>
          <p:nvPr/>
        </p:nvSpPr>
        <p:spPr>
          <a:xfrm>
            <a:off x="6692001" y="3079418"/>
            <a:ext cx="1207008" cy="32004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/>
          </a:bodyPr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ASSEMBLY</a:t>
            </a:r>
            <a:endParaRPr lang="en-US" sz="1050" dirty="0"/>
          </a:p>
        </p:txBody>
      </p:sp>
      <p:sp>
        <p:nvSpPr>
          <p:cNvPr id="28" name="Text 26">
            <a:extLst>
              <a:ext uri="{FF2B5EF4-FFF2-40B4-BE49-F238E27FC236}">
                <a16:creationId xmlns:a16="http://schemas.microsoft.com/office/drawing/2014/main" id="{4CDF4012-E86B-22C2-F0C8-011BD77E5F61}"/>
              </a:ext>
            </a:extLst>
          </p:cNvPr>
          <p:cNvSpPr/>
          <p:nvPr/>
        </p:nvSpPr>
        <p:spPr>
          <a:xfrm>
            <a:off x="7990449" y="3051986"/>
            <a:ext cx="137160" cy="22860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›</a:t>
            </a:r>
            <a:endParaRPr lang="en-US" sz="1700" dirty="0"/>
          </a:p>
        </p:txBody>
      </p:sp>
      <p:sp>
        <p:nvSpPr>
          <p:cNvPr id="29" name="Shape 27">
            <a:extLst>
              <a:ext uri="{FF2B5EF4-FFF2-40B4-BE49-F238E27FC236}">
                <a16:creationId xmlns:a16="http://schemas.microsoft.com/office/drawing/2014/main" id="{4059E9E6-F6B6-F589-30AE-663F45C8DD37}"/>
              </a:ext>
            </a:extLst>
          </p:cNvPr>
          <p:cNvSpPr/>
          <p:nvPr/>
        </p:nvSpPr>
        <p:spPr>
          <a:xfrm>
            <a:off x="8081889" y="3024554"/>
            <a:ext cx="1353312" cy="393192"/>
          </a:xfrm>
          <a:prstGeom prst="roundRect">
            <a:avLst>
              <a:gd name="adj" fmla="val 13953"/>
            </a:avLst>
          </a:prstGeom>
          <a:solidFill>
            <a:srgbClr val="071D36"/>
          </a:solidFill>
          <a:ln w="12700">
            <a:solidFill>
              <a:srgbClr val="071D36"/>
            </a:solidFill>
            <a:prstDash val="solid"/>
          </a:ln>
        </p:spPr>
      </p:sp>
      <p:sp>
        <p:nvSpPr>
          <p:cNvPr id="30" name="Text 28">
            <a:extLst>
              <a:ext uri="{FF2B5EF4-FFF2-40B4-BE49-F238E27FC236}">
                <a16:creationId xmlns:a16="http://schemas.microsoft.com/office/drawing/2014/main" id="{0591BDC6-22B6-2252-471E-54C54F7D0FB6}"/>
              </a:ext>
            </a:extLst>
          </p:cNvPr>
          <p:cNvSpPr/>
          <p:nvPr/>
        </p:nvSpPr>
        <p:spPr>
          <a:xfrm>
            <a:off x="8155041" y="3079418"/>
            <a:ext cx="1207008" cy="32004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/>
          </a:bodyPr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DELIVERY</a:t>
            </a:r>
            <a:endParaRPr lang="en-US" sz="1050" dirty="0"/>
          </a:p>
        </p:txBody>
      </p:sp>
      <p:sp>
        <p:nvSpPr>
          <p:cNvPr id="31" name="Text 29">
            <a:extLst>
              <a:ext uri="{FF2B5EF4-FFF2-40B4-BE49-F238E27FC236}">
                <a16:creationId xmlns:a16="http://schemas.microsoft.com/office/drawing/2014/main" id="{F7E5FA96-5C0B-1714-830A-D9B7A366DD54}"/>
              </a:ext>
            </a:extLst>
          </p:cNvPr>
          <p:cNvSpPr/>
          <p:nvPr/>
        </p:nvSpPr>
        <p:spPr>
          <a:xfrm>
            <a:off x="766689" y="3481754"/>
            <a:ext cx="8046720" cy="22860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원자재 가공부터 최종 제품 출하까지 체계적인 생산 프로세스와 자동화·기계화 조립라인을 중심으로 구성</a:t>
            </a:r>
            <a:endParaRPr lang="en-US" sz="1000" dirty="0"/>
          </a:p>
        </p:txBody>
      </p:sp>
      <p:grpSp>
        <p:nvGrpSpPr>
          <p:cNvPr id="56" name="그룹 55">
            <a:extLst>
              <a:ext uri="{FF2B5EF4-FFF2-40B4-BE49-F238E27FC236}">
                <a16:creationId xmlns:a16="http://schemas.microsoft.com/office/drawing/2014/main" id="{4D20A72B-63CC-FE81-9908-367BF547DD96}"/>
              </a:ext>
            </a:extLst>
          </p:cNvPr>
          <p:cNvGrpSpPr/>
          <p:nvPr/>
        </p:nvGrpSpPr>
        <p:grpSpPr>
          <a:xfrm>
            <a:off x="695325" y="3886903"/>
            <a:ext cx="8686067" cy="1604419"/>
            <a:chOff x="695325" y="3886903"/>
            <a:chExt cx="11649456" cy="1604419"/>
          </a:xfrm>
        </p:grpSpPr>
        <p:sp>
          <p:nvSpPr>
            <p:cNvPr id="32" name="Shape 30">
              <a:extLst>
                <a:ext uri="{FF2B5EF4-FFF2-40B4-BE49-F238E27FC236}">
                  <a16:creationId xmlns:a16="http://schemas.microsoft.com/office/drawing/2014/main" id="{2B2DA26A-D819-2251-61F2-7C71BF5F4AEB}"/>
                </a:ext>
              </a:extLst>
            </p:cNvPr>
            <p:cNvSpPr/>
            <p:nvPr/>
          </p:nvSpPr>
          <p:spPr>
            <a:xfrm>
              <a:off x="695325" y="3886903"/>
              <a:ext cx="2788920" cy="159105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9DEE7"/>
              </a:solidFill>
              <a:prstDash val="solid"/>
            </a:ln>
          </p:spPr>
        </p:sp>
        <p:sp>
          <p:nvSpPr>
            <p:cNvPr id="33" name="Shape 31">
              <a:extLst>
                <a:ext uri="{FF2B5EF4-FFF2-40B4-BE49-F238E27FC236}">
                  <a16:creationId xmlns:a16="http://schemas.microsoft.com/office/drawing/2014/main" id="{F60D4EFD-2F01-E7CE-F384-2B398170BC16}"/>
                </a:ext>
              </a:extLst>
            </p:cNvPr>
            <p:cNvSpPr/>
            <p:nvPr/>
          </p:nvSpPr>
          <p:spPr>
            <a:xfrm>
              <a:off x="695325" y="3886903"/>
              <a:ext cx="2788920" cy="228600"/>
            </a:xfrm>
            <a:prstGeom prst="rect">
              <a:avLst/>
            </a:prstGeom>
            <a:solidFill>
              <a:srgbClr val="071D36"/>
            </a:solidFill>
            <a:ln w="12700">
              <a:solidFill>
                <a:srgbClr val="071D36"/>
              </a:solidFill>
              <a:prstDash val="solid"/>
            </a:ln>
          </p:spPr>
        </p:sp>
        <p:sp>
          <p:nvSpPr>
            <p:cNvPr id="34" name="Text 32">
              <a:extLst>
                <a:ext uri="{FF2B5EF4-FFF2-40B4-BE49-F238E27FC236}">
                  <a16:creationId xmlns:a16="http://schemas.microsoft.com/office/drawing/2014/main" id="{B053479B-C3DA-4E52-F858-B1298A378EC1}"/>
                </a:ext>
              </a:extLst>
            </p:cNvPr>
            <p:cNvSpPr/>
            <p:nvPr/>
          </p:nvSpPr>
          <p:spPr>
            <a:xfrm>
              <a:off x="841629" y="4280095"/>
              <a:ext cx="2496312" cy="164592"/>
            </a:xfrm>
            <a:prstGeom prst="rect">
              <a:avLst/>
            </a:prstGeom>
            <a:noFill/>
            <a:ln/>
          </p:spPr>
          <p:txBody>
            <a:bodyPr wrap="square" lIns="508" tIns="508" rIns="508" bIns="508" rtlCol="0" anchor="ctr">
              <a:normAutofit/>
            </a:bodyPr>
            <a:lstStyle/>
            <a:p>
              <a:pPr marL="0" indent="0">
                <a:buNone/>
              </a:pPr>
              <a:r>
                <a:rPr lang="en-US" sz="980" b="1" dirty="0">
                  <a:solidFill>
                    <a:srgbClr val="005BAC"/>
                  </a:solidFill>
                  <a:latin typeface="Malgun Gothic" pitchFamily="34" charset="0"/>
                  <a:ea typeface="Malgun Gothic" pitchFamily="34" charset="-122"/>
                  <a:cs typeface="Malgun Gothic" pitchFamily="34" charset="-120"/>
                </a:rPr>
                <a:t>01 DIGITAL MANUFACTURING</a:t>
              </a:r>
              <a:endParaRPr lang="en-US" sz="980" dirty="0"/>
            </a:p>
          </p:txBody>
        </p:sp>
        <p:sp>
          <p:nvSpPr>
            <p:cNvPr id="35" name="Text 33">
              <a:extLst>
                <a:ext uri="{FF2B5EF4-FFF2-40B4-BE49-F238E27FC236}">
                  <a16:creationId xmlns:a16="http://schemas.microsoft.com/office/drawing/2014/main" id="{860F0178-D47E-DA20-6F67-BD73B9B282F2}"/>
                </a:ext>
              </a:extLst>
            </p:cNvPr>
            <p:cNvSpPr/>
            <p:nvPr/>
          </p:nvSpPr>
          <p:spPr>
            <a:xfrm>
              <a:off x="841629" y="4508695"/>
              <a:ext cx="2496312" cy="210312"/>
            </a:xfrm>
            <a:prstGeom prst="rect">
              <a:avLst/>
            </a:prstGeom>
            <a:noFill/>
            <a:ln/>
          </p:spPr>
          <p:txBody>
            <a:bodyPr wrap="square" lIns="508" tIns="508" rIns="508" bIns="508" rtlCol="0" anchor="ctr">
              <a:normAutofit/>
            </a:bodyPr>
            <a:lstStyle/>
            <a:p>
              <a:pPr marL="0" indent="0">
                <a:buNone/>
              </a:pPr>
              <a:r>
                <a:rPr lang="en-US" sz="1300" b="1" dirty="0">
                  <a:solidFill>
                    <a:srgbClr val="000000"/>
                  </a:solidFill>
                  <a:latin typeface="Malgun Gothic" pitchFamily="34" charset="0"/>
                  <a:ea typeface="Malgun Gothic" pitchFamily="34" charset="-122"/>
                  <a:cs typeface="Malgun Gothic" pitchFamily="34" charset="-120"/>
                </a:rPr>
                <a:t>디지털 기반 생산관리</a:t>
              </a:r>
              <a:endParaRPr lang="en-US" sz="1300" dirty="0"/>
            </a:p>
          </p:txBody>
        </p:sp>
        <p:sp>
          <p:nvSpPr>
            <p:cNvPr id="36" name="Text 34">
              <a:extLst>
                <a:ext uri="{FF2B5EF4-FFF2-40B4-BE49-F238E27FC236}">
                  <a16:creationId xmlns:a16="http://schemas.microsoft.com/office/drawing/2014/main" id="{DFF597DA-92E3-DAB7-CE01-9B883253EEC5}"/>
                </a:ext>
              </a:extLst>
            </p:cNvPr>
            <p:cNvSpPr/>
            <p:nvPr/>
          </p:nvSpPr>
          <p:spPr>
            <a:xfrm>
              <a:off x="841629" y="4819591"/>
              <a:ext cx="2496312" cy="182880"/>
            </a:xfrm>
            <a:prstGeom prst="rect">
              <a:avLst/>
            </a:prstGeom>
            <a:noFill/>
            <a:ln/>
          </p:spPr>
          <p:txBody>
            <a:bodyPr wrap="square" lIns="508" tIns="508" rIns="508" bIns="508" rtlCol="0" anchor="ctr">
              <a:normAutofit fontScale="70000" lnSpcReduction="20000"/>
            </a:bodyPr>
            <a:lstStyle/>
            <a:p>
              <a:pPr marL="0" indent="0">
                <a:buNone/>
              </a:pPr>
              <a:r>
                <a:rPr lang="en-US" sz="1020" b="1" dirty="0">
                  <a:solidFill>
                    <a:srgbClr val="000000"/>
                  </a:solidFill>
                  <a:latin typeface="Malgun Gothic" pitchFamily="34" charset="0"/>
                  <a:ea typeface="Malgun Gothic" pitchFamily="34" charset="-122"/>
                  <a:cs typeface="Malgun Gothic" pitchFamily="34" charset="-120"/>
                </a:rPr>
                <a:t>SAP System · Barcode System · Process Management</a:t>
              </a:r>
              <a:endParaRPr lang="en-US" sz="1020" dirty="0"/>
            </a:p>
          </p:txBody>
        </p:sp>
        <p:sp>
          <p:nvSpPr>
            <p:cNvPr id="37" name="Text 35">
              <a:extLst>
                <a:ext uri="{FF2B5EF4-FFF2-40B4-BE49-F238E27FC236}">
                  <a16:creationId xmlns:a16="http://schemas.microsoft.com/office/drawing/2014/main" id="{578A3EFD-69C4-8AC9-5AA0-DA396CBAFD59}"/>
                </a:ext>
              </a:extLst>
            </p:cNvPr>
            <p:cNvSpPr/>
            <p:nvPr/>
          </p:nvSpPr>
          <p:spPr>
            <a:xfrm>
              <a:off x="841629" y="5180426"/>
              <a:ext cx="2496312" cy="310896"/>
            </a:xfrm>
            <a:prstGeom prst="rect">
              <a:avLst/>
            </a:prstGeom>
            <a:noFill/>
            <a:ln/>
          </p:spPr>
          <p:txBody>
            <a:bodyPr wrap="square" lIns="508" tIns="508" rIns="508" bIns="508" rtlCol="0" anchor="ctr">
              <a:normAutofit fontScale="77500" lnSpcReduction="20000"/>
            </a:bodyPr>
            <a:lstStyle/>
            <a:p>
              <a:pPr marL="0" indent="0" latinLnBrk="0">
                <a:buNone/>
              </a:pPr>
              <a:r>
                <a:rPr lang="en-US" sz="1000" dirty="0">
                  <a:solidFill>
                    <a:srgbClr val="000000"/>
                  </a:solidFill>
                  <a:latin typeface="Malgun Gothic" pitchFamily="34" charset="0"/>
                  <a:ea typeface="Malgun Gothic" pitchFamily="34" charset="-122"/>
                  <a:cs typeface="Malgun Gothic" pitchFamily="34" charset="-120"/>
                </a:rPr>
                <a:t>생산계획, 자재정보, 제품 이력, 출하 흐름을 체계적으로 연결하여 현장 운영 효율을 높입니다.</a:t>
              </a:r>
              <a:endParaRPr lang="en-US" sz="1000" dirty="0"/>
            </a:p>
          </p:txBody>
        </p:sp>
        <p:sp>
          <p:nvSpPr>
            <p:cNvPr id="38" name="Shape 36">
              <a:extLst>
                <a:ext uri="{FF2B5EF4-FFF2-40B4-BE49-F238E27FC236}">
                  <a16:creationId xmlns:a16="http://schemas.microsoft.com/office/drawing/2014/main" id="{A2C0E00A-CB61-7B60-1304-5F67DD08FC7B}"/>
                </a:ext>
              </a:extLst>
            </p:cNvPr>
            <p:cNvSpPr/>
            <p:nvPr/>
          </p:nvSpPr>
          <p:spPr>
            <a:xfrm>
              <a:off x="3648837" y="3886903"/>
              <a:ext cx="2788920" cy="159105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9DEE7"/>
              </a:solidFill>
              <a:prstDash val="solid"/>
            </a:ln>
          </p:spPr>
        </p:sp>
        <p:sp>
          <p:nvSpPr>
            <p:cNvPr id="39" name="Shape 37">
              <a:extLst>
                <a:ext uri="{FF2B5EF4-FFF2-40B4-BE49-F238E27FC236}">
                  <a16:creationId xmlns:a16="http://schemas.microsoft.com/office/drawing/2014/main" id="{CB123DAD-1D90-0A82-C73D-982773898B69}"/>
                </a:ext>
              </a:extLst>
            </p:cNvPr>
            <p:cNvSpPr/>
            <p:nvPr/>
          </p:nvSpPr>
          <p:spPr>
            <a:xfrm>
              <a:off x="3648837" y="3886903"/>
              <a:ext cx="2788920" cy="228600"/>
            </a:xfrm>
            <a:prstGeom prst="rect">
              <a:avLst/>
            </a:prstGeom>
            <a:solidFill>
              <a:srgbClr val="071D36"/>
            </a:solidFill>
            <a:ln w="12700">
              <a:solidFill>
                <a:srgbClr val="071D36"/>
              </a:solidFill>
              <a:prstDash val="solid"/>
            </a:ln>
          </p:spPr>
        </p:sp>
        <p:sp>
          <p:nvSpPr>
            <p:cNvPr id="40" name="Text 38">
              <a:extLst>
                <a:ext uri="{FF2B5EF4-FFF2-40B4-BE49-F238E27FC236}">
                  <a16:creationId xmlns:a16="http://schemas.microsoft.com/office/drawing/2014/main" id="{42857D21-7191-8E4D-244C-50740D1CB7D0}"/>
                </a:ext>
              </a:extLst>
            </p:cNvPr>
            <p:cNvSpPr/>
            <p:nvPr/>
          </p:nvSpPr>
          <p:spPr>
            <a:xfrm>
              <a:off x="3795141" y="4280095"/>
              <a:ext cx="2496312" cy="164592"/>
            </a:xfrm>
            <a:prstGeom prst="rect">
              <a:avLst/>
            </a:prstGeom>
            <a:noFill/>
            <a:ln/>
          </p:spPr>
          <p:txBody>
            <a:bodyPr wrap="square" lIns="508" tIns="508" rIns="508" bIns="508" rtlCol="0" anchor="ctr">
              <a:normAutofit/>
            </a:bodyPr>
            <a:lstStyle/>
            <a:p>
              <a:pPr marL="0" indent="0">
                <a:buNone/>
              </a:pPr>
              <a:r>
                <a:rPr lang="en-US" sz="980" b="1" dirty="0">
                  <a:solidFill>
                    <a:srgbClr val="005BAC"/>
                  </a:solidFill>
                  <a:latin typeface="Malgun Gothic" pitchFamily="34" charset="0"/>
                  <a:ea typeface="Malgun Gothic" pitchFamily="34" charset="-122"/>
                  <a:cs typeface="Malgun Gothic" pitchFamily="34" charset="-120"/>
                </a:rPr>
                <a:t>02 AUTOMATED PRODUCTION</a:t>
              </a:r>
              <a:endParaRPr lang="en-US" sz="980" dirty="0"/>
            </a:p>
          </p:txBody>
        </p:sp>
        <p:sp>
          <p:nvSpPr>
            <p:cNvPr id="41" name="Text 39">
              <a:extLst>
                <a:ext uri="{FF2B5EF4-FFF2-40B4-BE49-F238E27FC236}">
                  <a16:creationId xmlns:a16="http://schemas.microsoft.com/office/drawing/2014/main" id="{12C8C73A-9E0D-989B-469A-C6F5F0418F9C}"/>
                </a:ext>
              </a:extLst>
            </p:cNvPr>
            <p:cNvSpPr/>
            <p:nvPr/>
          </p:nvSpPr>
          <p:spPr>
            <a:xfrm>
              <a:off x="3795141" y="4508695"/>
              <a:ext cx="2496312" cy="210312"/>
            </a:xfrm>
            <a:prstGeom prst="rect">
              <a:avLst/>
            </a:prstGeom>
            <a:noFill/>
            <a:ln/>
          </p:spPr>
          <p:txBody>
            <a:bodyPr wrap="square" lIns="508" tIns="508" rIns="508" bIns="508" rtlCol="0" anchor="ctr">
              <a:normAutofit/>
            </a:bodyPr>
            <a:lstStyle/>
            <a:p>
              <a:pPr marL="0" indent="0">
                <a:buNone/>
              </a:pPr>
              <a:r>
                <a:rPr lang="en-US" sz="1300" b="1" dirty="0">
                  <a:solidFill>
                    <a:srgbClr val="000000"/>
                  </a:solidFill>
                  <a:latin typeface="Malgun Gothic" pitchFamily="34" charset="0"/>
                  <a:ea typeface="Malgun Gothic" pitchFamily="34" charset="-122"/>
                  <a:cs typeface="Malgun Gothic" pitchFamily="34" charset="-120"/>
                </a:rPr>
                <a:t>자동화 생산공정</a:t>
              </a:r>
              <a:endParaRPr lang="en-US" sz="1300" dirty="0"/>
            </a:p>
          </p:txBody>
        </p:sp>
        <p:sp>
          <p:nvSpPr>
            <p:cNvPr id="42" name="Text 40">
              <a:extLst>
                <a:ext uri="{FF2B5EF4-FFF2-40B4-BE49-F238E27FC236}">
                  <a16:creationId xmlns:a16="http://schemas.microsoft.com/office/drawing/2014/main" id="{0826786B-9937-0B0F-C4D9-BEAA8500F7E6}"/>
                </a:ext>
              </a:extLst>
            </p:cNvPr>
            <p:cNvSpPr/>
            <p:nvPr/>
          </p:nvSpPr>
          <p:spPr>
            <a:xfrm>
              <a:off x="3795141" y="4819591"/>
              <a:ext cx="2496312" cy="182880"/>
            </a:xfrm>
            <a:prstGeom prst="rect">
              <a:avLst/>
            </a:prstGeom>
            <a:noFill/>
            <a:ln/>
          </p:spPr>
          <p:txBody>
            <a:bodyPr wrap="square" lIns="508" tIns="508" rIns="508" bIns="508" rtlCol="0" anchor="ctr">
              <a:normAutofit fontScale="70000" lnSpcReduction="20000"/>
            </a:bodyPr>
            <a:lstStyle/>
            <a:p>
              <a:pPr marL="0" indent="0">
                <a:buNone/>
              </a:pPr>
              <a:r>
                <a:rPr lang="en-US" sz="1020" b="1" dirty="0">
                  <a:solidFill>
                    <a:srgbClr val="000000"/>
                  </a:solidFill>
                  <a:latin typeface="Malgun Gothic" pitchFamily="34" charset="0"/>
                  <a:ea typeface="Malgun Gothic" pitchFamily="34" charset="-122"/>
                  <a:cs typeface="Malgun Gothic" pitchFamily="34" charset="-120"/>
                </a:rPr>
                <a:t>Slitting · Press · Welding · Painting · Assembly · Delivery</a:t>
              </a:r>
              <a:endParaRPr lang="en-US" sz="1020" dirty="0"/>
            </a:p>
          </p:txBody>
        </p:sp>
        <p:sp>
          <p:nvSpPr>
            <p:cNvPr id="43" name="Text 41">
              <a:extLst>
                <a:ext uri="{FF2B5EF4-FFF2-40B4-BE49-F238E27FC236}">
                  <a16:creationId xmlns:a16="http://schemas.microsoft.com/office/drawing/2014/main" id="{3D017008-3841-40CD-221C-D25D5A9C52B0}"/>
                </a:ext>
              </a:extLst>
            </p:cNvPr>
            <p:cNvSpPr/>
            <p:nvPr/>
          </p:nvSpPr>
          <p:spPr>
            <a:xfrm>
              <a:off x="3795141" y="5180426"/>
              <a:ext cx="2496312" cy="310896"/>
            </a:xfrm>
            <a:prstGeom prst="rect">
              <a:avLst/>
            </a:prstGeom>
            <a:noFill/>
            <a:ln/>
          </p:spPr>
          <p:txBody>
            <a:bodyPr wrap="square" lIns="508" tIns="508" rIns="508" bIns="508" rtlCol="0" anchor="ctr">
              <a:normAutofit fontScale="77500" lnSpcReduction="20000"/>
            </a:bodyPr>
            <a:lstStyle/>
            <a:p>
              <a:pPr marL="0" indent="0" latinLnBrk="0">
                <a:buNone/>
              </a:pPr>
              <a:r>
                <a:rPr lang="en-US" sz="1000" dirty="0">
                  <a:solidFill>
                    <a:srgbClr val="000000"/>
                  </a:solidFill>
                  <a:latin typeface="Malgun Gothic" pitchFamily="34" charset="0"/>
                  <a:ea typeface="Malgun Gothic" pitchFamily="34" charset="-122"/>
                  <a:cs typeface="Malgun Gothic" pitchFamily="34" charset="-120"/>
                </a:rPr>
                <a:t>자동화·기계화 설비와 표준화된 공정 운영으로 생산성과 품질 안정성을 확보합니다.</a:t>
              </a:r>
              <a:endParaRPr lang="en-US" sz="1000" dirty="0"/>
            </a:p>
          </p:txBody>
        </p:sp>
        <p:sp>
          <p:nvSpPr>
            <p:cNvPr id="44" name="Shape 42">
              <a:extLst>
                <a:ext uri="{FF2B5EF4-FFF2-40B4-BE49-F238E27FC236}">
                  <a16:creationId xmlns:a16="http://schemas.microsoft.com/office/drawing/2014/main" id="{A795AB39-1D18-1DAA-152C-5384FD3997C7}"/>
                </a:ext>
              </a:extLst>
            </p:cNvPr>
            <p:cNvSpPr/>
            <p:nvPr/>
          </p:nvSpPr>
          <p:spPr>
            <a:xfrm>
              <a:off x="6602349" y="3886903"/>
              <a:ext cx="2788920" cy="159105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9DEE7"/>
              </a:solidFill>
              <a:prstDash val="solid"/>
            </a:ln>
          </p:spPr>
        </p:sp>
        <p:sp>
          <p:nvSpPr>
            <p:cNvPr id="45" name="Shape 43">
              <a:extLst>
                <a:ext uri="{FF2B5EF4-FFF2-40B4-BE49-F238E27FC236}">
                  <a16:creationId xmlns:a16="http://schemas.microsoft.com/office/drawing/2014/main" id="{242F9B82-7614-B058-1731-E977009BBF4C}"/>
                </a:ext>
              </a:extLst>
            </p:cNvPr>
            <p:cNvSpPr/>
            <p:nvPr/>
          </p:nvSpPr>
          <p:spPr>
            <a:xfrm>
              <a:off x="6602349" y="3886903"/>
              <a:ext cx="2788920" cy="228600"/>
            </a:xfrm>
            <a:prstGeom prst="rect">
              <a:avLst/>
            </a:prstGeom>
            <a:solidFill>
              <a:srgbClr val="071D36"/>
            </a:solidFill>
            <a:ln w="12700">
              <a:solidFill>
                <a:srgbClr val="071D36"/>
              </a:solidFill>
              <a:prstDash val="solid"/>
            </a:ln>
          </p:spPr>
        </p:sp>
        <p:sp>
          <p:nvSpPr>
            <p:cNvPr id="46" name="Text 44">
              <a:extLst>
                <a:ext uri="{FF2B5EF4-FFF2-40B4-BE49-F238E27FC236}">
                  <a16:creationId xmlns:a16="http://schemas.microsoft.com/office/drawing/2014/main" id="{D6B34918-B9B8-03A3-8B57-B7ED2F8479CE}"/>
                </a:ext>
              </a:extLst>
            </p:cNvPr>
            <p:cNvSpPr/>
            <p:nvPr/>
          </p:nvSpPr>
          <p:spPr>
            <a:xfrm>
              <a:off x="6748653" y="4280095"/>
              <a:ext cx="2496312" cy="164592"/>
            </a:xfrm>
            <a:prstGeom prst="rect">
              <a:avLst/>
            </a:prstGeom>
            <a:noFill/>
            <a:ln/>
          </p:spPr>
          <p:txBody>
            <a:bodyPr wrap="square" lIns="508" tIns="508" rIns="508" bIns="508" rtlCol="0" anchor="ctr">
              <a:normAutofit/>
            </a:bodyPr>
            <a:lstStyle/>
            <a:p>
              <a:pPr marL="0" indent="0">
                <a:buNone/>
              </a:pPr>
              <a:r>
                <a:rPr lang="en-US" sz="980" b="1" dirty="0">
                  <a:solidFill>
                    <a:srgbClr val="005BAC"/>
                  </a:solidFill>
                  <a:latin typeface="Malgun Gothic" pitchFamily="34" charset="0"/>
                  <a:ea typeface="Malgun Gothic" pitchFamily="34" charset="-122"/>
                  <a:cs typeface="Malgun Gothic" pitchFamily="34" charset="-120"/>
                </a:rPr>
                <a:t>03 DIGITAL ENGINEERING</a:t>
              </a:r>
              <a:endParaRPr lang="en-US" sz="980" dirty="0"/>
            </a:p>
          </p:txBody>
        </p:sp>
        <p:sp>
          <p:nvSpPr>
            <p:cNvPr id="47" name="Text 45">
              <a:extLst>
                <a:ext uri="{FF2B5EF4-FFF2-40B4-BE49-F238E27FC236}">
                  <a16:creationId xmlns:a16="http://schemas.microsoft.com/office/drawing/2014/main" id="{DF8F0F1C-7F53-A878-DC8C-4B19A6832060}"/>
                </a:ext>
              </a:extLst>
            </p:cNvPr>
            <p:cNvSpPr/>
            <p:nvPr/>
          </p:nvSpPr>
          <p:spPr>
            <a:xfrm>
              <a:off x="6748653" y="4508695"/>
              <a:ext cx="2496312" cy="210312"/>
            </a:xfrm>
            <a:prstGeom prst="rect">
              <a:avLst/>
            </a:prstGeom>
            <a:noFill/>
            <a:ln/>
          </p:spPr>
          <p:txBody>
            <a:bodyPr wrap="square" lIns="508" tIns="508" rIns="508" bIns="508" rtlCol="0" anchor="ctr">
              <a:normAutofit/>
            </a:bodyPr>
            <a:lstStyle/>
            <a:p>
              <a:pPr marL="0" indent="0">
                <a:buNone/>
              </a:pPr>
              <a:r>
                <a:rPr lang="en-US" sz="1300" b="1" dirty="0">
                  <a:solidFill>
                    <a:srgbClr val="000000"/>
                  </a:solidFill>
                  <a:latin typeface="Malgun Gothic" pitchFamily="34" charset="0"/>
                  <a:ea typeface="Malgun Gothic" pitchFamily="34" charset="-122"/>
                  <a:cs typeface="Malgun Gothic" pitchFamily="34" charset="-120"/>
                </a:rPr>
                <a:t>제조 사전검증</a:t>
              </a:r>
              <a:endParaRPr lang="en-US" sz="1300" dirty="0"/>
            </a:p>
          </p:txBody>
        </p:sp>
        <p:sp>
          <p:nvSpPr>
            <p:cNvPr id="48" name="Text 46">
              <a:extLst>
                <a:ext uri="{FF2B5EF4-FFF2-40B4-BE49-F238E27FC236}">
                  <a16:creationId xmlns:a16="http://schemas.microsoft.com/office/drawing/2014/main" id="{2A1893E2-FA47-8431-6AD5-3BB5734DD8ED}"/>
                </a:ext>
              </a:extLst>
            </p:cNvPr>
            <p:cNvSpPr/>
            <p:nvPr/>
          </p:nvSpPr>
          <p:spPr>
            <a:xfrm>
              <a:off x="6748653" y="4819591"/>
              <a:ext cx="2496312" cy="182880"/>
            </a:xfrm>
            <a:prstGeom prst="rect">
              <a:avLst/>
            </a:prstGeom>
            <a:noFill/>
            <a:ln/>
          </p:spPr>
          <p:txBody>
            <a:bodyPr wrap="square" lIns="508" tIns="508" rIns="508" bIns="508" rtlCol="0" anchor="ctr">
              <a:normAutofit fontScale="70000" lnSpcReduction="20000"/>
            </a:bodyPr>
            <a:lstStyle/>
            <a:p>
              <a:pPr marL="0" indent="0">
                <a:buNone/>
              </a:pPr>
              <a:r>
                <a:rPr lang="en-US" sz="1020" b="1" dirty="0">
                  <a:solidFill>
                    <a:srgbClr val="000000"/>
                  </a:solidFill>
                  <a:latin typeface="Malgun Gothic" pitchFamily="34" charset="0"/>
                  <a:ea typeface="Malgun Gothic" pitchFamily="34" charset="-122"/>
                  <a:cs typeface="Malgun Gothic" pitchFamily="34" charset="-120"/>
                </a:rPr>
                <a:t>3D Design · Digital Mock-Up · Robot Welding · Manufacturability Review</a:t>
              </a:r>
              <a:endParaRPr lang="en-US" sz="1020" dirty="0"/>
            </a:p>
          </p:txBody>
        </p:sp>
        <p:sp>
          <p:nvSpPr>
            <p:cNvPr id="49" name="Text 47">
              <a:extLst>
                <a:ext uri="{FF2B5EF4-FFF2-40B4-BE49-F238E27FC236}">
                  <a16:creationId xmlns:a16="http://schemas.microsoft.com/office/drawing/2014/main" id="{972B1288-D072-7585-9F1C-B59EEBF8A789}"/>
                </a:ext>
              </a:extLst>
            </p:cNvPr>
            <p:cNvSpPr/>
            <p:nvPr/>
          </p:nvSpPr>
          <p:spPr>
            <a:xfrm>
              <a:off x="6748653" y="5180426"/>
              <a:ext cx="2496312" cy="310896"/>
            </a:xfrm>
            <a:prstGeom prst="rect">
              <a:avLst/>
            </a:prstGeom>
            <a:noFill/>
            <a:ln/>
          </p:spPr>
          <p:txBody>
            <a:bodyPr wrap="square" lIns="508" tIns="508" rIns="508" bIns="508" rtlCol="0" anchor="ctr">
              <a:normAutofit fontScale="77500" lnSpcReduction="20000"/>
            </a:bodyPr>
            <a:lstStyle/>
            <a:p>
              <a:pPr marL="0" indent="0" latinLnBrk="0">
                <a:buNone/>
              </a:pPr>
              <a:r>
                <a:rPr lang="en-US" sz="1000" dirty="0">
                  <a:solidFill>
                    <a:srgbClr val="000000"/>
                  </a:solidFill>
                  <a:latin typeface="Malgun Gothic" pitchFamily="34" charset="0"/>
                  <a:ea typeface="Malgun Gothic" pitchFamily="34" charset="-122"/>
                  <a:cs typeface="Malgun Gothic" pitchFamily="34" charset="-120"/>
                </a:rPr>
                <a:t>개발 단계에서 조립성, 간섭, 성형성, 용접변형, 도장성, 양산성을 사전 검토합니다.</a:t>
              </a:r>
              <a:endParaRPr lang="en-US" sz="1000" dirty="0"/>
            </a:p>
          </p:txBody>
        </p:sp>
        <p:sp>
          <p:nvSpPr>
            <p:cNvPr id="50" name="Shape 48">
              <a:extLst>
                <a:ext uri="{FF2B5EF4-FFF2-40B4-BE49-F238E27FC236}">
                  <a16:creationId xmlns:a16="http://schemas.microsoft.com/office/drawing/2014/main" id="{28C94F6D-D0E7-A5F1-4461-6A8EF1C65FBF}"/>
                </a:ext>
              </a:extLst>
            </p:cNvPr>
            <p:cNvSpPr/>
            <p:nvPr/>
          </p:nvSpPr>
          <p:spPr>
            <a:xfrm>
              <a:off x="9555861" y="3886903"/>
              <a:ext cx="2788920" cy="159105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9DEE7"/>
              </a:solidFill>
              <a:prstDash val="solid"/>
            </a:ln>
          </p:spPr>
        </p:sp>
        <p:sp>
          <p:nvSpPr>
            <p:cNvPr id="51" name="Shape 49">
              <a:extLst>
                <a:ext uri="{FF2B5EF4-FFF2-40B4-BE49-F238E27FC236}">
                  <a16:creationId xmlns:a16="http://schemas.microsoft.com/office/drawing/2014/main" id="{188E9A36-06BB-1824-6C13-F8E01DEE895E}"/>
                </a:ext>
              </a:extLst>
            </p:cNvPr>
            <p:cNvSpPr/>
            <p:nvPr/>
          </p:nvSpPr>
          <p:spPr>
            <a:xfrm>
              <a:off x="9555861" y="3886903"/>
              <a:ext cx="2788920" cy="228600"/>
            </a:xfrm>
            <a:prstGeom prst="rect">
              <a:avLst/>
            </a:prstGeom>
            <a:solidFill>
              <a:srgbClr val="007B65"/>
            </a:solidFill>
            <a:ln w="12700">
              <a:solidFill>
                <a:srgbClr val="007B65"/>
              </a:solidFill>
              <a:prstDash val="solid"/>
            </a:ln>
          </p:spPr>
        </p:sp>
        <p:sp>
          <p:nvSpPr>
            <p:cNvPr id="52" name="Text 50">
              <a:extLst>
                <a:ext uri="{FF2B5EF4-FFF2-40B4-BE49-F238E27FC236}">
                  <a16:creationId xmlns:a16="http://schemas.microsoft.com/office/drawing/2014/main" id="{84734BC3-DE3B-CD64-C8D5-CA8E49BFC7F5}"/>
                </a:ext>
              </a:extLst>
            </p:cNvPr>
            <p:cNvSpPr/>
            <p:nvPr/>
          </p:nvSpPr>
          <p:spPr>
            <a:xfrm>
              <a:off x="9702165" y="4280095"/>
              <a:ext cx="2496312" cy="164592"/>
            </a:xfrm>
            <a:prstGeom prst="rect">
              <a:avLst/>
            </a:prstGeom>
            <a:noFill/>
            <a:ln/>
          </p:spPr>
          <p:txBody>
            <a:bodyPr wrap="square" lIns="508" tIns="508" rIns="508" bIns="508" rtlCol="0" anchor="ctr">
              <a:normAutofit/>
            </a:bodyPr>
            <a:lstStyle/>
            <a:p>
              <a:pPr marL="0" indent="0">
                <a:buNone/>
              </a:pPr>
              <a:r>
                <a:rPr lang="en-US" sz="980" b="1" dirty="0">
                  <a:solidFill>
                    <a:srgbClr val="005BAC"/>
                  </a:solidFill>
                  <a:latin typeface="Malgun Gothic" pitchFamily="34" charset="0"/>
                  <a:ea typeface="Malgun Gothic" pitchFamily="34" charset="-122"/>
                  <a:cs typeface="Malgun Gothic" pitchFamily="34" charset="-120"/>
                </a:rPr>
                <a:t>04 SMART QUALITY</a:t>
              </a:r>
              <a:endParaRPr lang="en-US" sz="980" dirty="0"/>
            </a:p>
          </p:txBody>
        </p:sp>
        <p:sp>
          <p:nvSpPr>
            <p:cNvPr id="53" name="Text 51">
              <a:extLst>
                <a:ext uri="{FF2B5EF4-FFF2-40B4-BE49-F238E27FC236}">
                  <a16:creationId xmlns:a16="http://schemas.microsoft.com/office/drawing/2014/main" id="{3BDFC109-233A-3C0D-14C1-C9E872D3EBA0}"/>
                </a:ext>
              </a:extLst>
            </p:cNvPr>
            <p:cNvSpPr/>
            <p:nvPr/>
          </p:nvSpPr>
          <p:spPr>
            <a:xfrm>
              <a:off x="9702165" y="4508695"/>
              <a:ext cx="2496312" cy="210312"/>
            </a:xfrm>
            <a:prstGeom prst="rect">
              <a:avLst/>
            </a:prstGeom>
            <a:noFill/>
            <a:ln/>
          </p:spPr>
          <p:txBody>
            <a:bodyPr wrap="square" lIns="508" tIns="508" rIns="508" bIns="508" rtlCol="0" anchor="ctr">
              <a:normAutofit/>
            </a:bodyPr>
            <a:lstStyle/>
            <a:p>
              <a:pPr marL="0" indent="0">
                <a:buNone/>
              </a:pPr>
              <a:r>
                <a:rPr lang="en-US" sz="1300" b="1" dirty="0">
                  <a:solidFill>
                    <a:srgbClr val="000000"/>
                  </a:solidFill>
                  <a:latin typeface="Malgun Gothic" pitchFamily="34" charset="0"/>
                  <a:ea typeface="Malgun Gothic" pitchFamily="34" charset="-122"/>
                  <a:cs typeface="Malgun Gothic" pitchFamily="34" charset="-120"/>
                </a:rPr>
                <a:t>스마트 품질관리</a:t>
              </a:r>
              <a:endParaRPr lang="en-US" sz="1300" dirty="0"/>
            </a:p>
          </p:txBody>
        </p:sp>
        <p:sp>
          <p:nvSpPr>
            <p:cNvPr id="54" name="Text 52">
              <a:extLst>
                <a:ext uri="{FF2B5EF4-FFF2-40B4-BE49-F238E27FC236}">
                  <a16:creationId xmlns:a16="http://schemas.microsoft.com/office/drawing/2014/main" id="{76F74396-1581-9EAE-DC2B-2B8CD37D3D37}"/>
                </a:ext>
              </a:extLst>
            </p:cNvPr>
            <p:cNvSpPr/>
            <p:nvPr/>
          </p:nvSpPr>
          <p:spPr>
            <a:xfrm>
              <a:off x="9702165" y="4819591"/>
              <a:ext cx="2496312" cy="182880"/>
            </a:xfrm>
            <a:prstGeom prst="rect">
              <a:avLst/>
            </a:prstGeom>
            <a:noFill/>
            <a:ln/>
          </p:spPr>
          <p:txBody>
            <a:bodyPr wrap="square" lIns="508" tIns="508" rIns="508" bIns="508" rtlCol="0" anchor="ctr">
              <a:normAutofit fontScale="70000" lnSpcReduction="20000"/>
            </a:bodyPr>
            <a:lstStyle/>
            <a:p>
              <a:pPr marL="0" indent="0">
                <a:buNone/>
              </a:pPr>
              <a:r>
                <a:rPr lang="en-US" sz="1020" b="1" dirty="0">
                  <a:solidFill>
                    <a:srgbClr val="000000"/>
                  </a:solidFill>
                  <a:latin typeface="Malgun Gothic" pitchFamily="34" charset="0"/>
                  <a:ea typeface="Malgun Gothic" pitchFamily="34" charset="-122"/>
                  <a:cs typeface="Malgun Gothic" pitchFamily="34" charset="-120"/>
                </a:rPr>
                <a:t>APQP · IATF 16949 · 양산품질 · 지속개선</a:t>
              </a:r>
              <a:endParaRPr lang="en-US" sz="1020" dirty="0"/>
            </a:p>
          </p:txBody>
        </p:sp>
        <p:sp>
          <p:nvSpPr>
            <p:cNvPr id="55" name="Text 53">
              <a:extLst>
                <a:ext uri="{FF2B5EF4-FFF2-40B4-BE49-F238E27FC236}">
                  <a16:creationId xmlns:a16="http://schemas.microsoft.com/office/drawing/2014/main" id="{676BA44F-C2EC-D6AF-B85C-95323DE42BD7}"/>
                </a:ext>
              </a:extLst>
            </p:cNvPr>
            <p:cNvSpPr/>
            <p:nvPr/>
          </p:nvSpPr>
          <p:spPr>
            <a:xfrm>
              <a:off x="9702165" y="5180426"/>
              <a:ext cx="2496312" cy="310896"/>
            </a:xfrm>
            <a:prstGeom prst="rect">
              <a:avLst/>
            </a:prstGeom>
            <a:noFill/>
            <a:ln/>
          </p:spPr>
          <p:txBody>
            <a:bodyPr wrap="square" lIns="508" tIns="508" rIns="508" bIns="508" rtlCol="0" anchor="ctr">
              <a:normAutofit fontScale="77500" lnSpcReduction="20000"/>
            </a:bodyPr>
            <a:lstStyle/>
            <a:p>
              <a:pPr marL="0" indent="0" latinLnBrk="0">
                <a:buNone/>
              </a:pPr>
              <a:r>
                <a:rPr lang="en-US" sz="1000" dirty="0">
                  <a:solidFill>
                    <a:srgbClr val="000000"/>
                  </a:solidFill>
                  <a:latin typeface="Malgun Gothic" pitchFamily="34" charset="0"/>
                  <a:ea typeface="Malgun Gothic" pitchFamily="34" charset="-122"/>
                  <a:cs typeface="Malgun Gothic" pitchFamily="34" charset="-120"/>
                </a:rPr>
                <a:t>개발 초기부터 양산까지 품질관리 체계를 운영하여 신뢰성 높은 제품 생산을 지원합니다.</a:t>
              </a:r>
              <a:endParaRPr lang="en-US" sz="1000" dirty="0"/>
            </a:p>
          </p:txBody>
        </p:sp>
      </p:grpSp>
      <p:sp>
        <p:nvSpPr>
          <p:cNvPr id="57" name="검토추가_59_0">
            <a:extLst>
              <a:ext uri="{FF2B5EF4-FFF2-40B4-BE49-F238E27FC236}">
                <a16:creationId xmlns:a16="http://schemas.microsoft.com/office/drawing/2014/main" id="{D0C6FB39-9D18-46F6-A8EF-49A602C95A31}"/>
              </a:ext>
            </a:extLst>
          </p:cNvPr>
          <p:cNvSpPr>
            <a:spLocks noGrp="1"/>
          </p:cNvSpPr>
          <p:nvPr/>
        </p:nvSpPr>
        <p:spPr>
          <a:xfrm>
            <a:off x="9610725" y="2218417"/>
            <a:ext cx="2371725" cy="1390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1. 공정 흐름 6단계와 스마트팩토리 4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개 설명을 유지합니다.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2. 60p의 공정별 설명 및 영상을 각 단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계와 연결합니다.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3. 스마트팩토리 소개자료는 승인 PDF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1개로 내려받도록 합니다.</a:t>
            </a:r>
          </a:p>
        </p:txBody>
      </p:sp>
      <p:sp>
        <p:nvSpPr>
          <p:cNvPr id="58" name="검토추가_59_1">
            <a:extLst>
              <a:ext uri="{FF2B5EF4-FFF2-40B4-BE49-F238E27FC236}">
                <a16:creationId xmlns:a16="http://schemas.microsoft.com/office/drawing/2014/main" id="{84AB6846-77EB-4C5F-9D07-2AE6B8F66416}"/>
              </a:ext>
            </a:extLst>
          </p:cNvPr>
          <p:cNvSpPr>
            <a:spLocks noGrp="1"/>
          </p:cNvSpPr>
          <p:nvPr/>
        </p:nvSpPr>
        <p:spPr>
          <a:xfrm>
            <a:off x="9610725" y="3704317"/>
            <a:ext cx="2371725" cy="1200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제목은 “품질경영 &gt; 스마트팩토리”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지만 8~9p의 생산기술·생산공정 분류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와 다릅니다. 최종 IA에서 소속 메뉴를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하나로 확정합니다. 구현된 설비·시스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템 범위도 확인합니다.</a:t>
            </a:r>
          </a:p>
        </p:txBody>
      </p:sp>
    </p:spTree>
    <p:extLst>
      <p:ext uri="{BB962C8B-B14F-4D97-AF65-F5344CB8AC3E}">
        <p14:creationId xmlns:p14="http://schemas.microsoft.com/office/powerpoint/2010/main" val="8343932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C8599381-1BD0-0DE5-42B5-BD446BC514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012D438B-B287-1EAF-F247-534BE18D158F}"/>
              </a:ext>
            </a:extLst>
          </p:cNvPr>
          <p:cNvSpPr>
            <a:spLocks noGrp="1"/>
          </p:cNvSpPr>
          <p:nvPr/>
        </p:nvSpPr>
        <p:spPr>
          <a:xfrm>
            <a:off x="3238500" y="266700"/>
            <a:ext cx="314325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buNone/>
              <a:defRPr sz="825" b="0">
                <a:solidFill>
                  <a:srgbClr val="66727B"/>
                </a:solidFill>
                <a:latin typeface="Oxanium"/>
                <a:ea typeface="Oxanium"/>
                <a:cs typeface="Oxanium"/>
              </a:defRPr>
            </a:pPr>
            <a:r>
              <a:rPr lang="en-US" altLang="ko-KR" sz="825" b="0" dirty="0">
                <a:solidFill>
                  <a:srgbClr val="66727B"/>
                </a:solidFill>
                <a:latin typeface="+mn-ea"/>
                <a:ea typeface="+mn-ea"/>
                <a:cs typeface="Oxanium"/>
              </a:rPr>
              <a:t>MAIN VISUAL / Design 1</a:t>
            </a:r>
            <a:endParaRPr sz="825" b="0" dirty="0">
              <a:solidFill>
                <a:srgbClr val="66727B"/>
              </a:solidFill>
              <a:latin typeface="+mn-ea"/>
              <a:ea typeface="+mn-ea"/>
              <a:cs typeface="Oxanium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C21BA0BD-5197-31EE-B6AC-20F1AF2F3068}"/>
              </a:ext>
            </a:extLst>
          </p:cNvPr>
          <p:cNvSpPr>
            <a:spLocks noGrp="1"/>
          </p:cNvSpPr>
          <p:nvPr/>
        </p:nvSpPr>
        <p:spPr>
          <a:xfrm>
            <a:off x="685800" y="266700"/>
            <a:ext cx="2286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buNone/>
              <a:defRPr sz="975" b="1">
                <a:solidFill>
                  <a:srgbClr val="0E1317"/>
                </a:solidFill>
                <a:latin typeface="Oxanium"/>
                <a:ea typeface="Oxanium"/>
                <a:cs typeface="Oxanium"/>
              </a:defRPr>
            </a:pPr>
            <a:r>
              <a:rPr lang="en-US" sz="975" b="1" dirty="0">
                <a:solidFill>
                  <a:srgbClr val="0E1317"/>
                </a:solidFill>
                <a:latin typeface="+mn-ea"/>
                <a:ea typeface="+mn-ea"/>
                <a:cs typeface="Oxanium"/>
              </a:rPr>
              <a:t>HWASHIN W</a:t>
            </a:r>
            <a:r>
              <a:rPr lang="en-US" sz="975" b="1" dirty="0">
                <a:solidFill>
                  <a:srgbClr val="0E1317"/>
                </a:solidFill>
                <a:latin typeface="+mn-ea"/>
                <a:cs typeface="Oxanium"/>
              </a:rPr>
              <a:t>OOSEOK</a:t>
            </a:r>
            <a:endParaRPr lang="en-US" sz="975" b="1" dirty="0">
              <a:solidFill>
                <a:srgbClr val="0E1317"/>
              </a:solidFill>
              <a:latin typeface="+mn-ea"/>
              <a:ea typeface="+mn-ea"/>
              <a:cs typeface="Oxanium"/>
            </a:endParaRP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83CE3078-C436-753A-C117-77221B5416F0}"/>
              </a:ext>
            </a:extLst>
          </p:cNvPr>
          <p:cNvGrpSpPr/>
          <p:nvPr/>
        </p:nvGrpSpPr>
        <p:grpSpPr>
          <a:xfrm>
            <a:off x="4655579" y="835377"/>
            <a:ext cx="6147888" cy="6020775"/>
            <a:chOff x="4655579" y="835377"/>
            <a:chExt cx="6147888" cy="6020775"/>
          </a:xfrm>
        </p:grpSpPr>
        <p:grpSp>
          <p:nvGrpSpPr>
            <p:cNvPr id="14" name="그룹 13">
              <a:extLst>
                <a:ext uri="{FF2B5EF4-FFF2-40B4-BE49-F238E27FC236}">
                  <a16:creationId xmlns:a16="http://schemas.microsoft.com/office/drawing/2014/main" id="{19C204FA-AF31-20F6-8FE8-935FC3D37A35}"/>
                </a:ext>
              </a:extLst>
            </p:cNvPr>
            <p:cNvGrpSpPr/>
            <p:nvPr/>
          </p:nvGrpSpPr>
          <p:grpSpPr>
            <a:xfrm>
              <a:off x="4655579" y="835377"/>
              <a:ext cx="6057578" cy="5363024"/>
              <a:chOff x="4655579" y="835377"/>
              <a:chExt cx="6057578" cy="5363024"/>
            </a:xfrm>
          </p:grpSpPr>
          <p:pic>
            <p:nvPicPr>
              <p:cNvPr id="5" name="그림 4">
                <a:extLst>
                  <a:ext uri="{FF2B5EF4-FFF2-40B4-BE49-F238E27FC236}">
                    <a16:creationId xmlns:a16="http://schemas.microsoft.com/office/drawing/2014/main" id="{923212D6-AE03-0909-AF27-976057F8370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768091" y="835377"/>
                <a:ext cx="5832176" cy="3347000"/>
              </a:xfrm>
              <a:prstGeom prst="rect">
                <a:avLst/>
              </a:prstGeom>
            </p:spPr>
          </p:pic>
          <p:pic>
            <p:nvPicPr>
              <p:cNvPr id="11" name="그림 10">
                <a:extLst>
                  <a:ext uri="{FF2B5EF4-FFF2-40B4-BE49-F238E27FC236}">
                    <a16:creationId xmlns:a16="http://schemas.microsoft.com/office/drawing/2014/main" id="{CFFCCDE5-C15B-480D-7E75-3BDC96A09F9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655579" y="3285067"/>
                <a:ext cx="6057578" cy="2913334"/>
              </a:xfrm>
              <a:prstGeom prst="rect">
                <a:avLst/>
              </a:prstGeom>
            </p:spPr>
          </p:pic>
        </p:grpSp>
        <p:pic>
          <p:nvPicPr>
            <p:cNvPr id="18" name="그림 17">
              <a:extLst>
                <a:ext uri="{FF2B5EF4-FFF2-40B4-BE49-F238E27FC236}">
                  <a16:creationId xmlns:a16="http://schemas.microsoft.com/office/drawing/2014/main" id="{CB1D530F-EC74-932F-E73B-180E4A6D2EC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667703" y="5292825"/>
              <a:ext cx="6135764" cy="1563327"/>
            </a:xfrm>
            <a:prstGeom prst="rect">
              <a:avLst/>
            </a:prstGeom>
          </p:spPr>
        </p:pic>
      </p:grpSp>
      <p:pic>
        <p:nvPicPr>
          <p:cNvPr id="21" name="그림 20">
            <a:extLst>
              <a:ext uri="{FF2B5EF4-FFF2-40B4-BE49-F238E27FC236}">
                <a16:creationId xmlns:a16="http://schemas.microsoft.com/office/drawing/2014/main" id="{4AC6CE11-E47C-DBD7-C67B-6902BA3360F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2258" y="824088"/>
            <a:ext cx="3033326" cy="5700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03051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D8C52739-8929-1332-D9D8-A83A63624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60</a:t>
            </a:fld>
            <a:endParaRPr lang="ko-KR" altLang="en-US"/>
          </a:p>
        </p:txBody>
      </p:sp>
      <p:sp>
        <p:nvSpPr>
          <p:cNvPr id="3" name="Text 2">
            <a:extLst>
              <a:ext uri="{FF2B5EF4-FFF2-40B4-BE49-F238E27FC236}">
                <a16:creationId xmlns:a16="http://schemas.microsoft.com/office/drawing/2014/main" id="{52BE18C9-34A3-2EAA-D16F-8151DBB348C8}"/>
              </a:ext>
            </a:extLst>
          </p:cNvPr>
          <p:cNvSpPr/>
          <p:nvPr/>
        </p:nvSpPr>
        <p:spPr>
          <a:xfrm>
            <a:off x="695325" y="523335"/>
            <a:ext cx="5400675" cy="17841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altLang="ko-KR" sz="11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L </a:t>
            </a:r>
            <a:r>
              <a:rPr lang="ko-KR" altLang="en-US" sz="11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앞페이지 계속</a:t>
            </a:r>
            <a:endParaRPr lang="en-US" sz="1100" b="1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FDB1FCD6-BF60-16C6-6B5C-0E861FA4F4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663" y="3659065"/>
            <a:ext cx="4149237" cy="1386607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368A9E7D-1B15-BF59-E3B6-585D4D9B29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040" y="5070231"/>
            <a:ext cx="4228368" cy="1289834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F327F896-D00C-3FEC-A26C-2A1B323438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9650" y="1854809"/>
            <a:ext cx="4536098" cy="1404691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4451E16F-8364-9940-9124-BEF148F9F5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72934" y="3327155"/>
            <a:ext cx="4730290" cy="1626576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78091F75-661E-59F6-00AC-FD35CBA336E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80992" y="5013281"/>
            <a:ext cx="4706135" cy="14703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62A66C8-BC6C-2600-9C28-6B9B2D4F1BF3}"/>
              </a:ext>
            </a:extLst>
          </p:cNvPr>
          <p:cNvSpPr txBox="1"/>
          <p:nvPr/>
        </p:nvSpPr>
        <p:spPr>
          <a:xfrm>
            <a:off x="695325" y="916468"/>
            <a:ext cx="836368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400" b="1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생산공정 사이버투어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C8277D09-5453-2880-4ACC-894E374413D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9801" y="1140801"/>
            <a:ext cx="5063637" cy="1064098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886227DF-064A-21B6-3208-7D9FBC7A4F9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9801" y="2296258"/>
            <a:ext cx="4225437" cy="1351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09706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61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www.hwashin.co.kr/</a:t>
            </a:r>
            <a:r>
              <a:rPr lang="en-US" altLang="ko-KR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technology</a:t>
            </a: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/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기술혁신</a:t>
            </a:r>
            <a:endParaRPr lang="en-US" sz="900" b="1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0AB39A6-C065-C12C-334F-BF25512AED6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0935"/>
          <a:stretch/>
        </p:blipFill>
        <p:spPr>
          <a:xfrm>
            <a:off x="695324" y="739053"/>
            <a:ext cx="2585545" cy="5293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4C5C17E-FDB9-D423-9AE8-5EBD1EFD78C5}"/>
              </a:ext>
            </a:extLst>
          </p:cNvPr>
          <p:cNvSpPr txBox="1"/>
          <p:nvPr/>
        </p:nvSpPr>
        <p:spPr>
          <a:xfrm>
            <a:off x="695325" y="1280848"/>
            <a:ext cx="261058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품질경영 </a:t>
            </a:r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&gt; </a:t>
            </a:r>
            <a:r>
              <a:rPr lang="ko-KR" altLang="en-US" sz="1000" b="1" dirty="0">
                <a:highlight>
                  <a:srgbClr val="FFFFFF"/>
                </a:highlight>
                <a:latin typeface="+mn-ea"/>
              </a:rPr>
              <a:t>품질관리</a:t>
            </a:r>
            <a:endParaRPr lang="ko-KR" altLang="en-US" sz="1000" b="1" i="0" dirty="0"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BE8F0A5-F94E-F6BF-5997-76723844F263}"/>
              </a:ext>
            </a:extLst>
          </p:cNvPr>
          <p:cNvSpPr txBox="1"/>
          <p:nvPr/>
        </p:nvSpPr>
        <p:spPr>
          <a:xfrm>
            <a:off x="9576079" y="1088454"/>
            <a:ext cx="244175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r>
              <a:rPr lang="en-US" altLang="ko-KR" sz="1000" dirty="0"/>
              <a:t>https://www.hwashin.co.kr/kr/product/product_quality.do?utm_source=chatgpt.com</a:t>
            </a:r>
            <a:endParaRPr lang="en-US" altLang="ko-KR" sz="1000" dirty="0">
              <a:solidFill>
                <a:srgbClr val="0000FF"/>
              </a:solidFill>
            </a:endParaRPr>
          </a:p>
          <a:p>
            <a:endParaRPr lang="en-US" altLang="ko-KR" sz="1000" dirty="0">
              <a:solidFill>
                <a:srgbClr val="0000FF"/>
              </a:solidFill>
            </a:endParaRPr>
          </a:p>
          <a:p>
            <a:endParaRPr lang="ko-KR" altLang="en-US" sz="1000" dirty="0">
              <a:solidFill>
                <a:srgbClr val="0000FF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2F46FF-2667-C56A-1AAB-82CAF0DDBB62}"/>
              </a:ext>
            </a:extLst>
          </p:cNvPr>
          <p:cNvSpPr txBox="1"/>
          <p:nvPr/>
        </p:nvSpPr>
        <p:spPr>
          <a:xfrm>
            <a:off x="954593" y="974690"/>
            <a:ext cx="1286189" cy="2308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900" b="1">
                <a:solidFill>
                  <a:schemeClr val="bg1"/>
                </a:solidFill>
              </a:rPr>
              <a:t>기술혁신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1CF038B-D2A9-EADA-CD05-98D7AD2A0508}"/>
              </a:ext>
            </a:extLst>
          </p:cNvPr>
          <p:cNvSpPr txBox="1"/>
          <p:nvPr/>
        </p:nvSpPr>
        <p:spPr>
          <a:xfrm>
            <a:off x="695325" y="1611152"/>
            <a:ext cx="8153400" cy="4462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latinLnBrk="0"/>
            <a:r>
              <a:rPr lang="en-US" altLang="ko-KR" sz="1400" b="1" i="0" dirty="0">
                <a:effectLst/>
                <a:highlight>
                  <a:srgbClr val="FFFFFF"/>
                </a:highlight>
                <a:latin typeface="+mn-ea"/>
              </a:rPr>
              <a:t>Quality Management </a:t>
            </a:r>
          </a:p>
          <a:p>
            <a:pPr algn="l" latinLnBrk="0"/>
            <a:r>
              <a:rPr lang="ko-KR" altLang="en-US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화신은 스마트 품질경영으로 고품격</a:t>
            </a:r>
            <a:r>
              <a:rPr lang="en-US" altLang="ko-KR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, </a:t>
            </a:r>
            <a:r>
              <a:rPr lang="ko-KR" altLang="en-US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최상의 품질로 고객만족을 지향합니다</a:t>
            </a:r>
            <a:r>
              <a:rPr lang="en-US" altLang="ko-KR" sz="900" b="0" i="0" dirty="0">
                <a:solidFill>
                  <a:srgbClr val="676767"/>
                </a:solidFill>
                <a:effectLst/>
                <a:highlight>
                  <a:srgbClr val="FFFFFF"/>
                </a:highlight>
                <a:latin typeface="Nanum Gothic"/>
              </a:rPr>
              <a:t>.</a:t>
            </a:r>
            <a:endParaRPr lang="en-US" altLang="ko-KR" sz="900" b="0" i="0" dirty="0">
              <a:solidFill>
                <a:srgbClr val="484848"/>
              </a:solidFill>
              <a:effectLst/>
              <a:highlight>
                <a:srgbClr val="FFFFFF"/>
              </a:highlight>
              <a:latin typeface="Nanum Gothic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94AB7596-918F-C467-EC58-7710074845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325" y="2127738"/>
            <a:ext cx="6050262" cy="3261947"/>
          </a:xfrm>
          <a:prstGeom prst="rect">
            <a:avLst/>
          </a:prstGeom>
        </p:spPr>
      </p:pic>
      <p:sp>
        <p:nvSpPr>
          <p:cNvPr id="13" name="검토추가_61_0">
            <a:extLst>
              <a:ext uri="{FF2B5EF4-FFF2-40B4-BE49-F238E27FC236}">
                <a16:creationId xmlns:a16="http://schemas.microsoft.com/office/drawing/2014/main" id="{BD3E22E8-E269-4C44-AB3F-629FD95A2A9C}"/>
              </a:ext>
            </a:extLst>
          </p:cNvPr>
          <p:cNvSpPr>
            <a:spLocks noGrp="1"/>
          </p:cNvSpPr>
          <p:nvPr/>
        </p:nvSpPr>
        <p:spPr>
          <a:xfrm>
            <a:off x="9610725" y="2218417"/>
            <a:ext cx="2371725" cy="1581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1. 품질이념·원칙·전략·시스템 순서를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유지합니다. 62p는 동일 페이지 하단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입니다.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2. 인증서는 회사소개 인증현황의 같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은 원본 자료를 연결합니다.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3. 품질방침은 승인일·적용 범위·개정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본을 관리합니다.</a:t>
            </a:r>
          </a:p>
        </p:txBody>
      </p:sp>
      <p:sp>
        <p:nvSpPr>
          <p:cNvPr id="14" name="검토추가_61_1">
            <a:extLst>
              <a:ext uri="{FF2B5EF4-FFF2-40B4-BE49-F238E27FC236}">
                <a16:creationId xmlns:a16="http://schemas.microsoft.com/office/drawing/2014/main" id="{CD026ED8-0D5D-4FCC-B5A1-CA5A29706EAF}"/>
              </a:ext>
            </a:extLst>
          </p:cNvPr>
          <p:cNvSpPr>
            <a:spLocks noGrp="1"/>
          </p:cNvSpPr>
          <p:nvPr/>
        </p:nvSpPr>
        <p:spPr>
          <a:xfrm>
            <a:off x="9610725" y="3894817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참고 URL 뒤의 추적용 매개변수는 실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제 운영 링크에서 정리합니다. APQP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등 기술용어와 인증 유효성은 승인 자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료로 확인합니다.</a:t>
            </a:r>
          </a:p>
        </p:txBody>
      </p:sp>
    </p:spTree>
    <p:extLst>
      <p:ext uri="{BB962C8B-B14F-4D97-AF65-F5344CB8AC3E}">
        <p14:creationId xmlns:p14="http://schemas.microsoft.com/office/powerpoint/2010/main" val="287511720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61B6222F-0C53-8A41-9295-2BE3E4A5904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733"/>
          <a:stretch/>
        </p:blipFill>
        <p:spPr>
          <a:xfrm>
            <a:off x="6096000" y="1058740"/>
            <a:ext cx="5272454" cy="4116631"/>
          </a:xfrm>
          <a:prstGeom prst="rect">
            <a:avLst/>
          </a:prstGeom>
        </p:spPr>
      </p:pic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9A6036C8-8E2C-94CD-2868-5429C3A816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62</a:t>
            </a:fld>
            <a:endParaRPr lang="ko-KR" altLang="en-US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C652B6FD-76C1-E3A4-C537-E135307107B4}"/>
              </a:ext>
            </a:extLst>
          </p:cNvPr>
          <p:cNvSpPr/>
          <p:nvPr/>
        </p:nvSpPr>
        <p:spPr>
          <a:xfrm>
            <a:off x="695325" y="523335"/>
            <a:ext cx="5400675" cy="17841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altLang="ko-KR" sz="11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L </a:t>
            </a:r>
            <a:r>
              <a:rPr lang="ko-KR" altLang="en-US" sz="11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앞페이지 계속</a:t>
            </a:r>
            <a:endParaRPr lang="en-US" sz="1100" b="1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FF50102B-D396-5420-CB74-3975FFA80F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25" y="1085118"/>
            <a:ext cx="4195482" cy="4536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15615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3"/>
          <p:cNvSpPr/>
          <p:nvPr/>
        </p:nvSpPr>
        <p:spPr>
          <a:xfrm>
            <a:off x="727192" y="1143000"/>
            <a:ext cx="6035040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ko-KR" altLang="en-US" sz="2300" b="1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화신그룹 </a:t>
            </a:r>
            <a:r>
              <a:rPr lang="en-US" altLang="ko-KR" sz="2300" b="1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|  </a:t>
            </a:r>
            <a:r>
              <a:rPr lang="ko-KR" altLang="en-US" sz="23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글로벌네트워크 </a:t>
            </a:r>
            <a:r>
              <a:rPr lang="en-US" altLang="ko-KR" sz="23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Global Network</a:t>
            </a:r>
            <a:endParaRPr lang="en-US" sz="2300" dirty="0"/>
          </a:p>
        </p:txBody>
      </p:sp>
      <p:sp>
        <p:nvSpPr>
          <p:cNvPr id="6" name="Text 4"/>
          <p:cNvSpPr/>
          <p:nvPr/>
        </p:nvSpPr>
        <p:spPr>
          <a:xfrm>
            <a:off x="707528" y="1691640"/>
            <a:ext cx="630936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ko-KR" altLang="en-US" sz="32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디자인 </a:t>
            </a:r>
            <a:r>
              <a:rPr lang="en-US" altLang="ko-KR" sz="32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· UI/UX</a:t>
            </a:r>
          </a:p>
          <a:p>
            <a:pPr marL="0" indent="0">
              <a:buNone/>
            </a:pPr>
            <a:r>
              <a:rPr lang="ko-KR" altLang="en-US" sz="32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적용 방향</a:t>
            </a:r>
            <a:endParaRPr lang="en-US" altLang="ko-KR" sz="3200" dirty="0"/>
          </a:p>
        </p:txBody>
      </p:sp>
      <p:sp>
        <p:nvSpPr>
          <p:cNvPr id="7" name="Text 5"/>
          <p:cNvSpPr/>
          <p:nvPr/>
        </p:nvSpPr>
        <p:spPr>
          <a:xfrm>
            <a:off x="705463" y="2852928"/>
            <a:ext cx="5303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altLang="ko-KR" sz="14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Design &amp; UI/UX </a:t>
            </a:r>
            <a:r>
              <a:rPr lang="en-US" sz="14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Plan</a:t>
            </a:r>
            <a:endParaRPr lang="en-US" sz="1400" dirty="0"/>
          </a:p>
        </p:txBody>
      </p:sp>
      <p:sp>
        <p:nvSpPr>
          <p:cNvPr id="23" name="슬라이드 번호 개체 틀 22">
            <a:extLst>
              <a:ext uri="{FF2B5EF4-FFF2-40B4-BE49-F238E27FC236}">
                <a16:creationId xmlns:a16="http://schemas.microsoft.com/office/drawing/2014/main" id="{9B502E0C-EFD7-1B78-8D17-75BBD222C3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63</a:t>
            </a:fld>
            <a:endParaRPr lang="ko-KR" altLang="en-US"/>
          </a:p>
        </p:txBody>
      </p:sp>
      <p:sp>
        <p:nvSpPr>
          <p:cNvPr id="24" name="Text 2">
            <a:extLst>
              <a:ext uri="{FF2B5EF4-FFF2-40B4-BE49-F238E27FC236}">
                <a16:creationId xmlns:a16="http://schemas.microsoft.com/office/drawing/2014/main" id="{9BFABF97-E772-6160-7AF2-4BFF2900F1BD}"/>
              </a:ext>
            </a:extLst>
          </p:cNvPr>
          <p:cNvSpPr/>
          <p:nvPr/>
        </p:nvSpPr>
        <p:spPr>
          <a:xfrm>
            <a:off x="727192" y="658368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</a:t>
            </a:r>
            <a:endParaRPr lang="en-US" sz="1000" dirty="0">
              <a:solidFill>
                <a:srgbClr val="005BAC"/>
              </a:solidFill>
            </a:endParaRPr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04BFBDF0-7ED1-7B40-F40B-16DC08C6BE7A}"/>
              </a:ext>
            </a:extLst>
          </p:cNvPr>
          <p:cNvGrpSpPr/>
          <p:nvPr/>
        </p:nvGrpSpPr>
        <p:grpSpPr>
          <a:xfrm>
            <a:off x="6096000" y="266966"/>
            <a:ext cx="6096000" cy="6103324"/>
            <a:chOff x="6096000" y="266966"/>
            <a:chExt cx="6096000" cy="6103324"/>
          </a:xfrm>
        </p:grpSpPr>
        <p:pic>
          <p:nvPicPr>
            <p:cNvPr id="3" name="그림 2">
              <a:extLst>
                <a:ext uri="{FF2B5EF4-FFF2-40B4-BE49-F238E27FC236}">
                  <a16:creationId xmlns:a16="http://schemas.microsoft.com/office/drawing/2014/main" id="{2FE756FC-98ED-61B8-96A5-948DB132A24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96000" y="266966"/>
              <a:ext cx="6096000" cy="3162034"/>
            </a:xfrm>
            <a:prstGeom prst="rect">
              <a:avLst/>
            </a:prstGeom>
          </p:spPr>
        </p:pic>
        <p:pic>
          <p:nvPicPr>
            <p:cNvPr id="8" name="그림 7">
              <a:extLst>
                <a:ext uri="{FF2B5EF4-FFF2-40B4-BE49-F238E27FC236}">
                  <a16:creationId xmlns:a16="http://schemas.microsoft.com/office/drawing/2014/main" id="{717851E5-3993-6B76-D161-298DD063D70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96000" y="3428999"/>
              <a:ext cx="6096000" cy="29412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2297660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3E98EBAA-18FE-B9BD-454A-AB4FB4742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64</a:t>
            </a:fld>
            <a:endParaRPr lang="ko-KR" altLang="en-US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CFD39CF7-2D2B-F7C5-2E6F-12FDB7C3E5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717" y="161365"/>
            <a:ext cx="5609158" cy="3989294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E45AF65B-0C6F-F742-0BF9-F2D319959E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156447"/>
            <a:ext cx="5604939" cy="3388659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4D46A67F-FA4E-7F41-3D82-A58E965BAA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6330" y="4487615"/>
            <a:ext cx="5326070" cy="1599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65491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773F7D20-4B5D-9330-66FA-94CFFA8C13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65</a:t>
            </a:fld>
            <a:endParaRPr lang="ko-KR" alt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9586D11-BBEF-A9B0-A0FE-C80896D6DA34}"/>
              </a:ext>
            </a:extLst>
          </p:cNvPr>
          <p:cNvSpPr txBox="1"/>
          <p:nvPr/>
        </p:nvSpPr>
        <p:spPr>
          <a:xfrm>
            <a:off x="780757" y="906361"/>
            <a:ext cx="4572000" cy="32004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1800" b="1" dirty="0" err="1">
                <a:solidFill>
                  <a:srgbClr val="000000"/>
                </a:solidFill>
                <a:latin typeface="Malgun Gothic"/>
              </a:rPr>
              <a:t>해외사업장</a:t>
            </a:r>
            <a:r>
              <a:rPr sz="1800" b="1" dirty="0">
                <a:solidFill>
                  <a:srgbClr val="000000"/>
                </a:solidFill>
                <a:latin typeface="Malgun Gothic"/>
              </a:rPr>
              <a:t> &gt;</a:t>
            </a:r>
          </a:p>
        </p:txBody>
      </p:sp>
      <p:graphicFrame>
        <p:nvGraphicFramePr>
          <p:cNvPr id="4" name="Table 19">
            <a:extLst>
              <a:ext uri="{FF2B5EF4-FFF2-40B4-BE49-F238E27FC236}">
                <a16:creationId xmlns:a16="http://schemas.microsoft.com/office/drawing/2014/main" id="{717432D7-678B-4BE3-7358-1EE4AEDAEEF4}"/>
              </a:ext>
            </a:extLst>
          </p:cNvPr>
          <p:cNvGraphicFramePr>
            <a:graphicFrameLocks noGrp="1"/>
          </p:cNvGraphicFramePr>
          <p:nvPr/>
        </p:nvGraphicFramePr>
        <p:xfrm>
          <a:off x="695325" y="1666017"/>
          <a:ext cx="9621097" cy="4004393"/>
        </p:xfrm>
        <a:graphic>
          <a:graphicData uri="http://schemas.openxmlformats.org/drawingml/2006/table">
            <a:tbl>
              <a:tblPr firstRow="1" bandRow="1">
                <a:tableStyleId>{74C1A8A3-306A-4EB7-A6B1-4F7E0EB9C5D6}</a:tableStyleId>
              </a:tblPr>
              <a:tblGrid>
                <a:gridCol w="5570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165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260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79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734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943">
                <a:tc>
                  <a:txBody>
                    <a:bodyPr/>
                    <a:lstStyle/>
                    <a:p>
                      <a:pPr algn="ctr"/>
                      <a:r>
                        <a:rPr sz="1200" b="1" dirty="0">
                          <a:solidFill>
                            <a:srgbClr val="FFFFFF"/>
                          </a:solidFill>
                        </a:rPr>
                        <a:t>No</a:t>
                      </a:r>
                      <a:endParaRPr sz="1200" b="1" dirty="0">
                        <a:solidFill>
                          <a:srgbClr val="FFFFFF"/>
                        </a:solidFill>
                        <a:latin typeface="Malgun Gothic"/>
                      </a:endParaRPr>
                    </a:p>
                  </a:txBody>
                  <a:tcPr marL="38100" marR="38100" marT="25400" marB="254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1" dirty="0" err="1">
                          <a:solidFill>
                            <a:srgbClr val="FFFFFF"/>
                          </a:solidFill>
                        </a:rPr>
                        <a:t>지역</a:t>
                      </a:r>
                      <a:endParaRPr sz="1200" b="1" dirty="0">
                        <a:solidFill>
                          <a:srgbClr val="FFFFFF"/>
                        </a:solidFill>
                        <a:latin typeface="Malgun Gothic"/>
                      </a:endParaRPr>
                    </a:p>
                  </a:txBody>
                  <a:tcPr marL="38100" marR="38100" marT="25400" marB="254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1" dirty="0" err="1">
                          <a:solidFill>
                            <a:srgbClr val="FFFFFF"/>
                          </a:solidFill>
                        </a:rPr>
                        <a:t>법인명</a:t>
                      </a:r>
                      <a:endParaRPr sz="1200" b="1" dirty="0">
                        <a:solidFill>
                          <a:srgbClr val="FFFFFF"/>
                        </a:solidFill>
                        <a:latin typeface="Malgun Gothic"/>
                      </a:endParaRPr>
                    </a:p>
                  </a:txBody>
                  <a:tcPr marL="38100" marR="38100" marT="25400" marB="254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1" dirty="0" err="1">
                          <a:solidFill>
                            <a:srgbClr val="FFFFFF"/>
                          </a:solidFill>
                        </a:rPr>
                        <a:t>대표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sz="1200" b="1" dirty="0" err="1">
                          <a:solidFill>
                            <a:srgbClr val="FFFFFF"/>
                          </a:solidFill>
                        </a:rPr>
                        <a:t>위치</a:t>
                      </a:r>
                      <a:endParaRPr sz="1200" b="1" dirty="0">
                        <a:solidFill>
                          <a:srgbClr val="FFFFFF"/>
                        </a:solidFill>
                        <a:latin typeface="Malgun Gothic"/>
                      </a:endParaRPr>
                    </a:p>
                  </a:txBody>
                  <a:tcPr marL="38100" marR="38100" marT="25400" marB="254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1" dirty="0" err="1">
                          <a:solidFill>
                            <a:srgbClr val="FFFFFF"/>
                          </a:solidFill>
                        </a:rPr>
                        <a:t>상세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</a:rPr>
                        <a:t> URL</a:t>
                      </a:r>
                      <a:endParaRPr sz="1200" b="1" dirty="0">
                        <a:solidFill>
                          <a:srgbClr val="FFFFFF"/>
                        </a:solidFill>
                        <a:latin typeface="Malgun Gothic"/>
                      </a:endParaRPr>
                    </a:p>
                  </a:txBody>
                  <a:tcPr marL="38100" marR="38100" marT="25400" marB="2540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4350">
                <a:tc>
                  <a:txBody>
                    <a:bodyPr/>
                    <a:lstStyle/>
                    <a:p>
                      <a:pPr algn="ctr"/>
                      <a:r>
                        <a:rPr sz="1200" b="0" dirty="0">
                          <a:solidFill>
                            <a:srgbClr val="000000"/>
                          </a:solidFill>
                        </a:rPr>
                        <a:t>1</a:t>
                      </a:r>
                      <a:endParaRPr sz="1200" b="0" dirty="0">
                        <a:solidFill>
                          <a:srgbClr val="000000"/>
                        </a:solidFill>
                        <a:latin typeface="Malgun Gothic"/>
                      </a:endParaRPr>
                    </a:p>
                  </a:txBody>
                  <a:tcPr marL="38100" marR="38100" marT="25400" marB="254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1" dirty="0" err="1">
                          <a:solidFill>
                            <a:srgbClr val="000000"/>
                          </a:solidFill>
                        </a:rPr>
                        <a:t>미국</a:t>
                      </a:r>
                      <a:r>
                        <a:rPr sz="1200" b="1" dirty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sz="1200" b="1" dirty="0" err="1">
                          <a:solidFill>
                            <a:srgbClr val="000000"/>
                          </a:solidFill>
                        </a:rPr>
                        <a:t>앨라배마</a:t>
                      </a:r>
                      <a:endParaRPr sz="1200" b="1" dirty="0">
                        <a:solidFill>
                          <a:srgbClr val="000000"/>
                        </a:solidFill>
                        <a:latin typeface="Malgun Gothic"/>
                      </a:endParaRPr>
                    </a:p>
                  </a:txBody>
                  <a:tcPr marL="38100" marR="38100" marT="25400" marB="25400" anchor="ctr"/>
                </a:tc>
                <a:tc>
                  <a:txBody>
                    <a:bodyPr/>
                    <a:lstStyle/>
                    <a:p>
                      <a:r>
                        <a:rPr sz="1200" b="0" dirty="0">
                          <a:solidFill>
                            <a:srgbClr val="000000"/>
                          </a:solidFill>
                        </a:rPr>
                        <a:t>HWASHIN America Corporation</a:t>
                      </a:r>
                      <a:endParaRPr sz="1200" b="0" dirty="0">
                        <a:solidFill>
                          <a:srgbClr val="000000"/>
                        </a:solidFill>
                        <a:latin typeface="Malgun Gothic"/>
                      </a:endParaRPr>
                    </a:p>
                  </a:txBody>
                  <a:tcPr marL="38100" marR="38100" marT="25400" marB="254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sz="1050" b="0" dirty="0">
                          <a:solidFill>
                            <a:srgbClr val="000000"/>
                          </a:solidFill>
                        </a:rPr>
                        <a:t>Greenville, AL</a:t>
                      </a:r>
                      <a:endParaRPr sz="1050" b="0" dirty="0">
                        <a:solidFill>
                          <a:srgbClr val="000000"/>
                        </a:solidFill>
                        <a:latin typeface="Malgun Gothic"/>
                      </a:endParaRPr>
                    </a:p>
                  </a:txBody>
                  <a:tcPr marL="38100" marR="38100" marT="25400" marB="25400" anchor="ctr"/>
                </a:tc>
                <a:tc>
                  <a:txBody>
                    <a:bodyPr/>
                    <a:lstStyle/>
                    <a:p>
                      <a:r>
                        <a:rPr sz="1050" b="0" dirty="0">
                          <a:solidFill>
                            <a:srgbClr val="000000"/>
                          </a:solidFill>
                        </a:rPr>
                        <a:t>www.hwashin.co.kr/network/global/USAL/</a:t>
                      </a:r>
                      <a:endParaRPr sz="1050" b="0" dirty="0">
                        <a:solidFill>
                          <a:srgbClr val="000000"/>
                        </a:solidFill>
                        <a:latin typeface="Malgun Gothic"/>
                      </a:endParaRPr>
                    </a:p>
                  </a:txBody>
                  <a:tcPr marL="38100" marR="38100" marT="25400" marB="2540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4350">
                <a:tc>
                  <a:txBody>
                    <a:bodyPr/>
                    <a:lstStyle/>
                    <a:p>
                      <a:pPr algn="ctr"/>
                      <a:r>
                        <a:rPr sz="1200" b="0">
                          <a:solidFill>
                            <a:srgbClr val="000000"/>
                          </a:solidFill>
                        </a:rPr>
                        <a:t>2</a:t>
                      </a:r>
                      <a:endParaRPr sz="1200" b="0">
                        <a:solidFill>
                          <a:srgbClr val="000000"/>
                        </a:solidFill>
                        <a:latin typeface="Malgun Gothic"/>
                      </a:endParaRPr>
                    </a:p>
                  </a:txBody>
                  <a:tcPr marL="38100" marR="38100" marT="25400" marB="254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1" dirty="0" err="1">
                          <a:solidFill>
                            <a:srgbClr val="000000"/>
                          </a:solidFill>
                        </a:rPr>
                        <a:t>미국</a:t>
                      </a:r>
                      <a:r>
                        <a:rPr sz="1200" b="1" dirty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sz="1200" b="1" dirty="0" err="1">
                          <a:solidFill>
                            <a:srgbClr val="000000"/>
                          </a:solidFill>
                        </a:rPr>
                        <a:t>조지아</a:t>
                      </a:r>
                      <a:endParaRPr sz="1200" b="1" dirty="0">
                        <a:solidFill>
                          <a:srgbClr val="000000"/>
                        </a:solidFill>
                        <a:latin typeface="Malgun Gothic"/>
                      </a:endParaRPr>
                    </a:p>
                  </a:txBody>
                  <a:tcPr marL="38100" marR="38100" marT="25400" marB="25400" anchor="ctr"/>
                </a:tc>
                <a:tc>
                  <a:txBody>
                    <a:bodyPr/>
                    <a:lstStyle/>
                    <a:p>
                      <a:r>
                        <a:rPr sz="1200" b="0" dirty="0">
                          <a:solidFill>
                            <a:srgbClr val="000000"/>
                          </a:solidFill>
                        </a:rPr>
                        <a:t>HWASHIN Georgia Corporation</a:t>
                      </a:r>
                      <a:endParaRPr sz="1200" b="0" dirty="0">
                        <a:solidFill>
                          <a:srgbClr val="000000"/>
                        </a:solidFill>
                        <a:latin typeface="Malgun Gothic"/>
                      </a:endParaRPr>
                    </a:p>
                  </a:txBody>
                  <a:tcPr marL="38100" marR="38100" marT="25400" marB="254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sz="1050" b="0" dirty="0">
                          <a:solidFill>
                            <a:srgbClr val="000000"/>
                          </a:solidFill>
                        </a:rPr>
                        <a:t>Dublin, GA</a:t>
                      </a:r>
                      <a:endParaRPr sz="1050" b="0" dirty="0">
                        <a:solidFill>
                          <a:srgbClr val="000000"/>
                        </a:solidFill>
                        <a:latin typeface="Malgun Gothic"/>
                      </a:endParaRPr>
                    </a:p>
                  </a:txBody>
                  <a:tcPr marL="38100" marR="38100" marT="25400" marB="25400" anchor="ctr"/>
                </a:tc>
                <a:tc>
                  <a:txBody>
                    <a:bodyPr/>
                    <a:lstStyle/>
                    <a:p>
                      <a:r>
                        <a:rPr sz="1050" b="0" dirty="0">
                          <a:solidFill>
                            <a:srgbClr val="000000"/>
                          </a:solidFill>
                        </a:rPr>
                        <a:t>www.hwashin.co.kr/network/global/USGA/</a:t>
                      </a:r>
                      <a:endParaRPr sz="1050" b="0" dirty="0">
                        <a:solidFill>
                          <a:srgbClr val="000000"/>
                        </a:solidFill>
                        <a:latin typeface="Malgun Gothic"/>
                      </a:endParaRPr>
                    </a:p>
                  </a:txBody>
                  <a:tcPr marL="38100" marR="38100" marT="25400" marB="2540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4350">
                <a:tc>
                  <a:txBody>
                    <a:bodyPr/>
                    <a:lstStyle/>
                    <a:p>
                      <a:pPr algn="ctr"/>
                      <a:r>
                        <a:rPr sz="1200" b="0">
                          <a:solidFill>
                            <a:srgbClr val="000000"/>
                          </a:solidFill>
                        </a:rPr>
                        <a:t>3</a:t>
                      </a:r>
                      <a:endParaRPr sz="1200" b="0">
                        <a:solidFill>
                          <a:srgbClr val="000000"/>
                        </a:solidFill>
                        <a:latin typeface="Malgun Gothic"/>
                      </a:endParaRPr>
                    </a:p>
                  </a:txBody>
                  <a:tcPr marL="38100" marR="38100" marT="25400" marB="254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1" dirty="0" err="1">
                          <a:solidFill>
                            <a:srgbClr val="000000"/>
                          </a:solidFill>
                        </a:rPr>
                        <a:t>북경</a:t>
                      </a:r>
                      <a:endParaRPr sz="1200" b="1" dirty="0">
                        <a:solidFill>
                          <a:srgbClr val="000000"/>
                        </a:solidFill>
                        <a:latin typeface="Malgun Gothic"/>
                      </a:endParaRPr>
                    </a:p>
                  </a:txBody>
                  <a:tcPr marL="38100" marR="38100" marT="25400" marB="25400" anchor="ctr"/>
                </a:tc>
                <a:tc>
                  <a:txBody>
                    <a:bodyPr/>
                    <a:lstStyle/>
                    <a:p>
                      <a:r>
                        <a:rPr sz="1200" b="0">
                          <a:solidFill>
                            <a:srgbClr val="000000"/>
                          </a:solidFill>
                        </a:rPr>
                        <a:t>Beijing Hwashin Automobile Parts Co., Ltd.</a:t>
                      </a:r>
                      <a:endParaRPr sz="1200" b="0">
                        <a:solidFill>
                          <a:srgbClr val="000000"/>
                        </a:solidFill>
                        <a:latin typeface="Malgun Gothic"/>
                      </a:endParaRPr>
                    </a:p>
                  </a:txBody>
                  <a:tcPr marL="38100" marR="38100" marT="25400" marB="254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sz="1050" b="0" dirty="0" err="1">
                          <a:solidFill>
                            <a:srgbClr val="000000"/>
                          </a:solidFill>
                        </a:rPr>
                        <a:t>Pinggu</a:t>
                      </a:r>
                      <a:r>
                        <a:rPr sz="1050" b="0" dirty="0">
                          <a:solidFill>
                            <a:srgbClr val="000000"/>
                          </a:solidFill>
                        </a:rPr>
                        <a:t>, Beijing</a:t>
                      </a:r>
                      <a:endParaRPr sz="1050" b="0" dirty="0">
                        <a:solidFill>
                          <a:srgbClr val="000000"/>
                        </a:solidFill>
                        <a:latin typeface="Malgun Gothic"/>
                      </a:endParaRPr>
                    </a:p>
                  </a:txBody>
                  <a:tcPr marL="38100" marR="38100" marT="25400" marB="25400" anchor="ctr"/>
                </a:tc>
                <a:tc>
                  <a:txBody>
                    <a:bodyPr/>
                    <a:lstStyle/>
                    <a:p>
                      <a:r>
                        <a:rPr sz="1050" b="0" dirty="0">
                          <a:solidFill>
                            <a:srgbClr val="000000"/>
                          </a:solidFill>
                        </a:rPr>
                        <a:t>www.hwashin.co.kr/network/global/CNBE/</a:t>
                      </a:r>
                      <a:endParaRPr sz="1050" b="0" dirty="0">
                        <a:solidFill>
                          <a:srgbClr val="000000"/>
                        </a:solidFill>
                        <a:latin typeface="Malgun Gothic"/>
                      </a:endParaRPr>
                    </a:p>
                  </a:txBody>
                  <a:tcPr marL="38100" marR="38100" marT="25400" marB="2540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4350">
                <a:tc>
                  <a:txBody>
                    <a:bodyPr/>
                    <a:lstStyle/>
                    <a:p>
                      <a:pPr algn="ctr"/>
                      <a:r>
                        <a:rPr sz="1200" b="0">
                          <a:solidFill>
                            <a:srgbClr val="000000"/>
                          </a:solidFill>
                        </a:rPr>
                        <a:t>4</a:t>
                      </a:r>
                      <a:endParaRPr sz="1200" b="0">
                        <a:solidFill>
                          <a:srgbClr val="000000"/>
                        </a:solidFill>
                        <a:latin typeface="Malgun Gothic"/>
                      </a:endParaRPr>
                    </a:p>
                  </a:txBody>
                  <a:tcPr marL="38100" marR="38100" marT="25400" marB="254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1" dirty="0" err="1">
                          <a:solidFill>
                            <a:srgbClr val="000000"/>
                          </a:solidFill>
                        </a:rPr>
                        <a:t>인도</a:t>
                      </a:r>
                      <a:r>
                        <a:rPr sz="1200" b="1" dirty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sz="1200" b="1" dirty="0" err="1">
                          <a:solidFill>
                            <a:srgbClr val="000000"/>
                          </a:solidFill>
                        </a:rPr>
                        <a:t>첸나이</a:t>
                      </a:r>
                      <a:endParaRPr sz="1200" b="1" dirty="0">
                        <a:solidFill>
                          <a:srgbClr val="000000"/>
                        </a:solidFill>
                        <a:latin typeface="Malgun Gothic"/>
                      </a:endParaRPr>
                    </a:p>
                  </a:txBody>
                  <a:tcPr marL="38100" marR="38100" marT="25400" marB="25400" anchor="ctr"/>
                </a:tc>
                <a:tc>
                  <a:txBody>
                    <a:bodyPr/>
                    <a:lstStyle/>
                    <a:p>
                      <a:r>
                        <a:rPr sz="1200" b="0">
                          <a:solidFill>
                            <a:srgbClr val="000000"/>
                          </a:solidFill>
                        </a:rPr>
                        <a:t>Hwashin Automotive India Private Limited</a:t>
                      </a:r>
                      <a:endParaRPr sz="1200" b="0">
                        <a:solidFill>
                          <a:srgbClr val="000000"/>
                        </a:solidFill>
                        <a:latin typeface="Malgun Gothic"/>
                      </a:endParaRPr>
                    </a:p>
                  </a:txBody>
                  <a:tcPr marL="38100" marR="38100" marT="25400" marB="254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sz="1050" b="0" dirty="0">
                          <a:solidFill>
                            <a:srgbClr val="000000"/>
                          </a:solidFill>
                        </a:rPr>
                        <a:t>Chennai, India</a:t>
                      </a:r>
                      <a:endParaRPr sz="1050" b="0" dirty="0">
                        <a:solidFill>
                          <a:srgbClr val="000000"/>
                        </a:solidFill>
                        <a:latin typeface="Malgun Gothic"/>
                      </a:endParaRPr>
                    </a:p>
                  </a:txBody>
                  <a:tcPr marL="38100" marR="38100" marT="25400" marB="25400" anchor="ctr"/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000000"/>
                          </a:solidFill>
                        </a:rPr>
                        <a:t>www.hwashin.co.kr/network/global/INCH/</a:t>
                      </a:r>
                      <a:endParaRPr sz="1050" b="0">
                        <a:solidFill>
                          <a:srgbClr val="000000"/>
                        </a:solidFill>
                        <a:latin typeface="Malgun Gothic"/>
                      </a:endParaRPr>
                    </a:p>
                  </a:txBody>
                  <a:tcPr marL="38100" marR="38100" marT="25400" marB="2540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4350">
                <a:tc>
                  <a:txBody>
                    <a:bodyPr/>
                    <a:lstStyle/>
                    <a:p>
                      <a:pPr algn="ctr"/>
                      <a:r>
                        <a:rPr sz="1200" b="0">
                          <a:solidFill>
                            <a:srgbClr val="000000"/>
                          </a:solidFill>
                        </a:rPr>
                        <a:t>5</a:t>
                      </a:r>
                      <a:endParaRPr sz="1200" b="0">
                        <a:solidFill>
                          <a:srgbClr val="000000"/>
                        </a:solidFill>
                        <a:latin typeface="Malgun Gothic"/>
                      </a:endParaRPr>
                    </a:p>
                  </a:txBody>
                  <a:tcPr marL="38100" marR="38100" marT="25400" marB="254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1" dirty="0" err="1">
                          <a:solidFill>
                            <a:srgbClr val="000000"/>
                          </a:solidFill>
                        </a:rPr>
                        <a:t>인도</a:t>
                      </a:r>
                      <a:r>
                        <a:rPr sz="1200" b="1" dirty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sz="1200" b="1" dirty="0" err="1">
                          <a:solidFill>
                            <a:srgbClr val="000000"/>
                          </a:solidFill>
                        </a:rPr>
                        <a:t>푸네</a:t>
                      </a:r>
                      <a:endParaRPr sz="1200" b="1" dirty="0">
                        <a:solidFill>
                          <a:srgbClr val="000000"/>
                        </a:solidFill>
                        <a:latin typeface="Malgun Gothic"/>
                      </a:endParaRPr>
                    </a:p>
                  </a:txBody>
                  <a:tcPr marL="38100" marR="38100" marT="25400" marB="25400" anchor="ctr"/>
                </a:tc>
                <a:tc>
                  <a:txBody>
                    <a:bodyPr/>
                    <a:lstStyle/>
                    <a:p>
                      <a:r>
                        <a:rPr sz="1200" b="0">
                          <a:solidFill>
                            <a:srgbClr val="000000"/>
                          </a:solidFill>
                        </a:rPr>
                        <a:t>Hwashin Automotive Pune Private Limited</a:t>
                      </a:r>
                      <a:endParaRPr sz="1200" b="0">
                        <a:solidFill>
                          <a:srgbClr val="000000"/>
                        </a:solidFill>
                        <a:latin typeface="Malgun Gothic"/>
                      </a:endParaRPr>
                    </a:p>
                  </a:txBody>
                  <a:tcPr marL="38100" marR="38100" marT="25400" marB="254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sz="1050" b="0" dirty="0">
                          <a:solidFill>
                            <a:srgbClr val="000000"/>
                          </a:solidFill>
                        </a:rPr>
                        <a:t>Pune, Maharashtra</a:t>
                      </a:r>
                      <a:endParaRPr sz="1050" b="0" dirty="0">
                        <a:solidFill>
                          <a:srgbClr val="000000"/>
                        </a:solidFill>
                        <a:latin typeface="Malgun Gothic"/>
                      </a:endParaRPr>
                    </a:p>
                  </a:txBody>
                  <a:tcPr marL="38100" marR="38100" marT="25400" marB="25400" anchor="ctr"/>
                </a:tc>
                <a:tc>
                  <a:txBody>
                    <a:bodyPr/>
                    <a:lstStyle/>
                    <a:p>
                      <a:r>
                        <a:rPr sz="1050" b="0" dirty="0">
                          <a:solidFill>
                            <a:srgbClr val="000000"/>
                          </a:solidFill>
                        </a:rPr>
                        <a:t>www.hwashin.co.kr/network/global/INPU/</a:t>
                      </a:r>
                      <a:endParaRPr sz="1050" b="0" dirty="0">
                        <a:solidFill>
                          <a:srgbClr val="000000"/>
                        </a:solidFill>
                        <a:latin typeface="Malgun Gothic"/>
                      </a:endParaRPr>
                    </a:p>
                  </a:txBody>
                  <a:tcPr marL="38100" marR="38100" marT="25400" marB="2540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4350">
                <a:tc>
                  <a:txBody>
                    <a:bodyPr/>
                    <a:lstStyle/>
                    <a:p>
                      <a:pPr algn="ctr"/>
                      <a:r>
                        <a:rPr sz="1200" b="0">
                          <a:solidFill>
                            <a:srgbClr val="000000"/>
                          </a:solidFill>
                        </a:rPr>
                        <a:t>6</a:t>
                      </a:r>
                      <a:endParaRPr sz="1200" b="0">
                        <a:solidFill>
                          <a:srgbClr val="000000"/>
                        </a:solidFill>
                        <a:latin typeface="Malgun Gothic"/>
                      </a:endParaRPr>
                    </a:p>
                  </a:txBody>
                  <a:tcPr marL="38100" marR="38100" marT="25400" marB="254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1" dirty="0" err="1">
                          <a:solidFill>
                            <a:srgbClr val="000000"/>
                          </a:solidFill>
                        </a:rPr>
                        <a:t>브라질</a:t>
                      </a:r>
                      <a:endParaRPr sz="1200" b="1" dirty="0">
                        <a:solidFill>
                          <a:srgbClr val="000000"/>
                        </a:solidFill>
                        <a:latin typeface="Malgun Gothic"/>
                      </a:endParaRPr>
                    </a:p>
                  </a:txBody>
                  <a:tcPr marL="38100" marR="38100" marT="25400" marB="25400" anchor="ctr"/>
                </a:tc>
                <a:tc>
                  <a:txBody>
                    <a:bodyPr/>
                    <a:lstStyle/>
                    <a:p>
                      <a:r>
                        <a:rPr sz="1200" b="0">
                          <a:solidFill>
                            <a:srgbClr val="000000"/>
                          </a:solidFill>
                        </a:rPr>
                        <a:t>Hwashin Fabricante de Pecas Automotivas LTDA</a:t>
                      </a:r>
                      <a:endParaRPr sz="1200" b="0">
                        <a:solidFill>
                          <a:srgbClr val="000000"/>
                        </a:solidFill>
                        <a:latin typeface="Malgun Gothic"/>
                      </a:endParaRPr>
                    </a:p>
                  </a:txBody>
                  <a:tcPr marL="38100" marR="38100" marT="25400" marB="254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sz="1050" b="0" dirty="0">
                          <a:solidFill>
                            <a:srgbClr val="000000"/>
                          </a:solidFill>
                        </a:rPr>
                        <a:t>Piracicaba, SP</a:t>
                      </a:r>
                      <a:endParaRPr sz="1050" b="0" dirty="0">
                        <a:solidFill>
                          <a:srgbClr val="000000"/>
                        </a:solidFill>
                        <a:latin typeface="Malgun Gothic"/>
                      </a:endParaRPr>
                    </a:p>
                  </a:txBody>
                  <a:tcPr marL="38100" marR="38100" marT="25400" marB="25400" anchor="ctr"/>
                </a:tc>
                <a:tc>
                  <a:txBody>
                    <a:bodyPr/>
                    <a:lstStyle/>
                    <a:p>
                      <a:r>
                        <a:rPr sz="1050" b="0" dirty="0">
                          <a:solidFill>
                            <a:srgbClr val="000000"/>
                          </a:solidFill>
                        </a:rPr>
                        <a:t>www.hwashin.co.kr/network/global/BRPI/</a:t>
                      </a:r>
                      <a:endParaRPr sz="1050" b="0" dirty="0">
                        <a:solidFill>
                          <a:srgbClr val="000000"/>
                        </a:solidFill>
                        <a:latin typeface="Malgun Gothic"/>
                      </a:endParaRPr>
                    </a:p>
                  </a:txBody>
                  <a:tcPr marL="38100" marR="38100" marT="25400" marB="2540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14350">
                <a:tc>
                  <a:txBody>
                    <a:bodyPr/>
                    <a:lstStyle/>
                    <a:p>
                      <a:pPr algn="ctr"/>
                      <a:r>
                        <a:rPr sz="1200" b="0">
                          <a:solidFill>
                            <a:srgbClr val="000000"/>
                          </a:solidFill>
                        </a:rPr>
                        <a:t>7</a:t>
                      </a:r>
                      <a:endParaRPr sz="1200" b="0">
                        <a:solidFill>
                          <a:srgbClr val="000000"/>
                        </a:solidFill>
                        <a:latin typeface="Malgun Gothic"/>
                      </a:endParaRPr>
                    </a:p>
                  </a:txBody>
                  <a:tcPr marL="38100" marR="38100" marT="25400" marB="254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1" dirty="0" err="1">
                          <a:solidFill>
                            <a:srgbClr val="000000"/>
                          </a:solidFill>
                        </a:rPr>
                        <a:t>베트남</a:t>
                      </a:r>
                      <a:endParaRPr sz="1200" b="1" dirty="0">
                        <a:solidFill>
                          <a:srgbClr val="000000"/>
                        </a:solidFill>
                        <a:latin typeface="Malgun Gothic"/>
                      </a:endParaRPr>
                    </a:p>
                  </a:txBody>
                  <a:tcPr marL="38100" marR="38100" marT="25400" marB="25400" anchor="ctr"/>
                </a:tc>
                <a:tc>
                  <a:txBody>
                    <a:bodyPr/>
                    <a:lstStyle/>
                    <a:p>
                      <a:r>
                        <a:rPr sz="1200" b="0">
                          <a:solidFill>
                            <a:srgbClr val="000000"/>
                          </a:solidFill>
                        </a:rPr>
                        <a:t>Thanh Cong Hwashin Limited Liability Company</a:t>
                      </a:r>
                      <a:endParaRPr sz="1200" b="0">
                        <a:solidFill>
                          <a:srgbClr val="000000"/>
                        </a:solidFill>
                        <a:latin typeface="Malgun Gothic"/>
                      </a:endParaRPr>
                    </a:p>
                  </a:txBody>
                  <a:tcPr marL="38100" marR="38100" marT="25400" marB="254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sz="1050" b="0" dirty="0">
                          <a:solidFill>
                            <a:srgbClr val="000000"/>
                          </a:solidFill>
                        </a:rPr>
                        <a:t>Ninh Binh, Vietnam</a:t>
                      </a:r>
                      <a:endParaRPr sz="1050" b="0" dirty="0">
                        <a:solidFill>
                          <a:srgbClr val="000000"/>
                        </a:solidFill>
                        <a:latin typeface="Malgun Gothic"/>
                      </a:endParaRPr>
                    </a:p>
                  </a:txBody>
                  <a:tcPr marL="38100" marR="38100" marT="25400" marB="25400" anchor="ctr"/>
                </a:tc>
                <a:tc>
                  <a:txBody>
                    <a:bodyPr/>
                    <a:lstStyle/>
                    <a:p>
                      <a:r>
                        <a:rPr sz="1050" b="0" dirty="0">
                          <a:solidFill>
                            <a:srgbClr val="000000"/>
                          </a:solidFill>
                        </a:rPr>
                        <a:t>www.hwashin.co.kr/network/global/VNNB/</a:t>
                      </a:r>
                      <a:endParaRPr sz="1050" b="0" dirty="0">
                        <a:solidFill>
                          <a:srgbClr val="000000"/>
                        </a:solidFill>
                        <a:latin typeface="Malgun Gothic"/>
                      </a:endParaRPr>
                    </a:p>
                  </a:txBody>
                  <a:tcPr marL="38100" marR="38100" marT="25400" marB="2540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487429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A01CB2F2-0309-4013-6562-AD170A7F14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66</a:t>
            </a:fld>
            <a:endParaRPr lang="ko-KR" altLang="en-US"/>
          </a:p>
        </p:txBody>
      </p:sp>
      <p:sp>
        <p:nvSpPr>
          <p:cNvPr id="3" name="Text 2">
            <a:extLst>
              <a:ext uri="{FF2B5EF4-FFF2-40B4-BE49-F238E27FC236}">
                <a16:creationId xmlns:a16="http://schemas.microsoft.com/office/drawing/2014/main" id="{6989316F-387E-95CD-615D-0384677B38D6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www.hwashin.co.kr/</a:t>
            </a:r>
            <a:r>
              <a:rPr lang="en-US" altLang="ko-KR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network</a:t>
            </a: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/</a:t>
            </a:r>
            <a:r>
              <a:rPr lang="en-US" altLang="ko-KR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korea/</a:t>
            </a:r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AE68977B-BA2F-0DCD-DA0F-00557916079C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글로벌네트워크 </a:t>
            </a:r>
            <a:r>
              <a:rPr lang="en-US" altLang="ko-KR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&gt;</a:t>
            </a:r>
            <a:r>
              <a:rPr lang="en-US" altLang="ko-KR" sz="900" b="1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ko-KR" altLang="en-US" sz="9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국내사업장</a:t>
            </a:r>
            <a:endParaRPr lang="en-US" sz="900" b="1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FE60DE39-F36C-F0C8-CAFF-31D47A16E89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0935"/>
          <a:stretch/>
        </p:blipFill>
        <p:spPr>
          <a:xfrm>
            <a:off x="695324" y="739053"/>
            <a:ext cx="2585545" cy="5293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A702B9B-6291-48CC-8567-45F87C71E47E}"/>
              </a:ext>
            </a:extLst>
          </p:cNvPr>
          <p:cNvSpPr txBox="1"/>
          <p:nvPr/>
        </p:nvSpPr>
        <p:spPr>
          <a:xfrm>
            <a:off x="695325" y="1280848"/>
            <a:ext cx="261058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국내사업장 </a:t>
            </a:r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&gt;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5EC1F5-C8C5-0169-2924-0ACDEFF1E49A}"/>
              </a:ext>
            </a:extLst>
          </p:cNvPr>
          <p:cNvSpPr txBox="1"/>
          <p:nvPr/>
        </p:nvSpPr>
        <p:spPr>
          <a:xfrm>
            <a:off x="9576079" y="1088454"/>
            <a:ext cx="244175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r>
              <a:rPr lang="en-US" altLang="ko-KR" sz="1000" dirty="0"/>
              <a:t>https://www.hwashin.co.kr/kr/group/group_address_1.do</a:t>
            </a:r>
            <a:endParaRPr lang="ko-KR" altLang="en-US" sz="10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B4E5FBE-D98F-2E2C-D528-B8F7498EFB50}"/>
              </a:ext>
            </a:extLst>
          </p:cNvPr>
          <p:cNvSpPr txBox="1"/>
          <p:nvPr/>
        </p:nvSpPr>
        <p:spPr>
          <a:xfrm>
            <a:off x="897548" y="979554"/>
            <a:ext cx="183979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50" b="1" i="0" dirty="0">
                <a:solidFill>
                  <a:srgbClr val="FFFFFF"/>
                </a:solidFill>
                <a:effectLst/>
                <a:highlight>
                  <a:srgbClr val="1A1A2E"/>
                </a:highlight>
                <a:latin typeface="Noto Sans KR" panose="020B0200000000000000" pitchFamily="50" charset="-127"/>
                <a:ea typeface="Noto Sans KR" panose="020B0200000000000000" pitchFamily="50" charset="-127"/>
              </a:rPr>
              <a:t>글로벌 네트워크</a:t>
            </a:r>
          </a:p>
        </p:txBody>
      </p:sp>
      <p:graphicFrame>
        <p:nvGraphicFramePr>
          <p:cNvPr id="13" name="표 12">
            <a:extLst>
              <a:ext uri="{FF2B5EF4-FFF2-40B4-BE49-F238E27FC236}">
                <a16:creationId xmlns:a16="http://schemas.microsoft.com/office/drawing/2014/main" id="{8BB509B6-7C30-F374-3375-FD045512C0D7}"/>
              </a:ext>
            </a:extLst>
          </p:cNvPr>
          <p:cNvGraphicFramePr>
            <a:graphicFrameLocks noGrp="1"/>
          </p:cNvGraphicFramePr>
          <p:nvPr/>
        </p:nvGraphicFramePr>
        <p:xfrm>
          <a:off x="1096105" y="1673297"/>
          <a:ext cx="6588372" cy="2382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98062">
                  <a:extLst>
                    <a:ext uri="{9D8B030D-6E8A-4147-A177-3AD203B41FA5}">
                      <a16:colId xmlns:a16="http://schemas.microsoft.com/office/drawing/2014/main" val="724575575"/>
                    </a:ext>
                  </a:extLst>
                </a:gridCol>
                <a:gridCol w="1098062">
                  <a:extLst>
                    <a:ext uri="{9D8B030D-6E8A-4147-A177-3AD203B41FA5}">
                      <a16:colId xmlns:a16="http://schemas.microsoft.com/office/drawing/2014/main" val="3686482873"/>
                    </a:ext>
                  </a:extLst>
                </a:gridCol>
                <a:gridCol w="1098062">
                  <a:extLst>
                    <a:ext uri="{9D8B030D-6E8A-4147-A177-3AD203B41FA5}">
                      <a16:colId xmlns:a16="http://schemas.microsoft.com/office/drawing/2014/main" val="1825345703"/>
                    </a:ext>
                  </a:extLst>
                </a:gridCol>
                <a:gridCol w="1098062">
                  <a:extLst>
                    <a:ext uri="{9D8B030D-6E8A-4147-A177-3AD203B41FA5}">
                      <a16:colId xmlns:a16="http://schemas.microsoft.com/office/drawing/2014/main" val="2302518845"/>
                    </a:ext>
                  </a:extLst>
                </a:gridCol>
                <a:gridCol w="1098062">
                  <a:extLst>
                    <a:ext uri="{9D8B030D-6E8A-4147-A177-3AD203B41FA5}">
                      <a16:colId xmlns:a16="http://schemas.microsoft.com/office/drawing/2014/main" val="849228054"/>
                    </a:ext>
                  </a:extLst>
                </a:gridCol>
                <a:gridCol w="1098062">
                  <a:extLst>
                    <a:ext uri="{9D8B030D-6E8A-4147-A177-3AD203B41FA5}">
                      <a16:colId xmlns:a16="http://schemas.microsoft.com/office/drawing/2014/main" val="4204846083"/>
                    </a:ext>
                  </a:extLst>
                </a:gridCol>
              </a:tblGrid>
              <a:tr h="23829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본사</a:t>
                      </a:r>
                      <a:r>
                        <a:rPr lang="en-US" altLang="ko-KR" sz="900" b="1" i="0" kern="12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900" b="1" i="0" kern="1200" dirty="0" err="1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언하공장</a:t>
                      </a:r>
                      <a:r>
                        <a:rPr lang="en-US" altLang="ko-KR" sz="900" b="1" i="0" kern="12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ko-KR" altLang="en-US" sz="9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FF704D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기술연구소</a:t>
                      </a:r>
                      <a:endParaRPr lang="ko-KR" alt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dirty="0">
                          <a:latin typeface="+mn-ea"/>
                          <a:ea typeface="+mn-ea"/>
                        </a:rPr>
                        <a:t>봉동공장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dirty="0">
                          <a:latin typeface="+mn-ea"/>
                          <a:ea typeface="+mn-ea"/>
                        </a:rPr>
                        <a:t>예산공장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dirty="0">
                          <a:latin typeface="+mn-ea"/>
                          <a:ea typeface="+mn-ea"/>
                        </a:rPr>
                        <a:t>평촌선행연구소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dirty="0" err="1">
                          <a:latin typeface="+mn-ea"/>
                          <a:ea typeface="+mn-ea"/>
                        </a:rPr>
                        <a:t>하이테크파크공장</a:t>
                      </a:r>
                      <a:endParaRPr lang="ko-KR" altLang="en-US" sz="900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0398637"/>
                  </a:ext>
                </a:extLst>
              </a:tr>
            </a:tbl>
          </a:graphicData>
        </a:graphic>
      </p:graphicFrame>
      <p:pic>
        <p:nvPicPr>
          <p:cNvPr id="11" name="그림 10">
            <a:extLst>
              <a:ext uri="{FF2B5EF4-FFF2-40B4-BE49-F238E27FC236}">
                <a16:creationId xmlns:a16="http://schemas.microsoft.com/office/drawing/2014/main" id="{EC60E8E0-45BC-FB04-27C6-614A7C81A3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5314" y="2039815"/>
            <a:ext cx="2739106" cy="2211206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CBFA0CCE-6531-D50E-310E-1042F9932F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1712" y="2025687"/>
            <a:ext cx="2381361" cy="2057681"/>
          </a:xfrm>
          <a:prstGeom prst="rect">
            <a:avLst/>
          </a:prstGeom>
        </p:spPr>
      </p:pic>
      <p:pic>
        <p:nvPicPr>
          <p:cNvPr id="21" name="그림 20">
            <a:extLst>
              <a:ext uri="{FF2B5EF4-FFF2-40B4-BE49-F238E27FC236}">
                <a16:creationId xmlns:a16="http://schemas.microsoft.com/office/drawing/2014/main" id="{DFBE295D-3109-5D6F-6B1D-8D6C223201C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11233" y="2014930"/>
            <a:ext cx="2363006" cy="2029945"/>
          </a:xfrm>
          <a:prstGeom prst="rect">
            <a:avLst/>
          </a:prstGeom>
        </p:spPr>
      </p:pic>
      <p:pic>
        <p:nvPicPr>
          <p:cNvPr id="23" name="그림 22">
            <a:extLst>
              <a:ext uri="{FF2B5EF4-FFF2-40B4-BE49-F238E27FC236}">
                <a16:creationId xmlns:a16="http://schemas.microsoft.com/office/drawing/2014/main" id="{9D0B46BA-FA54-4B0B-6EA3-3D927D40F33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40062" y="4467673"/>
            <a:ext cx="2004061" cy="1735878"/>
          </a:xfrm>
          <a:prstGeom prst="rect">
            <a:avLst/>
          </a:prstGeom>
        </p:spPr>
      </p:pic>
      <p:pic>
        <p:nvPicPr>
          <p:cNvPr id="25" name="그림 24">
            <a:extLst>
              <a:ext uri="{FF2B5EF4-FFF2-40B4-BE49-F238E27FC236}">
                <a16:creationId xmlns:a16="http://schemas.microsoft.com/office/drawing/2014/main" id="{E146CE9E-96E6-69B3-31AB-76C432FE212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16258" y="4450356"/>
            <a:ext cx="1989790" cy="1856002"/>
          </a:xfrm>
          <a:prstGeom prst="rect">
            <a:avLst/>
          </a:prstGeom>
        </p:spPr>
      </p:pic>
      <p:pic>
        <p:nvPicPr>
          <p:cNvPr id="27" name="그림 26">
            <a:extLst>
              <a:ext uri="{FF2B5EF4-FFF2-40B4-BE49-F238E27FC236}">
                <a16:creationId xmlns:a16="http://schemas.microsoft.com/office/drawing/2014/main" id="{26EA4AF3-2FE2-5072-1273-5F3CEB87181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75568" y="4487490"/>
            <a:ext cx="2126155" cy="1840242"/>
          </a:xfrm>
          <a:prstGeom prst="rect">
            <a:avLst/>
          </a:prstGeom>
        </p:spPr>
      </p:pic>
      <p:sp>
        <p:nvSpPr>
          <p:cNvPr id="28" name="검토추가_66_0">
            <a:extLst>
              <a:ext uri="{FF2B5EF4-FFF2-40B4-BE49-F238E27FC236}">
                <a16:creationId xmlns:a16="http://schemas.microsoft.com/office/drawing/2014/main" id="{99568FC5-3D1E-4227-A36D-3181084C360E}"/>
              </a:ext>
            </a:extLst>
          </p:cNvPr>
          <p:cNvSpPr>
            <a:spLocks noGrp="1"/>
          </p:cNvSpPr>
          <p:nvPr/>
        </p:nvSpPr>
        <p:spPr>
          <a:xfrm>
            <a:off x="9610725" y="1756752"/>
            <a:ext cx="2371725" cy="1390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1. 본사·기술연구소·봉동·예산·평촌·하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이테크파크의 6개 항목을 유지합니다.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2. 주소·전화·팩스·지도 좌표·교통안내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를 사업장별로 관리합니다.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3. 지도 열기는 선택한 사업장 좌표로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연결합니다.</a:t>
            </a:r>
          </a:p>
        </p:txBody>
      </p:sp>
      <p:sp>
        <p:nvSpPr>
          <p:cNvPr id="29" name="검토추가_66_1">
            <a:extLst>
              <a:ext uri="{FF2B5EF4-FFF2-40B4-BE49-F238E27FC236}">
                <a16:creationId xmlns:a16="http://schemas.microsoft.com/office/drawing/2014/main" id="{E2C4E3FC-33D9-4878-865A-8CAE70360FEA}"/>
              </a:ext>
            </a:extLst>
          </p:cNvPr>
          <p:cNvSpPr>
            <a:spLocks noGrp="1"/>
          </p:cNvSpPr>
          <p:nvPr/>
        </p:nvSpPr>
        <p:spPr>
          <a:xfrm>
            <a:off x="9610725" y="3242652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현재 시안 푸터의 “연하공단1길”은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공식 주소 “언하공단1길”과 다릅니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다. 본사 주소·지도·푸터를 같은 승인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정보로 맞춥니다.</a:t>
            </a:r>
          </a:p>
        </p:txBody>
      </p:sp>
    </p:spTree>
    <p:extLst>
      <p:ext uri="{BB962C8B-B14F-4D97-AF65-F5344CB8AC3E}">
        <p14:creationId xmlns:p14="http://schemas.microsoft.com/office/powerpoint/2010/main" val="40012344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A01CB2F2-0309-4013-6562-AD170A7F14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67</a:t>
            </a:fld>
            <a:endParaRPr lang="ko-KR" altLang="en-US" dirty="0"/>
          </a:p>
        </p:txBody>
      </p:sp>
      <p:sp>
        <p:nvSpPr>
          <p:cNvPr id="3" name="Text 2">
            <a:extLst>
              <a:ext uri="{FF2B5EF4-FFF2-40B4-BE49-F238E27FC236}">
                <a16:creationId xmlns:a16="http://schemas.microsoft.com/office/drawing/2014/main" id="{6989316F-387E-95CD-615D-0384677B38D6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  <a:hlinkClick r:id="rId3"/>
              </a:rPr>
              <a:t>www.hwashin.co.kr/</a:t>
            </a:r>
            <a:r>
              <a:rPr lang="en-US" altLang="ko-KR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  <a:hlinkClick r:id="rId3"/>
              </a:rPr>
              <a:t>network</a:t>
            </a: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  <a:hlinkClick r:id="rId3"/>
              </a:rPr>
              <a:t>/</a:t>
            </a: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global</a:t>
            </a:r>
            <a:r>
              <a:rPr lang="en-US" altLang="ko-KR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/USAL/</a:t>
            </a:r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AE68977B-BA2F-0DCD-DA0F-00557916079C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글로벌네트워크 </a:t>
            </a:r>
            <a:r>
              <a:rPr lang="en-US" altLang="ko-KR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&gt;</a:t>
            </a:r>
            <a:r>
              <a:rPr lang="en-US" altLang="ko-KR" sz="900" b="1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해외사업장</a:t>
            </a:r>
            <a:endParaRPr lang="en-US" sz="900" dirty="0">
              <a:solidFill>
                <a:srgbClr val="005BAC"/>
              </a:solidFill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FE60DE39-F36C-F0C8-CAFF-31D47A16E89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30935"/>
          <a:stretch/>
        </p:blipFill>
        <p:spPr>
          <a:xfrm>
            <a:off x="695324" y="739053"/>
            <a:ext cx="2585545" cy="5293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A702B9B-6291-48CC-8567-45F87C71E47E}"/>
              </a:ext>
            </a:extLst>
          </p:cNvPr>
          <p:cNvSpPr txBox="1"/>
          <p:nvPr/>
        </p:nvSpPr>
        <p:spPr>
          <a:xfrm>
            <a:off x="695325" y="1280848"/>
            <a:ext cx="261058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해외사업장 </a:t>
            </a:r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&gt;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5EC1F5-C8C5-0169-2924-0ACDEFF1E49A}"/>
              </a:ext>
            </a:extLst>
          </p:cNvPr>
          <p:cNvSpPr txBox="1"/>
          <p:nvPr/>
        </p:nvSpPr>
        <p:spPr>
          <a:xfrm>
            <a:off x="9576079" y="1088454"/>
            <a:ext cx="244175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r>
              <a:rPr lang="en-US" altLang="ko-KR" sz="1000" dirty="0">
                <a:hlinkClick r:id="rId5"/>
              </a:rPr>
              <a:t>https://www.hwashin.co.kr/kr/group/group_family.do</a:t>
            </a:r>
            <a:endParaRPr lang="en-US" altLang="ko-KR" sz="1000" dirty="0"/>
          </a:p>
          <a:p>
            <a:endParaRPr lang="en-US" altLang="ko-KR" sz="1000" dirty="0"/>
          </a:p>
          <a:p>
            <a:endParaRPr lang="en-US" altLang="ko-KR" sz="1000" dirty="0"/>
          </a:p>
          <a:p>
            <a:endParaRPr lang="en-US" altLang="ko-KR" sz="10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B4E5FBE-D98F-2E2C-D528-B8F7498EFB50}"/>
              </a:ext>
            </a:extLst>
          </p:cNvPr>
          <p:cNvSpPr txBox="1"/>
          <p:nvPr/>
        </p:nvSpPr>
        <p:spPr>
          <a:xfrm>
            <a:off x="897548" y="979554"/>
            <a:ext cx="183979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50" b="1" i="0" dirty="0">
                <a:solidFill>
                  <a:srgbClr val="FFFFFF"/>
                </a:solidFill>
                <a:effectLst/>
                <a:highlight>
                  <a:srgbClr val="1A1A2E"/>
                </a:highlight>
                <a:latin typeface="Noto Sans KR" panose="020B0200000000000000" pitchFamily="50" charset="-127"/>
                <a:ea typeface="Noto Sans KR" panose="020B0200000000000000" pitchFamily="50" charset="-127"/>
              </a:rPr>
              <a:t>글로벌 네트워크</a:t>
            </a:r>
          </a:p>
        </p:txBody>
      </p:sp>
      <p:graphicFrame>
        <p:nvGraphicFramePr>
          <p:cNvPr id="13" name="표 12">
            <a:extLst>
              <a:ext uri="{FF2B5EF4-FFF2-40B4-BE49-F238E27FC236}">
                <a16:creationId xmlns:a16="http://schemas.microsoft.com/office/drawing/2014/main" id="{8BB509B6-7C30-F374-3375-FD045512C0D7}"/>
              </a:ext>
            </a:extLst>
          </p:cNvPr>
          <p:cNvGraphicFramePr>
            <a:graphicFrameLocks noGrp="1"/>
          </p:cNvGraphicFramePr>
          <p:nvPr/>
        </p:nvGraphicFramePr>
        <p:xfrm>
          <a:off x="1133426" y="1701288"/>
          <a:ext cx="6816257" cy="2382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73751">
                  <a:extLst>
                    <a:ext uri="{9D8B030D-6E8A-4147-A177-3AD203B41FA5}">
                      <a16:colId xmlns:a16="http://schemas.microsoft.com/office/drawing/2014/main" val="724575575"/>
                    </a:ext>
                  </a:extLst>
                </a:gridCol>
                <a:gridCol w="973751">
                  <a:extLst>
                    <a:ext uri="{9D8B030D-6E8A-4147-A177-3AD203B41FA5}">
                      <a16:colId xmlns:a16="http://schemas.microsoft.com/office/drawing/2014/main" val="3686482873"/>
                    </a:ext>
                  </a:extLst>
                </a:gridCol>
                <a:gridCol w="973751">
                  <a:extLst>
                    <a:ext uri="{9D8B030D-6E8A-4147-A177-3AD203B41FA5}">
                      <a16:colId xmlns:a16="http://schemas.microsoft.com/office/drawing/2014/main" val="1825345703"/>
                    </a:ext>
                  </a:extLst>
                </a:gridCol>
                <a:gridCol w="973751">
                  <a:extLst>
                    <a:ext uri="{9D8B030D-6E8A-4147-A177-3AD203B41FA5}">
                      <a16:colId xmlns:a16="http://schemas.microsoft.com/office/drawing/2014/main" val="2302518845"/>
                    </a:ext>
                  </a:extLst>
                </a:gridCol>
                <a:gridCol w="973751">
                  <a:extLst>
                    <a:ext uri="{9D8B030D-6E8A-4147-A177-3AD203B41FA5}">
                      <a16:colId xmlns:a16="http://schemas.microsoft.com/office/drawing/2014/main" val="849228054"/>
                    </a:ext>
                  </a:extLst>
                </a:gridCol>
                <a:gridCol w="973751">
                  <a:extLst>
                    <a:ext uri="{9D8B030D-6E8A-4147-A177-3AD203B41FA5}">
                      <a16:colId xmlns:a16="http://schemas.microsoft.com/office/drawing/2014/main" val="746733500"/>
                    </a:ext>
                  </a:extLst>
                </a:gridCol>
                <a:gridCol w="973751">
                  <a:extLst>
                    <a:ext uri="{9D8B030D-6E8A-4147-A177-3AD203B41FA5}">
                      <a16:colId xmlns:a16="http://schemas.microsoft.com/office/drawing/2014/main" val="3622133938"/>
                    </a:ext>
                  </a:extLst>
                </a:gridCol>
              </a:tblGrid>
              <a:tr h="23829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미국</a:t>
                      </a:r>
                      <a:r>
                        <a:rPr lang="en-US" altLang="ko-KR" sz="900" b="1" i="0" kern="12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900" b="1" i="0" kern="12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앨라배마</a:t>
                      </a:r>
                      <a:endParaRPr lang="ko-KR" altLang="en-US" sz="9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FF704D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미국</a:t>
                      </a: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조지아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dirty="0">
                          <a:latin typeface="+mn-ea"/>
                          <a:ea typeface="+mn-ea"/>
                        </a:rPr>
                        <a:t>북경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dirty="0">
                          <a:latin typeface="+mn-ea"/>
                          <a:ea typeface="+mn-ea"/>
                        </a:rPr>
                        <a:t>인도 </a:t>
                      </a:r>
                      <a:r>
                        <a:rPr lang="ko-KR" altLang="en-US" sz="900" dirty="0" err="1">
                          <a:latin typeface="+mn-ea"/>
                          <a:ea typeface="+mn-ea"/>
                        </a:rPr>
                        <a:t>첸나이</a:t>
                      </a:r>
                      <a:endParaRPr lang="ko-KR" altLang="en-US" sz="900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dirty="0">
                          <a:latin typeface="+mn-ea"/>
                          <a:ea typeface="+mn-ea"/>
                        </a:rPr>
                        <a:t>인도 푸네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dirty="0">
                          <a:latin typeface="+mn-ea"/>
                          <a:ea typeface="+mn-ea"/>
                        </a:rPr>
                        <a:t>브라질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dirty="0">
                          <a:latin typeface="+mn-ea"/>
                          <a:ea typeface="+mn-ea"/>
                        </a:rPr>
                        <a:t>베트남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0398637"/>
                  </a:ext>
                </a:extLst>
              </a:tr>
            </a:tbl>
          </a:graphicData>
        </a:graphic>
      </p:graphicFrame>
      <p:pic>
        <p:nvPicPr>
          <p:cNvPr id="15" name="그림 14">
            <a:extLst>
              <a:ext uri="{FF2B5EF4-FFF2-40B4-BE49-F238E27FC236}">
                <a16:creationId xmlns:a16="http://schemas.microsoft.com/office/drawing/2014/main" id="{50FE1CAB-F5DD-6A64-CE52-B126927F696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0639" y="2206235"/>
            <a:ext cx="7448550" cy="3095625"/>
          </a:xfrm>
          <a:prstGeom prst="rect">
            <a:avLst/>
          </a:prstGeom>
        </p:spPr>
      </p:pic>
      <p:sp>
        <p:nvSpPr>
          <p:cNvPr id="16" name="검토추가_67_0">
            <a:extLst>
              <a:ext uri="{FF2B5EF4-FFF2-40B4-BE49-F238E27FC236}">
                <a16:creationId xmlns:a16="http://schemas.microsoft.com/office/drawing/2014/main" id="{4A13B81A-01D9-400E-89CD-82455D29477E}"/>
              </a:ext>
            </a:extLst>
          </p:cNvPr>
          <p:cNvSpPr>
            <a:spLocks noGrp="1"/>
          </p:cNvSpPr>
          <p:nvPr/>
        </p:nvSpPr>
        <p:spPr>
          <a:xfrm>
            <a:off x="9610725" y="2218417"/>
            <a:ext cx="2371725" cy="1581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1. 해외사업장 7개 항목을 선택하면 해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당 법인의 카드와 상세 페이지로 연결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2. 법인 상세는 68~81p의 2개 화면을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한 페이지의 상·하단으로 구성합니다.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3. 법인마다 주소·지도·제품·인증·ESG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첨부를 별도로 관리합니다.</a:t>
            </a:r>
          </a:p>
        </p:txBody>
      </p:sp>
      <p:sp>
        <p:nvSpPr>
          <p:cNvPr id="17" name="검토추가_67_1">
            <a:extLst>
              <a:ext uri="{FF2B5EF4-FFF2-40B4-BE49-F238E27FC236}">
                <a16:creationId xmlns:a16="http://schemas.microsoft.com/office/drawing/2014/main" id="{00B1288E-007B-45F1-B8DA-7F72682A05F3}"/>
              </a:ext>
            </a:extLst>
          </p:cNvPr>
          <p:cNvSpPr>
            <a:spLocks noGrp="1"/>
          </p:cNvSpPr>
          <p:nvPr/>
        </p:nvSpPr>
        <p:spPr>
          <a:xfrm>
            <a:off x="9610725" y="3894817"/>
            <a:ext cx="2371725" cy="1200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65p의 예정 URL과 실제 Global/overs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eas/alabama/ 경로가 다릅니다. 북경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국가명, 브라질 설립일, 반복 지도 주소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, 생산수량은 추가 검토표에서 확인합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니다.</a:t>
            </a:r>
          </a:p>
        </p:txBody>
      </p:sp>
    </p:spTree>
    <p:extLst>
      <p:ext uri="{BB962C8B-B14F-4D97-AF65-F5344CB8AC3E}">
        <p14:creationId xmlns:p14="http://schemas.microsoft.com/office/powerpoint/2010/main" val="55532157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8D003ED4-4A39-2CF6-FA53-826C12EA01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68</a:t>
            </a:fld>
            <a:endParaRPr lang="ko-KR" altLang="en-US"/>
          </a:p>
        </p:txBody>
      </p:sp>
      <p:sp>
        <p:nvSpPr>
          <p:cNvPr id="54" name="Shape 5">
            <a:extLst>
              <a:ext uri="{FF2B5EF4-FFF2-40B4-BE49-F238E27FC236}">
                <a16:creationId xmlns:a16="http://schemas.microsoft.com/office/drawing/2014/main" id="{B99484BC-390A-0738-4C23-5686F4A8A50F}"/>
              </a:ext>
            </a:extLst>
          </p:cNvPr>
          <p:cNvSpPr/>
          <p:nvPr/>
        </p:nvSpPr>
        <p:spPr>
          <a:xfrm>
            <a:off x="843162" y="324274"/>
            <a:ext cx="10332720" cy="41148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8890">
            <a:solidFill>
              <a:srgbClr val="E8ECF2"/>
            </a:solidFill>
            <a:prstDash val="solid"/>
          </a:ln>
        </p:spPr>
      </p:sp>
      <p:sp>
        <p:nvSpPr>
          <p:cNvPr id="55" name="Text 6">
            <a:extLst>
              <a:ext uri="{FF2B5EF4-FFF2-40B4-BE49-F238E27FC236}">
                <a16:creationId xmlns:a16="http://schemas.microsoft.com/office/drawing/2014/main" id="{027BB947-63BB-D52F-257A-2099F4084C88}"/>
              </a:ext>
            </a:extLst>
          </p:cNvPr>
          <p:cNvSpPr/>
          <p:nvPr/>
        </p:nvSpPr>
        <p:spPr>
          <a:xfrm>
            <a:off x="1026042" y="424858"/>
            <a:ext cx="2239672" cy="209624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Autofit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15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</a:t>
            </a:r>
            <a:r>
              <a:rPr lang="ko-KR" altLang="en-US" sz="1500" b="1" dirty="0">
                <a:solidFill>
                  <a:srgbClr val="FF704D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미국 앨라배마</a:t>
            </a:r>
            <a:r>
              <a:rPr lang="en-US" sz="1500" b="1" dirty="0">
                <a:solidFill>
                  <a:srgbClr val="FF704D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endParaRPr lang="en-US" sz="1500" dirty="0">
              <a:solidFill>
                <a:srgbClr val="FF704D"/>
              </a:solidFill>
            </a:endParaRPr>
          </a:p>
        </p:txBody>
      </p:sp>
      <p:sp>
        <p:nvSpPr>
          <p:cNvPr id="56" name="Text 7">
            <a:extLst>
              <a:ext uri="{FF2B5EF4-FFF2-40B4-BE49-F238E27FC236}">
                <a16:creationId xmlns:a16="http://schemas.microsoft.com/office/drawing/2014/main" id="{44C1C852-C646-7993-0202-2D24EA092F38}"/>
              </a:ext>
            </a:extLst>
          </p:cNvPr>
          <p:cNvSpPr/>
          <p:nvPr/>
        </p:nvSpPr>
        <p:spPr>
          <a:xfrm>
            <a:off x="8341242" y="443146"/>
            <a:ext cx="256032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r">
              <a:lnSpc>
                <a:spcPct val="90000"/>
              </a:lnSpc>
              <a:buNone/>
            </a:pPr>
            <a:r>
              <a:rPr lang="en-US" sz="950" dirty="0">
                <a:solidFill>
                  <a:srgbClr val="555555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Global Network &gt; USA &gt; Alabama</a:t>
            </a:r>
            <a:endParaRPr lang="en-US" sz="950" dirty="0"/>
          </a:p>
        </p:txBody>
      </p:sp>
      <p:sp>
        <p:nvSpPr>
          <p:cNvPr id="57" name="Shape 8">
            <a:extLst>
              <a:ext uri="{FF2B5EF4-FFF2-40B4-BE49-F238E27FC236}">
                <a16:creationId xmlns:a16="http://schemas.microsoft.com/office/drawing/2014/main" id="{25C9950F-37B2-C3E8-F9AE-D42F05CD23AF}"/>
              </a:ext>
            </a:extLst>
          </p:cNvPr>
          <p:cNvSpPr/>
          <p:nvPr/>
        </p:nvSpPr>
        <p:spPr>
          <a:xfrm>
            <a:off x="843162" y="949428"/>
            <a:ext cx="10332720" cy="2148840"/>
          </a:xfrm>
          <a:prstGeom prst="roundRect">
            <a:avLst>
              <a:gd name="adj" fmla="val 3404"/>
            </a:avLst>
          </a:prstGeom>
          <a:solidFill>
            <a:srgbClr val="0B1F3A"/>
          </a:solidFill>
          <a:ln w="8890">
            <a:solidFill>
              <a:srgbClr val="0B1F3A"/>
            </a:solidFill>
            <a:prstDash val="solid"/>
          </a:ln>
        </p:spPr>
      </p:sp>
      <p:sp>
        <p:nvSpPr>
          <p:cNvPr id="58" name="Text 9">
            <a:extLst>
              <a:ext uri="{FF2B5EF4-FFF2-40B4-BE49-F238E27FC236}">
                <a16:creationId xmlns:a16="http://schemas.microsoft.com/office/drawing/2014/main" id="{AABF1AD6-95F0-D517-2BAD-85DBEDA0BD56}"/>
              </a:ext>
            </a:extLst>
          </p:cNvPr>
          <p:cNvSpPr/>
          <p:nvPr/>
        </p:nvSpPr>
        <p:spPr>
          <a:xfrm>
            <a:off x="1163202" y="1242036"/>
            <a:ext cx="292608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950" dirty="0">
                <a:solidFill>
                  <a:srgbClr val="C6D4E8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화신 &gt; 해외사업장 &gt; 미국 앨라배마 법인</a:t>
            </a:r>
            <a:endParaRPr lang="en-US" sz="950" dirty="0"/>
          </a:p>
        </p:txBody>
      </p:sp>
      <p:sp>
        <p:nvSpPr>
          <p:cNvPr id="59" name="Text 10">
            <a:extLst>
              <a:ext uri="{FF2B5EF4-FFF2-40B4-BE49-F238E27FC236}">
                <a16:creationId xmlns:a16="http://schemas.microsoft.com/office/drawing/2014/main" id="{99A8D5F3-BE71-FF80-6A99-5CA515859FBF}"/>
              </a:ext>
            </a:extLst>
          </p:cNvPr>
          <p:cNvSpPr/>
          <p:nvPr/>
        </p:nvSpPr>
        <p:spPr>
          <a:xfrm>
            <a:off x="1163202" y="1543788"/>
            <a:ext cx="4389120" cy="384048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 lnSpcReduction="10000"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2800" b="1" dirty="0" err="1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미국</a:t>
            </a:r>
            <a:r>
              <a:rPr lang="en-US" sz="28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en-US" sz="2800" b="1" dirty="0" err="1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앨라배마</a:t>
            </a:r>
            <a:endParaRPr lang="en-US" sz="2800" dirty="0"/>
          </a:p>
        </p:txBody>
      </p:sp>
      <p:sp>
        <p:nvSpPr>
          <p:cNvPr id="60" name="Text 11">
            <a:extLst>
              <a:ext uri="{FF2B5EF4-FFF2-40B4-BE49-F238E27FC236}">
                <a16:creationId xmlns:a16="http://schemas.microsoft.com/office/drawing/2014/main" id="{73E3E0CB-6730-3DB1-E71A-34D3CA0811CC}"/>
              </a:ext>
            </a:extLst>
          </p:cNvPr>
          <p:cNvSpPr/>
          <p:nvPr/>
        </p:nvSpPr>
        <p:spPr>
          <a:xfrm>
            <a:off x="1163202" y="2019276"/>
            <a:ext cx="4389120" cy="45720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15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북미 모빌리티 시장을 연결하는</a:t>
            </a:r>
            <a:endParaRPr lang="en-US" sz="1500" dirty="0"/>
          </a:p>
          <a:p>
            <a:pPr marL="0" indent="0" algn="l">
              <a:lnSpc>
                <a:spcPct val="90000"/>
              </a:lnSpc>
              <a:buNone/>
            </a:pPr>
            <a:r>
              <a:rPr lang="en-US" sz="15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화신의 핵심 생산거점</a:t>
            </a:r>
            <a:endParaRPr lang="en-US" sz="1500" dirty="0"/>
          </a:p>
        </p:txBody>
      </p:sp>
      <p:sp>
        <p:nvSpPr>
          <p:cNvPr id="61" name="Text 12">
            <a:extLst>
              <a:ext uri="{FF2B5EF4-FFF2-40B4-BE49-F238E27FC236}">
                <a16:creationId xmlns:a16="http://schemas.microsoft.com/office/drawing/2014/main" id="{937C73EE-4B65-92BD-323E-5C2173AFC68C}"/>
              </a:ext>
            </a:extLst>
          </p:cNvPr>
          <p:cNvSpPr/>
          <p:nvPr/>
        </p:nvSpPr>
        <p:spPr>
          <a:xfrm>
            <a:off x="1163202" y="2567916"/>
            <a:ext cx="5029200" cy="329184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 fontScale="92500"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1080" dirty="0">
                <a:solidFill>
                  <a:srgbClr val="E9EEF7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화신 아메리카는 미국 앨라배마주 Greenville에 위치한 북미 생산법인으로,</a:t>
            </a:r>
            <a:endParaRPr lang="en-US" sz="1080" dirty="0"/>
          </a:p>
          <a:p>
            <a:pPr marL="0" indent="0" algn="l">
              <a:lnSpc>
                <a:spcPct val="90000"/>
              </a:lnSpc>
              <a:buNone/>
            </a:pPr>
            <a:r>
              <a:rPr lang="en-US" sz="1080" dirty="0">
                <a:solidFill>
                  <a:srgbClr val="E9EEF7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자동차 섀시 및 차체 부품 생산을 통해 북미 완성차 시장과 함께 성장하고 있습니다.</a:t>
            </a:r>
            <a:endParaRPr lang="en-US" sz="1080" dirty="0"/>
          </a:p>
        </p:txBody>
      </p:sp>
      <p:sp>
        <p:nvSpPr>
          <p:cNvPr id="62" name="Shape 13">
            <a:extLst>
              <a:ext uri="{FF2B5EF4-FFF2-40B4-BE49-F238E27FC236}">
                <a16:creationId xmlns:a16="http://schemas.microsoft.com/office/drawing/2014/main" id="{87EADB5B-91F1-D8D1-47C8-976C4F5B75A3}"/>
              </a:ext>
            </a:extLst>
          </p:cNvPr>
          <p:cNvSpPr/>
          <p:nvPr/>
        </p:nvSpPr>
        <p:spPr>
          <a:xfrm>
            <a:off x="6558162" y="1223748"/>
            <a:ext cx="4114800" cy="1600200"/>
          </a:xfrm>
          <a:prstGeom prst="roundRect">
            <a:avLst>
              <a:gd name="adj" fmla="val 4571"/>
            </a:avLst>
          </a:prstGeom>
          <a:solidFill>
            <a:srgbClr val="DDE8F3"/>
          </a:solidFill>
          <a:ln w="8890">
            <a:solidFill>
              <a:srgbClr val="DDE8F3"/>
            </a:solidFill>
            <a:prstDash val="solid"/>
          </a:ln>
        </p:spPr>
      </p:sp>
      <p:sp>
        <p:nvSpPr>
          <p:cNvPr id="63" name="Text 14">
            <a:extLst>
              <a:ext uri="{FF2B5EF4-FFF2-40B4-BE49-F238E27FC236}">
                <a16:creationId xmlns:a16="http://schemas.microsoft.com/office/drawing/2014/main" id="{DA0F3007-96CB-ACFA-3506-A0E06626DB3E}"/>
              </a:ext>
            </a:extLst>
          </p:cNvPr>
          <p:cNvSpPr/>
          <p:nvPr/>
        </p:nvSpPr>
        <p:spPr>
          <a:xfrm>
            <a:off x="7061082" y="1909548"/>
            <a:ext cx="3017520" cy="219456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13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현지 법인 / 생산라인 이미지 영역</a:t>
            </a:r>
            <a:endParaRPr lang="en-US" sz="1300" dirty="0"/>
          </a:p>
        </p:txBody>
      </p:sp>
      <p:sp>
        <p:nvSpPr>
          <p:cNvPr id="64" name="Shape 15">
            <a:extLst>
              <a:ext uri="{FF2B5EF4-FFF2-40B4-BE49-F238E27FC236}">
                <a16:creationId xmlns:a16="http://schemas.microsoft.com/office/drawing/2014/main" id="{501B3E1A-676F-9678-13B9-B9F8593AD5BA}"/>
              </a:ext>
            </a:extLst>
          </p:cNvPr>
          <p:cNvSpPr/>
          <p:nvPr/>
        </p:nvSpPr>
        <p:spPr>
          <a:xfrm>
            <a:off x="1007380" y="3493887"/>
            <a:ext cx="2240280" cy="713232"/>
          </a:xfrm>
          <a:prstGeom prst="roundRect">
            <a:avLst>
              <a:gd name="adj" fmla="val 10256"/>
            </a:avLst>
          </a:prstGeom>
          <a:solidFill>
            <a:srgbClr val="F6F8FB"/>
          </a:solidFill>
          <a:ln w="8890">
            <a:solidFill>
              <a:srgbClr val="D5DBE5"/>
            </a:solidFill>
            <a:prstDash val="solid"/>
          </a:ln>
        </p:spPr>
      </p:sp>
      <p:sp>
        <p:nvSpPr>
          <p:cNvPr id="65" name="Text 16">
            <a:extLst>
              <a:ext uri="{FF2B5EF4-FFF2-40B4-BE49-F238E27FC236}">
                <a16:creationId xmlns:a16="http://schemas.microsoft.com/office/drawing/2014/main" id="{2A9483BA-605F-A403-76EB-8B34F051B933}"/>
              </a:ext>
            </a:extLst>
          </p:cNvPr>
          <p:cNvSpPr/>
          <p:nvPr/>
        </p:nvSpPr>
        <p:spPr>
          <a:xfrm>
            <a:off x="1117108" y="3631047"/>
            <a:ext cx="2011680" cy="219456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14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2003. 02</a:t>
            </a:r>
            <a:endParaRPr lang="en-US" sz="1400" dirty="0"/>
          </a:p>
        </p:txBody>
      </p:sp>
      <p:sp>
        <p:nvSpPr>
          <p:cNvPr id="66" name="Text 17">
            <a:extLst>
              <a:ext uri="{FF2B5EF4-FFF2-40B4-BE49-F238E27FC236}">
                <a16:creationId xmlns:a16="http://schemas.microsoft.com/office/drawing/2014/main" id="{C541A569-196E-0463-91E2-8BFDC8E0F11A}"/>
              </a:ext>
            </a:extLst>
          </p:cNvPr>
          <p:cNvSpPr/>
          <p:nvPr/>
        </p:nvSpPr>
        <p:spPr>
          <a:xfrm>
            <a:off x="1117108" y="3877935"/>
            <a:ext cx="201168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950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Established</a:t>
            </a:r>
            <a:endParaRPr lang="en-US" sz="950" dirty="0"/>
          </a:p>
        </p:txBody>
      </p:sp>
      <p:sp>
        <p:nvSpPr>
          <p:cNvPr id="67" name="Shape 18">
            <a:extLst>
              <a:ext uri="{FF2B5EF4-FFF2-40B4-BE49-F238E27FC236}">
                <a16:creationId xmlns:a16="http://schemas.microsoft.com/office/drawing/2014/main" id="{2E15AC91-46EF-0143-868B-74DCA51AE12F}"/>
              </a:ext>
            </a:extLst>
          </p:cNvPr>
          <p:cNvSpPr/>
          <p:nvPr/>
        </p:nvSpPr>
        <p:spPr>
          <a:xfrm>
            <a:off x="3521980" y="3493887"/>
            <a:ext cx="2240280" cy="713232"/>
          </a:xfrm>
          <a:prstGeom prst="roundRect">
            <a:avLst>
              <a:gd name="adj" fmla="val 10256"/>
            </a:avLst>
          </a:prstGeom>
          <a:solidFill>
            <a:srgbClr val="F6F8FB"/>
          </a:solidFill>
          <a:ln w="8890">
            <a:solidFill>
              <a:srgbClr val="D5DBE5"/>
            </a:solidFill>
            <a:prstDash val="solid"/>
          </a:ln>
        </p:spPr>
      </p:sp>
      <p:sp>
        <p:nvSpPr>
          <p:cNvPr id="68" name="Text 19">
            <a:extLst>
              <a:ext uri="{FF2B5EF4-FFF2-40B4-BE49-F238E27FC236}">
                <a16:creationId xmlns:a16="http://schemas.microsoft.com/office/drawing/2014/main" id="{61C81A44-681E-E8BF-14C5-55D4C8B8D790}"/>
              </a:ext>
            </a:extLst>
          </p:cNvPr>
          <p:cNvSpPr/>
          <p:nvPr/>
        </p:nvSpPr>
        <p:spPr>
          <a:xfrm>
            <a:off x="3631708" y="3631047"/>
            <a:ext cx="2011680" cy="219456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14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Greenville, AL</a:t>
            </a:r>
            <a:endParaRPr lang="en-US" sz="1400" dirty="0"/>
          </a:p>
        </p:txBody>
      </p:sp>
      <p:sp>
        <p:nvSpPr>
          <p:cNvPr id="69" name="Text 20">
            <a:extLst>
              <a:ext uri="{FF2B5EF4-FFF2-40B4-BE49-F238E27FC236}">
                <a16:creationId xmlns:a16="http://schemas.microsoft.com/office/drawing/2014/main" id="{FD36FB46-857E-549E-E781-B36F16162920}"/>
              </a:ext>
            </a:extLst>
          </p:cNvPr>
          <p:cNvSpPr/>
          <p:nvPr/>
        </p:nvSpPr>
        <p:spPr>
          <a:xfrm>
            <a:off x="3631708" y="3877935"/>
            <a:ext cx="201168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950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Location</a:t>
            </a:r>
            <a:endParaRPr lang="en-US" sz="950" dirty="0"/>
          </a:p>
        </p:txBody>
      </p:sp>
      <p:sp>
        <p:nvSpPr>
          <p:cNvPr id="70" name="Shape 21">
            <a:extLst>
              <a:ext uri="{FF2B5EF4-FFF2-40B4-BE49-F238E27FC236}">
                <a16:creationId xmlns:a16="http://schemas.microsoft.com/office/drawing/2014/main" id="{09D5F221-F349-A3A0-4484-8696F8FE4448}"/>
              </a:ext>
            </a:extLst>
          </p:cNvPr>
          <p:cNvSpPr/>
          <p:nvPr/>
        </p:nvSpPr>
        <p:spPr>
          <a:xfrm>
            <a:off x="6036580" y="3493887"/>
            <a:ext cx="2240280" cy="713232"/>
          </a:xfrm>
          <a:prstGeom prst="roundRect">
            <a:avLst>
              <a:gd name="adj" fmla="val 10256"/>
            </a:avLst>
          </a:prstGeom>
          <a:solidFill>
            <a:srgbClr val="F6F8FB"/>
          </a:solidFill>
          <a:ln w="8890">
            <a:solidFill>
              <a:srgbClr val="D5DBE5"/>
            </a:solidFill>
            <a:prstDash val="solid"/>
          </a:ln>
        </p:spPr>
      </p:sp>
      <p:sp>
        <p:nvSpPr>
          <p:cNvPr id="71" name="Text 22">
            <a:extLst>
              <a:ext uri="{FF2B5EF4-FFF2-40B4-BE49-F238E27FC236}">
                <a16:creationId xmlns:a16="http://schemas.microsoft.com/office/drawing/2014/main" id="{BB966263-8D79-E64F-6791-B9F2B11DC471}"/>
              </a:ext>
            </a:extLst>
          </p:cNvPr>
          <p:cNvSpPr/>
          <p:nvPr/>
        </p:nvSpPr>
        <p:spPr>
          <a:xfrm>
            <a:off x="6146308" y="3631047"/>
            <a:ext cx="2011680" cy="219456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14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Chassis · Body</a:t>
            </a:r>
            <a:endParaRPr lang="en-US" sz="1400" dirty="0"/>
          </a:p>
        </p:txBody>
      </p:sp>
      <p:sp>
        <p:nvSpPr>
          <p:cNvPr id="72" name="Text 23">
            <a:extLst>
              <a:ext uri="{FF2B5EF4-FFF2-40B4-BE49-F238E27FC236}">
                <a16:creationId xmlns:a16="http://schemas.microsoft.com/office/drawing/2014/main" id="{1CAF5880-7A79-833C-C2B3-1545ED9ACE1B}"/>
              </a:ext>
            </a:extLst>
          </p:cNvPr>
          <p:cNvSpPr/>
          <p:nvPr/>
        </p:nvSpPr>
        <p:spPr>
          <a:xfrm>
            <a:off x="6146308" y="3877935"/>
            <a:ext cx="201168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950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Main Products</a:t>
            </a:r>
            <a:endParaRPr lang="en-US" sz="950" dirty="0"/>
          </a:p>
        </p:txBody>
      </p:sp>
      <p:sp>
        <p:nvSpPr>
          <p:cNvPr id="73" name="Shape 24">
            <a:extLst>
              <a:ext uri="{FF2B5EF4-FFF2-40B4-BE49-F238E27FC236}">
                <a16:creationId xmlns:a16="http://schemas.microsoft.com/office/drawing/2014/main" id="{7791CB51-4F71-CF82-8C35-C3FE7D5E356A}"/>
              </a:ext>
            </a:extLst>
          </p:cNvPr>
          <p:cNvSpPr/>
          <p:nvPr/>
        </p:nvSpPr>
        <p:spPr>
          <a:xfrm>
            <a:off x="8551180" y="3493887"/>
            <a:ext cx="2240280" cy="713232"/>
          </a:xfrm>
          <a:prstGeom prst="roundRect">
            <a:avLst>
              <a:gd name="adj" fmla="val 10256"/>
            </a:avLst>
          </a:prstGeom>
          <a:solidFill>
            <a:srgbClr val="F6F8FB"/>
          </a:solidFill>
          <a:ln w="8890">
            <a:solidFill>
              <a:srgbClr val="D5DBE5"/>
            </a:solidFill>
            <a:prstDash val="solid"/>
          </a:ln>
        </p:spPr>
      </p:sp>
      <p:sp>
        <p:nvSpPr>
          <p:cNvPr id="74" name="Text 25">
            <a:extLst>
              <a:ext uri="{FF2B5EF4-FFF2-40B4-BE49-F238E27FC236}">
                <a16:creationId xmlns:a16="http://schemas.microsoft.com/office/drawing/2014/main" id="{E3CE1AEA-DE25-DEAA-5D0E-E0EDD461F013}"/>
              </a:ext>
            </a:extLst>
          </p:cNvPr>
          <p:cNvSpPr/>
          <p:nvPr/>
        </p:nvSpPr>
        <p:spPr>
          <a:xfrm>
            <a:off x="8660908" y="3631047"/>
            <a:ext cx="2011680" cy="219456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14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North America</a:t>
            </a:r>
            <a:endParaRPr lang="en-US" sz="1400" dirty="0"/>
          </a:p>
        </p:txBody>
      </p:sp>
      <p:sp>
        <p:nvSpPr>
          <p:cNvPr id="75" name="Text 26">
            <a:extLst>
              <a:ext uri="{FF2B5EF4-FFF2-40B4-BE49-F238E27FC236}">
                <a16:creationId xmlns:a16="http://schemas.microsoft.com/office/drawing/2014/main" id="{7F1D08A8-4432-5317-85F5-3693BA46E770}"/>
              </a:ext>
            </a:extLst>
          </p:cNvPr>
          <p:cNvSpPr/>
          <p:nvPr/>
        </p:nvSpPr>
        <p:spPr>
          <a:xfrm>
            <a:off x="8660908" y="3877935"/>
            <a:ext cx="201168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950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Market Base</a:t>
            </a:r>
            <a:endParaRPr lang="en-US" sz="950" dirty="0"/>
          </a:p>
        </p:txBody>
      </p:sp>
      <p:sp>
        <p:nvSpPr>
          <p:cNvPr id="76" name="Shape 27">
            <a:extLst>
              <a:ext uri="{FF2B5EF4-FFF2-40B4-BE49-F238E27FC236}">
                <a16:creationId xmlns:a16="http://schemas.microsoft.com/office/drawing/2014/main" id="{5F741E54-039E-5330-C062-8B0B294A33FA}"/>
              </a:ext>
            </a:extLst>
          </p:cNvPr>
          <p:cNvSpPr/>
          <p:nvPr/>
        </p:nvSpPr>
        <p:spPr>
          <a:xfrm>
            <a:off x="1007380" y="4454007"/>
            <a:ext cx="9829800" cy="777240"/>
          </a:xfrm>
          <a:prstGeom prst="roundRect">
            <a:avLst>
              <a:gd name="adj" fmla="val 7059"/>
            </a:avLst>
          </a:prstGeom>
          <a:solidFill>
            <a:srgbClr val="FFFFFF"/>
          </a:solidFill>
          <a:ln w="8890">
            <a:solidFill>
              <a:srgbClr val="D5DBE5"/>
            </a:solidFill>
            <a:prstDash val="solid"/>
          </a:ln>
        </p:spPr>
      </p:sp>
      <p:sp>
        <p:nvSpPr>
          <p:cNvPr id="77" name="Text 28">
            <a:extLst>
              <a:ext uri="{FF2B5EF4-FFF2-40B4-BE49-F238E27FC236}">
                <a16:creationId xmlns:a16="http://schemas.microsoft.com/office/drawing/2014/main" id="{7B6D3266-76F1-EE6E-3EA6-247AEF08DCF5}"/>
              </a:ext>
            </a:extLst>
          </p:cNvPr>
          <p:cNvSpPr/>
          <p:nvPr/>
        </p:nvSpPr>
        <p:spPr>
          <a:xfrm>
            <a:off x="1190260" y="4591167"/>
            <a:ext cx="1097280" cy="18288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1100" b="1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소개 섹션 본문</a:t>
            </a:r>
            <a:endParaRPr lang="en-US" sz="1100" dirty="0"/>
          </a:p>
        </p:txBody>
      </p:sp>
      <p:sp>
        <p:nvSpPr>
          <p:cNvPr id="78" name="Text 29">
            <a:extLst>
              <a:ext uri="{FF2B5EF4-FFF2-40B4-BE49-F238E27FC236}">
                <a16:creationId xmlns:a16="http://schemas.microsoft.com/office/drawing/2014/main" id="{115F29B5-8375-9179-54F7-CA68434F11EC}"/>
              </a:ext>
            </a:extLst>
          </p:cNvPr>
          <p:cNvSpPr/>
          <p:nvPr/>
        </p:nvSpPr>
        <p:spPr>
          <a:xfrm>
            <a:off x="2473078" y="4591166"/>
            <a:ext cx="8138160" cy="775335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Autofit/>
          </a:bodyPr>
          <a:lstStyle/>
          <a:p>
            <a:pPr marL="0" indent="0" algn="l" latinLnBrk="0">
              <a:buNone/>
            </a:pP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2003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년 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2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월 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100% 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화신의 단독투자로 설립한 미국화신은 </a:t>
            </a:r>
            <a:r>
              <a:rPr lang="ko-KR" altLang="en-US" sz="1100" b="0" i="0" dirty="0" err="1">
                <a:effectLst/>
                <a:highlight>
                  <a:srgbClr val="FFFFFF"/>
                </a:highlight>
                <a:latin typeface="+mn-ea"/>
              </a:rPr>
              <a:t>알라바마주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 </a:t>
            </a:r>
            <a:r>
              <a:rPr lang="ko-KR" altLang="en-US" sz="1100" b="0" i="0" dirty="0" err="1">
                <a:effectLst/>
                <a:highlight>
                  <a:srgbClr val="FFFFFF"/>
                </a:highlight>
                <a:latin typeface="+mn-ea"/>
              </a:rPr>
              <a:t>그린빌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 시에 설립되었습니다</a:t>
            </a:r>
            <a:br>
              <a:rPr lang="ko-KR" altLang="en-US" sz="1100" dirty="0">
                <a:latin typeface="+mn-ea"/>
              </a:rPr>
            </a:b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초기 자본금 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1,500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만 달러에 북미지역 최초의 생산거점으로서 </a:t>
            </a:r>
            <a:r>
              <a:rPr lang="ko-KR" altLang="en-US" sz="1100" b="0" i="0" dirty="0" err="1">
                <a:effectLst/>
                <a:highlight>
                  <a:srgbClr val="FFFFFF"/>
                </a:highlight>
                <a:latin typeface="+mn-ea"/>
              </a:rPr>
              <a:t>총대지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 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65,000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평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, 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건평 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7,000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평에 이르는 방대한 규모를 자랑합니다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.  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프레스 라인에서 용접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, 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도장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, 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조립라인 등을 갖춘 초현대식 공장으로 북미 전 지역을 대상으로 영업망을 넓혀가고 있습니다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.</a:t>
            </a:r>
            <a:endParaRPr lang="en-US" sz="1100" dirty="0">
              <a:latin typeface="+mn-ea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97A37FFB-4B2A-9CC8-5EBF-682EC38064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4083" y="1304925"/>
            <a:ext cx="3840178" cy="2131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14">
            <a:extLst>
              <a:ext uri="{FF2B5EF4-FFF2-40B4-BE49-F238E27FC236}">
                <a16:creationId xmlns:a16="http://schemas.microsoft.com/office/drawing/2014/main" id="{1D2558EE-046A-1C32-634B-3481F6186287}"/>
              </a:ext>
            </a:extLst>
          </p:cNvPr>
          <p:cNvSpPr/>
          <p:nvPr/>
        </p:nvSpPr>
        <p:spPr>
          <a:xfrm>
            <a:off x="1061766" y="3236610"/>
            <a:ext cx="1097280" cy="201168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1300" b="1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Key Facts</a:t>
            </a:r>
            <a:endParaRPr lang="en-US" sz="1300" dirty="0"/>
          </a:p>
        </p:txBody>
      </p:sp>
    </p:spTree>
    <p:extLst>
      <p:ext uri="{BB962C8B-B14F-4D97-AF65-F5344CB8AC3E}">
        <p14:creationId xmlns:p14="http://schemas.microsoft.com/office/powerpoint/2010/main" val="149779453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3DC2BE3E-E809-D3F1-58D8-8E4A5B43F0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0766" y="7052714"/>
            <a:ext cx="2424956" cy="246592"/>
          </a:xfrm>
        </p:spPr>
        <p:txBody>
          <a:bodyPr/>
          <a:lstStyle/>
          <a:p>
            <a:fld id="{2CA98773-29E8-4C5B-94B7-99CF88C2A214}" type="slidenum">
              <a:rPr lang="ko-KR" altLang="en-US" smtClean="0"/>
              <a:pPr/>
              <a:t>69</a:t>
            </a:fld>
            <a:endParaRPr lang="ko-KR" altLang="en-US"/>
          </a:p>
        </p:txBody>
      </p:sp>
      <p:sp>
        <p:nvSpPr>
          <p:cNvPr id="5" name="Text 7">
            <a:extLst>
              <a:ext uri="{FF2B5EF4-FFF2-40B4-BE49-F238E27FC236}">
                <a16:creationId xmlns:a16="http://schemas.microsoft.com/office/drawing/2014/main" id="{1F239829-DF1C-E4C9-B0E5-4D8EDD975A8A}"/>
              </a:ext>
            </a:extLst>
          </p:cNvPr>
          <p:cNvSpPr/>
          <p:nvPr/>
        </p:nvSpPr>
        <p:spPr>
          <a:xfrm>
            <a:off x="851190" y="1060241"/>
            <a:ext cx="4389120" cy="25603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algn="l"/>
            <a:r>
              <a:rPr lang="ko-KR" altLang="en-US" sz="1600" b="1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주요거래처 및 생산품목</a:t>
            </a:r>
          </a:p>
        </p:txBody>
      </p:sp>
      <p:graphicFrame>
        <p:nvGraphicFramePr>
          <p:cNvPr id="18" name="표 17">
            <a:extLst>
              <a:ext uri="{FF2B5EF4-FFF2-40B4-BE49-F238E27FC236}">
                <a16:creationId xmlns:a16="http://schemas.microsoft.com/office/drawing/2014/main" id="{3D64B07F-A303-AB28-601F-066BB883DD3C}"/>
              </a:ext>
            </a:extLst>
          </p:cNvPr>
          <p:cNvGraphicFramePr>
            <a:graphicFrameLocks noGrp="1"/>
          </p:cNvGraphicFramePr>
          <p:nvPr/>
        </p:nvGraphicFramePr>
        <p:xfrm>
          <a:off x="1173091" y="1437826"/>
          <a:ext cx="7620000" cy="994410"/>
        </p:xfrm>
        <a:graphic>
          <a:graphicData uri="http://schemas.openxmlformats.org/drawingml/2006/table">
            <a:tbl>
              <a:tblPr/>
              <a:tblGrid>
                <a:gridCol w="1131570">
                  <a:extLst>
                    <a:ext uri="{9D8B030D-6E8A-4147-A177-3AD203B41FA5}">
                      <a16:colId xmlns:a16="http://schemas.microsoft.com/office/drawing/2014/main" val="1686340123"/>
                    </a:ext>
                  </a:extLst>
                </a:gridCol>
                <a:gridCol w="6488430">
                  <a:extLst>
                    <a:ext uri="{9D8B030D-6E8A-4147-A177-3AD203B41FA5}">
                      <a16:colId xmlns:a16="http://schemas.microsoft.com/office/drawing/2014/main" val="77233608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1">
                          <a:solidFill>
                            <a:srgbClr val="2D68AF"/>
                          </a:solidFill>
                          <a:effectLst/>
                          <a:latin typeface="+mn-ea"/>
                          <a:ea typeface="+mn-ea"/>
                        </a:rPr>
                        <a:t>거래처</a:t>
                      </a:r>
                    </a:p>
                  </a:txBody>
                  <a:tcPr marT="104775" marB="104775" anchor="ctr">
                    <a:lnL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/>
                      <a:r>
                        <a:rPr lang="en-US" sz="800" dirty="0">
                          <a:effectLst/>
                          <a:latin typeface="+mn-ea"/>
                          <a:ea typeface="+mn-ea"/>
                        </a:rPr>
                        <a:t>HMMA, KAGA, HMGMA, MOBIS_AL, MOBIS_GA, MOBIS_SV, VW</a:t>
                      </a:r>
                    </a:p>
                  </a:txBody>
                  <a:tcPr marL="190500" marT="104775" marB="104775" anchor="ctr">
                    <a:lnL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38261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1">
                          <a:solidFill>
                            <a:srgbClr val="2D68AF"/>
                          </a:solidFill>
                          <a:effectLst/>
                          <a:latin typeface="+mn-ea"/>
                          <a:ea typeface="+mn-ea"/>
                        </a:rPr>
                        <a:t>생산품목</a:t>
                      </a:r>
                    </a:p>
                  </a:txBody>
                  <a:tcPr marT="104775" marB="104775" anchor="ctr">
                    <a:lnL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/>
                      <a:r>
                        <a:rPr lang="en-US" sz="800" dirty="0">
                          <a:effectLst/>
                          <a:latin typeface="+mn-ea"/>
                          <a:ea typeface="+mn-ea"/>
                        </a:rPr>
                        <a:t>Chassis Part (FRT/RR MBR, Control ARM), Body Part (F/APRON, CTR FLR)</a:t>
                      </a:r>
                    </a:p>
                  </a:txBody>
                  <a:tcPr marL="190500" marT="104775" marB="104775" anchor="ctr">
                    <a:lnL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33083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1">
                          <a:solidFill>
                            <a:srgbClr val="2D68AF"/>
                          </a:solidFill>
                          <a:effectLst/>
                          <a:latin typeface="+mn-ea"/>
                          <a:ea typeface="+mn-ea"/>
                        </a:rPr>
                        <a:t>생산수량</a:t>
                      </a:r>
                    </a:p>
                  </a:txBody>
                  <a:tcPr marT="104775" marB="104775" anchor="ctr">
                    <a:lnL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/>
                      <a:r>
                        <a:rPr lang="en-US" altLang="ko-KR" sz="80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0 </a:t>
                      </a:r>
                      <a:r>
                        <a:rPr lang="ko-KR" altLang="en-US" sz="80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만대</a:t>
                      </a:r>
                      <a:r>
                        <a:rPr lang="en-US" altLang="ko-KR" sz="80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80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년 </a:t>
                      </a:r>
                      <a:r>
                        <a:rPr lang="en-US" altLang="ko-KR" sz="80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80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완성품 공급기준</a:t>
                      </a:r>
                      <a:r>
                        <a:rPr lang="en-US" altLang="ko-KR" sz="80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</a:p>
                  </a:txBody>
                  <a:tcPr marL="190500" marT="104775" marB="104775" anchor="ctr">
                    <a:lnL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28049"/>
                  </a:ext>
                </a:extLst>
              </a:tr>
            </a:tbl>
          </a:graphicData>
        </a:graphic>
      </p:graphicFrame>
      <p:graphicFrame>
        <p:nvGraphicFramePr>
          <p:cNvPr id="22" name="표 21">
            <a:extLst>
              <a:ext uri="{FF2B5EF4-FFF2-40B4-BE49-F238E27FC236}">
                <a16:creationId xmlns:a16="http://schemas.microsoft.com/office/drawing/2014/main" id="{73268C7D-DCAB-E861-290B-82A9A8A95D4A}"/>
              </a:ext>
            </a:extLst>
          </p:cNvPr>
          <p:cNvGraphicFramePr>
            <a:graphicFrameLocks noGrp="1"/>
          </p:cNvGraphicFramePr>
          <p:nvPr/>
        </p:nvGraphicFramePr>
        <p:xfrm>
          <a:off x="1184522" y="3012379"/>
          <a:ext cx="7578090" cy="673200"/>
        </p:xfrm>
        <a:graphic>
          <a:graphicData uri="http://schemas.openxmlformats.org/drawingml/2006/table">
            <a:tbl>
              <a:tblPr firstRow="1" firstCol="1">
                <a:tableStyleId>{073A0DAA-6AF3-43AB-8588-CEC1D06C72B9}</a:tableStyleId>
              </a:tblPr>
              <a:tblGrid>
                <a:gridCol w="2526030">
                  <a:extLst>
                    <a:ext uri="{9D8B030D-6E8A-4147-A177-3AD203B41FA5}">
                      <a16:colId xmlns:a16="http://schemas.microsoft.com/office/drawing/2014/main" val="1041101418"/>
                    </a:ext>
                  </a:extLst>
                </a:gridCol>
                <a:gridCol w="2526030">
                  <a:extLst>
                    <a:ext uri="{9D8B030D-6E8A-4147-A177-3AD203B41FA5}">
                      <a16:colId xmlns:a16="http://schemas.microsoft.com/office/drawing/2014/main" val="307991493"/>
                    </a:ext>
                  </a:extLst>
                </a:gridCol>
                <a:gridCol w="2526030">
                  <a:extLst>
                    <a:ext uri="{9D8B030D-6E8A-4147-A177-3AD203B41FA5}">
                      <a16:colId xmlns:a16="http://schemas.microsoft.com/office/drawing/2014/main" val="1283594660"/>
                    </a:ext>
                  </a:extLst>
                </a:gridCol>
              </a:tblGrid>
              <a:tr h="151315"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000" b="1" dirty="0">
                          <a:solidFill>
                            <a:schemeClr val="bg1"/>
                          </a:solidFill>
                          <a:effectLst/>
                        </a:rPr>
                        <a:t>인증서</a:t>
                      </a:r>
                      <a:endParaRPr lang="ko-KR" altLang="en-US" sz="1000" b="1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000" b="1" dirty="0">
                          <a:solidFill>
                            <a:schemeClr val="bg1"/>
                          </a:solidFill>
                          <a:effectLst/>
                        </a:rPr>
                        <a:t>획득일시</a:t>
                      </a:r>
                      <a:endParaRPr lang="ko-KR" altLang="en-US" sz="1000" b="1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000" b="1" dirty="0">
                          <a:solidFill>
                            <a:schemeClr val="bg1"/>
                          </a:solidFill>
                          <a:effectLst/>
                        </a:rPr>
                        <a:t>인증기관</a:t>
                      </a:r>
                      <a:endParaRPr lang="ko-KR" altLang="en-US" sz="1000" b="1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/>
                </a:tc>
                <a:extLst>
                  <a:ext uri="{0D108BD9-81ED-4DB2-BD59-A6C34878D82A}">
                    <a16:rowId xmlns:a16="http://schemas.microsoft.com/office/drawing/2014/main" val="1175845050"/>
                  </a:ext>
                </a:extLst>
              </a:tr>
              <a:tr h="151315">
                <a:tc>
                  <a:txBody>
                    <a:bodyPr/>
                    <a:lstStyle/>
                    <a:p>
                      <a:pPr algn="ctr" latinLnBrk="0"/>
                      <a:r>
                        <a:rPr lang="en-US" sz="1000">
                          <a:effectLst/>
                        </a:rPr>
                        <a:t>ISO14001</a:t>
                      </a:r>
                      <a:endParaRPr lang="en-US" sz="1000"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000" dirty="0">
                          <a:effectLst/>
                        </a:rPr>
                        <a:t>2009.07</a:t>
                      </a:r>
                      <a:endParaRPr lang="en-US" altLang="ko-KR" sz="10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sz="1000">
                          <a:effectLst/>
                        </a:rPr>
                        <a:t>CERMET</a:t>
                      </a:r>
                      <a:endParaRPr lang="en-US" sz="1000"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/>
                </a:tc>
                <a:extLst>
                  <a:ext uri="{0D108BD9-81ED-4DB2-BD59-A6C34878D82A}">
                    <a16:rowId xmlns:a16="http://schemas.microsoft.com/office/drawing/2014/main" val="468120413"/>
                  </a:ext>
                </a:extLst>
              </a:tr>
              <a:tr h="151315">
                <a:tc>
                  <a:txBody>
                    <a:bodyPr/>
                    <a:lstStyle/>
                    <a:p>
                      <a:pPr algn="ctr" latinLnBrk="0"/>
                      <a:r>
                        <a:rPr lang="en-US" sz="1000" dirty="0">
                          <a:effectLst/>
                        </a:rPr>
                        <a:t>IATF16949</a:t>
                      </a:r>
                      <a:endParaRPr lang="en-US" sz="10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000" dirty="0">
                          <a:effectLst/>
                        </a:rPr>
                        <a:t>2024.04</a:t>
                      </a:r>
                      <a:endParaRPr lang="en-US" altLang="ko-KR" sz="10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sz="1000" dirty="0">
                          <a:effectLst/>
                        </a:rPr>
                        <a:t>CERMET</a:t>
                      </a:r>
                      <a:endParaRPr lang="en-US" sz="10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/>
                </a:tc>
                <a:extLst>
                  <a:ext uri="{0D108BD9-81ED-4DB2-BD59-A6C34878D82A}">
                    <a16:rowId xmlns:a16="http://schemas.microsoft.com/office/drawing/2014/main" val="3779119626"/>
                  </a:ext>
                </a:extLst>
              </a:tr>
            </a:tbl>
          </a:graphicData>
        </a:graphic>
      </p:graphicFrame>
      <p:sp>
        <p:nvSpPr>
          <p:cNvPr id="24" name="말풍선: 모서리가 둥근 사각형 23">
            <a:extLst>
              <a:ext uri="{FF2B5EF4-FFF2-40B4-BE49-F238E27FC236}">
                <a16:creationId xmlns:a16="http://schemas.microsoft.com/office/drawing/2014/main" id="{2F9B0258-5F8D-91F9-9ACA-81AEB727AA19}"/>
              </a:ext>
            </a:extLst>
          </p:cNvPr>
          <p:cNvSpPr/>
          <p:nvPr/>
        </p:nvSpPr>
        <p:spPr>
          <a:xfrm>
            <a:off x="9465652" y="1304925"/>
            <a:ext cx="2031023" cy="650631"/>
          </a:xfrm>
          <a:prstGeom prst="wedgeRoundRectCallout">
            <a:avLst>
              <a:gd name="adj1" fmla="val -63646"/>
              <a:gd name="adj2" fmla="val 42214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171450" indent="-171450" latinLnBrk="0">
              <a:buFont typeface="Arial" panose="020B0604020202020204" pitchFamily="34" charset="0"/>
              <a:buChar char="•"/>
            </a:pPr>
            <a:r>
              <a:rPr lang="en-US" altLang="ko-KR" sz="1100" dirty="0">
                <a:solidFill>
                  <a:schemeClr val="tx1"/>
                </a:solidFill>
              </a:rPr>
              <a:t>[</a:t>
            </a:r>
            <a:r>
              <a:rPr lang="ko-KR" altLang="en-US" sz="1100" dirty="0">
                <a:solidFill>
                  <a:schemeClr val="tx1"/>
                </a:solidFill>
              </a:rPr>
              <a:t>제품보기</a:t>
            </a:r>
            <a:r>
              <a:rPr lang="en-US" altLang="ko-KR" sz="1100" dirty="0">
                <a:solidFill>
                  <a:schemeClr val="tx1"/>
                </a:solidFill>
              </a:rPr>
              <a:t>] </a:t>
            </a:r>
            <a:r>
              <a:rPr lang="ko-KR" altLang="en-US" sz="1100" dirty="0">
                <a:solidFill>
                  <a:schemeClr val="tx1"/>
                </a:solidFill>
              </a:rPr>
              <a:t>바로가기 링크</a:t>
            </a:r>
            <a:r>
              <a:rPr lang="en-US" altLang="ko-KR" sz="1100" dirty="0">
                <a:solidFill>
                  <a:schemeClr val="tx1"/>
                </a:solidFill>
              </a:rPr>
              <a:t>?</a:t>
            </a:r>
          </a:p>
          <a:p>
            <a:pPr marL="171450" indent="-171450" latinLnBrk="0">
              <a:buFont typeface="Arial" panose="020B0604020202020204" pitchFamily="34" charset="0"/>
              <a:buChar char="•"/>
            </a:pPr>
            <a:r>
              <a:rPr lang="ko-KR" altLang="en-US" sz="1100" dirty="0">
                <a:solidFill>
                  <a:schemeClr val="tx1"/>
                </a:solidFill>
              </a:rPr>
              <a:t>취급 제품 이미지 보기</a:t>
            </a:r>
            <a:r>
              <a:rPr lang="en-US" altLang="ko-KR" sz="1100" dirty="0">
                <a:solidFill>
                  <a:schemeClr val="tx1"/>
                </a:solidFill>
              </a:rPr>
              <a:t>?</a:t>
            </a:r>
          </a:p>
        </p:txBody>
      </p:sp>
      <p:sp>
        <p:nvSpPr>
          <p:cNvPr id="25" name="Shape 43">
            <a:extLst>
              <a:ext uri="{FF2B5EF4-FFF2-40B4-BE49-F238E27FC236}">
                <a16:creationId xmlns:a16="http://schemas.microsoft.com/office/drawing/2014/main" id="{BBC9F62C-1BB6-3FDA-2811-814C794EA8AE}"/>
              </a:ext>
            </a:extLst>
          </p:cNvPr>
          <p:cNvSpPr/>
          <p:nvPr/>
        </p:nvSpPr>
        <p:spPr>
          <a:xfrm>
            <a:off x="1289802" y="3935894"/>
            <a:ext cx="3566160" cy="2828801"/>
          </a:xfrm>
          <a:prstGeom prst="roundRect">
            <a:avLst>
              <a:gd name="adj" fmla="val 4082"/>
            </a:avLst>
          </a:prstGeom>
          <a:solidFill>
            <a:srgbClr val="F6F8FB"/>
          </a:solidFill>
          <a:ln w="8890">
            <a:solidFill>
              <a:srgbClr val="D5DBE5"/>
            </a:solidFill>
            <a:prstDash val="solid"/>
          </a:ln>
        </p:spPr>
      </p:sp>
      <p:sp>
        <p:nvSpPr>
          <p:cNvPr id="26" name="Text 44">
            <a:extLst>
              <a:ext uri="{FF2B5EF4-FFF2-40B4-BE49-F238E27FC236}">
                <a16:creationId xmlns:a16="http://schemas.microsoft.com/office/drawing/2014/main" id="{B014F570-0D31-B2A5-01C0-D8918418CAC7}"/>
              </a:ext>
            </a:extLst>
          </p:cNvPr>
          <p:cNvSpPr/>
          <p:nvPr/>
        </p:nvSpPr>
        <p:spPr>
          <a:xfrm>
            <a:off x="1564122" y="4182783"/>
            <a:ext cx="2194560" cy="219456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1400" b="1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Location &amp; Contact</a:t>
            </a:r>
            <a:endParaRPr lang="en-US" sz="1400" dirty="0"/>
          </a:p>
        </p:txBody>
      </p:sp>
      <p:sp>
        <p:nvSpPr>
          <p:cNvPr id="27" name="Text 45">
            <a:extLst>
              <a:ext uri="{FF2B5EF4-FFF2-40B4-BE49-F238E27FC236}">
                <a16:creationId xmlns:a16="http://schemas.microsoft.com/office/drawing/2014/main" id="{00C424E8-BA62-2D27-4811-FCF625B1DD9C}"/>
              </a:ext>
            </a:extLst>
          </p:cNvPr>
          <p:cNvSpPr/>
          <p:nvPr/>
        </p:nvSpPr>
        <p:spPr>
          <a:xfrm>
            <a:off x="1564122" y="4484535"/>
            <a:ext cx="3044102" cy="566928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1030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661 Montgomery Hwy, Greenville, AL 36037, U.S.A</a:t>
            </a:r>
          </a:p>
          <a:p>
            <a:pPr marL="0" indent="0" algn="l">
              <a:lnSpc>
                <a:spcPct val="90000"/>
              </a:lnSpc>
              <a:buNone/>
            </a:pPr>
            <a:endParaRPr lang="en-US" sz="1030" dirty="0"/>
          </a:p>
          <a:p>
            <a:pPr marL="0" indent="0" algn="l">
              <a:lnSpc>
                <a:spcPct val="90000"/>
              </a:lnSpc>
              <a:buNone/>
            </a:pPr>
            <a:r>
              <a:rPr lang="en-US" sz="1030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TEL +1-334-382-1100</a:t>
            </a:r>
            <a:endParaRPr lang="en-US" sz="1030" dirty="0"/>
          </a:p>
          <a:p>
            <a:pPr marL="0" indent="0" algn="l">
              <a:lnSpc>
                <a:spcPct val="90000"/>
              </a:lnSpc>
              <a:buNone/>
            </a:pPr>
            <a:r>
              <a:rPr lang="en-US" sz="1030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FAX +1-334-382-1101</a:t>
            </a:r>
            <a:endParaRPr lang="en-US" sz="1030" dirty="0"/>
          </a:p>
        </p:txBody>
      </p:sp>
      <p:sp>
        <p:nvSpPr>
          <p:cNvPr id="28" name="Text 47">
            <a:extLst>
              <a:ext uri="{FF2B5EF4-FFF2-40B4-BE49-F238E27FC236}">
                <a16:creationId xmlns:a16="http://schemas.microsoft.com/office/drawing/2014/main" id="{B3CE2374-A24F-DE62-AC7E-34074C9E27C9}"/>
              </a:ext>
            </a:extLst>
          </p:cNvPr>
          <p:cNvSpPr/>
          <p:nvPr/>
        </p:nvSpPr>
        <p:spPr>
          <a:xfrm>
            <a:off x="1655562" y="5472087"/>
            <a:ext cx="274320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1020" b="1" dirty="0">
                <a:solidFill>
                  <a:srgbClr val="007A5E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Google Map / 지도에서 열기</a:t>
            </a:r>
            <a:endParaRPr lang="en-US" sz="1020" dirty="0"/>
          </a:p>
        </p:txBody>
      </p:sp>
      <p:pic>
        <p:nvPicPr>
          <p:cNvPr id="29" name="그림 28">
            <a:extLst>
              <a:ext uri="{FF2B5EF4-FFF2-40B4-BE49-F238E27FC236}">
                <a16:creationId xmlns:a16="http://schemas.microsoft.com/office/drawing/2014/main" id="{9216A1DB-33A9-0BDE-E955-9A1FF26531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8837" y="5233484"/>
            <a:ext cx="3200353" cy="1297296"/>
          </a:xfrm>
          <a:prstGeom prst="rect">
            <a:avLst/>
          </a:prstGeom>
        </p:spPr>
      </p:pic>
      <p:sp>
        <p:nvSpPr>
          <p:cNvPr id="32" name="Shape 38">
            <a:extLst>
              <a:ext uri="{FF2B5EF4-FFF2-40B4-BE49-F238E27FC236}">
                <a16:creationId xmlns:a16="http://schemas.microsoft.com/office/drawing/2014/main" id="{190BA88C-F658-6CBC-2832-02648E13E16A}"/>
              </a:ext>
            </a:extLst>
          </p:cNvPr>
          <p:cNvSpPr/>
          <p:nvPr/>
        </p:nvSpPr>
        <p:spPr>
          <a:xfrm>
            <a:off x="5255326" y="3964151"/>
            <a:ext cx="3566160" cy="1874520"/>
          </a:xfrm>
          <a:prstGeom prst="roundRect">
            <a:avLst>
              <a:gd name="adj" fmla="val 4878"/>
            </a:avLst>
          </a:prstGeom>
          <a:solidFill>
            <a:srgbClr val="005BAC"/>
          </a:solidFill>
          <a:ln w="8890">
            <a:solidFill>
              <a:srgbClr val="005BAC"/>
            </a:solidFill>
            <a:prstDash val="solid"/>
          </a:ln>
        </p:spPr>
      </p:sp>
      <p:sp>
        <p:nvSpPr>
          <p:cNvPr id="33" name="Text 39">
            <a:extLst>
              <a:ext uri="{FF2B5EF4-FFF2-40B4-BE49-F238E27FC236}">
                <a16:creationId xmlns:a16="http://schemas.microsoft.com/office/drawing/2014/main" id="{7BCEB469-D7FD-F9C8-327E-580B66AB36CB}"/>
              </a:ext>
            </a:extLst>
          </p:cNvPr>
          <p:cNvSpPr/>
          <p:nvPr/>
        </p:nvSpPr>
        <p:spPr>
          <a:xfrm>
            <a:off x="5529646" y="4302479"/>
            <a:ext cx="2971800" cy="292608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ESG 정보 공개</a:t>
            </a:r>
            <a:endParaRPr lang="en-US" sz="1800" dirty="0"/>
          </a:p>
        </p:txBody>
      </p:sp>
      <p:sp>
        <p:nvSpPr>
          <p:cNvPr id="34" name="Text 40">
            <a:extLst>
              <a:ext uri="{FF2B5EF4-FFF2-40B4-BE49-F238E27FC236}">
                <a16:creationId xmlns:a16="http://schemas.microsoft.com/office/drawing/2014/main" id="{F15EE988-F4DD-662E-9F6F-15B7030F93CA}"/>
              </a:ext>
            </a:extLst>
          </p:cNvPr>
          <p:cNvSpPr/>
          <p:nvPr/>
        </p:nvSpPr>
        <p:spPr>
          <a:xfrm>
            <a:off x="5529646" y="4695671"/>
            <a:ext cx="2971800" cy="384048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1050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해외법인의 환경·사회공헌 활동과</a:t>
            </a:r>
            <a:endParaRPr lang="en-US" sz="1050" dirty="0"/>
          </a:p>
          <a:p>
            <a:pPr marL="0" indent="0" algn="ctr">
              <a:lnSpc>
                <a:spcPct val="90000"/>
              </a:lnSpc>
              <a:buNone/>
            </a:pPr>
            <a:r>
              <a:rPr lang="en-US" sz="1050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관련 보고서를 한 화면에서 제공합니다.</a:t>
            </a:r>
            <a:endParaRPr lang="en-US" sz="1050" dirty="0"/>
          </a:p>
        </p:txBody>
      </p:sp>
      <p:sp>
        <p:nvSpPr>
          <p:cNvPr id="35" name="Shape 41">
            <a:extLst>
              <a:ext uri="{FF2B5EF4-FFF2-40B4-BE49-F238E27FC236}">
                <a16:creationId xmlns:a16="http://schemas.microsoft.com/office/drawing/2014/main" id="{FC9D18C7-C7B2-B9DB-9139-43E4BD03CD8B}"/>
              </a:ext>
            </a:extLst>
          </p:cNvPr>
          <p:cNvSpPr/>
          <p:nvPr/>
        </p:nvSpPr>
        <p:spPr>
          <a:xfrm>
            <a:off x="5621086" y="5308319"/>
            <a:ext cx="2834640" cy="384048"/>
          </a:xfrm>
          <a:prstGeom prst="roundRect">
            <a:avLst>
              <a:gd name="adj" fmla="val 11905"/>
            </a:avLst>
          </a:prstGeom>
          <a:solidFill>
            <a:srgbClr val="FFFFFF"/>
          </a:solidFill>
          <a:ln w="8890">
            <a:solidFill>
              <a:srgbClr val="FFFFFF"/>
            </a:solidFill>
            <a:prstDash val="solid"/>
          </a:ln>
        </p:spPr>
      </p:sp>
      <p:sp>
        <p:nvSpPr>
          <p:cNvPr id="36" name="Text 42">
            <a:extLst>
              <a:ext uri="{FF2B5EF4-FFF2-40B4-BE49-F238E27FC236}">
                <a16:creationId xmlns:a16="http://schemas.microsoft.com/office/drawing/2014/main" id="{4E041285-FABE-B012-E5F8-706EBA3B8EB1}"/>
              </a:ext>
            </a:extLst>
          </p:cNvPr>
          <p:cNvSpPr/>
          <p:nvPr/>
        </p:nvSpPr>
        <p:spPr>
          <a:xfrm>
            <a:off x="5712526" y="5408903"/>
            <a:ext cx="2651760" cy="146304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1050" b="1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ESG 보고서 다운로드</a:t>
            </a:r>
            <a:endParaRPr lang="en-US" sz="1050" dirty="0"/>
          </a:p>
        </p:txBody>
      </p:sp>
      <p:pic>
        <p:nvPicPr>
          <p:cNvPr id="38" name="그림 37">
            <a:extLst>
              <a:ext uri="{FF2B5EF4-FFF2-40B4-BE49-F238E27FC236}">
                <a16:creationId xmlns:a16="http://schemas.microsoft.com/office/drawing/2014/main" id="{4CD809F8-FFE2-CA04-B3C6-CCF005CACA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6788" y="3235455"/>
            <a:ext cx="160175" cy="193545"/>
          </a:xfrm>
          <a:prstGeom prst="rect">
            <a:avLst/>
          </a:prstGeom>
        </p:spPr>
      </p:pic>
      <p:pic>
        <p:nvPicPr>
          <p:cNvPr id="39" name="그림 38">
            <a:extLst>
              <a:ext uri="{FF2B5EF4-FFF2-40B4-BE49-F238E27FC236}">
                <a16:creationId xmlns:a16="http://schemas.microsoft.com/office/drawing/2014/main" id="{C0FB63E3-3571-4FD0-3559-48B1367D29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0568" y="3501121"/>
            <a:ext cx="168109" cy="203132"/>
          </a:xfrm>
          <a:prstGeom prst="rect">
            <a:avLst/>
          </a:prstGeom>
        </p:spPr>
      </p:pic>
      <p:sp>
        <p:nvSpPr>
          <p:cNvPr id="45" name="Shape 5">
            <a:extLst>
              <a:ext uri="{FF2B5EF4-FFF2-40B4-BE49-F238E27FC236}">
                <a16:creationId xmlns:a16="http://schemas.microsoft.com/office/drawing/2014/main" id="{3859DCC0-FC44-66CC-22E0-1D4B53BF6C94}"/>
              </a:ext>
            </a:extLst>
          </p:cNvPr>
          <p:cNvSpPr/>
          <p:nvPr/>
        </p:nvSpPr>
        <p:spPr>
          <a:xfrm>
            <a:off x="843162" y="324274"/>
            <a:ext cx="10332720" cy="41148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8890">
            <a:solidFill>
              <a:srgbClr val="E8ECF2"/>
            </a:solidFill>
            <a:prstDash val="solid"/>
          </a:ln>
        </p:spPr>
      </p:sp>
      <p:sp>
        <p:nvSpPr>
          <p:cNvPr id="47" name="Text 7">
            <a:extLst>
              <a:ext uri="{FF2B5EF4-FFF2-40B4-BE49-F238E27FC236}">
                <a16:creationId xmlns:a16="http://schemas.microsoft.com/office/drawing/2014/main" id="{3C9669E6-5DAF-50DA-534B-F35E4D533F51}"/>
              </a:ext>
            </a:extLst>
          </p:cNvPr>
          <p:cNvSpPr/>
          <p:nvPr/>
        </p:nvSpPr>
        <p:spPr>
          <a:xfrm>
            <a:off x="8341242" y="443146"/>
            <a:ext cx="256032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r">
              <a:lnSpc>
                <a:spcPct val="90000"/>
              </a:lnSpc>
              <a:buNone/>
            </a:pPr>
            <a:r>
              <a:rPr lang="en-US" sz="950" dirty="0">
                <a:solidFill>
                  <a:srgbClr val="555555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Global Network &gt; USA &gt; Alabama</a:t>
            </a:r>
            <a:endParaRPr lang="en-US" sz="950" dirty="0"/>
          </a:p>
        </p:txBody>
      </p:sp>
      <p:sp>
        <p:nvSpPr>
          <p:cNvPr id="48" name="Text 6">
            <a:extLst>
              <a:ext uri="{FF2B5EF4-FFF2-40B4-BE49-F238E27FC236}">
                <a16:creationId xmlns:a16="http://schemas.microsoft.com/office/drawing/2014/main" id="{C5953BB2-DF1B-EFF0-4AAD-4E8BF55272ED}"/>
              </a:ext>
            </a:extLst>
          </p:cNvPr>
          <p:cNvSpPr/>
          <p:nvPr/>
        </p:nvSpPr>
        <p:spPr>
          <a:xfrm>
            <a:off x="1026042" y="424858"/>
            <a:ext cx="2239672" cy="209624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Autofit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15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</a:t>
            </a:r>
            <a:r>
              <a:rPr lang="ko-KR" altLang="en-US" sz="1500" b="1" dirty="0">
                <a:solidFill>
                  <a:srgbClr val="FF704D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미국 앨라배마</a:t>
            </a:r>
            <a:r>
              <a:rPr lang="en-US" sz="1500" b="1" dirty="0">
                <a:solidFill>
                  <a:srgbClr val="FF704D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endParaRPr lang="en-US" sz="1500" dirty="0">
              <a:solidFill>
                <a:srgbClr val="FF704D"/>
              </a:solidFill>
            </a:endParaRPr>
          </a:p>
        </p:txBody>
      </p:sp>
      <p:sp>
        <p:nvSpPr>
          <p:cNvPr id="3" name="Text 7">
            <a:extLst>
              <a:ext uri="{FF2B5EF4-FFF2-40B4-BE49-F238E27FC236}">
                <a16:creationId xmlns:a16="http://schemas.microsoft.com/office/drawing/2014/main" id="{668496EC-609B-09EA-783A-2DF3DE16F611}"/>
              </a:ext>
            </a:extLst>
          </p:cNvPr>
          <p:cNvSpPr/>
          <p:nvPr/>
        </p:nvSpPr>
        <p:spPr>
          <a:xfrm>
            <a:off x="832768" y="2659604"/>
            <a:ext cx="4389120" cy="25603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algn="l"/>
            <a:r>
              <a:rPr lang="ko-KR" altLang="en-US" sz="1600" b="1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인증현황</a:t>
            </a:r>
          </a:p>
        </p:txBody>
      </p:sp>
    </p:spTree>
    <p:extLst>
      <p:ext uri="{BB962C8B-B14F-4D97-AF65-F5344CB8AC3E}">
        <p14:creationId xmlns:p14="http://schemas.microsoft.com/office/powerpoint/2010/main" val="3480760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3"/>
          <p:cNvSpPr/>
          <p:nvPr/>
        </p:nvSpPr>
        <p:spPr>
          <a:xfrm>
            <a:off x="727192" y="1143000"/>
            <a:ext cx="6035040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300" b="1" dirty="0" err="1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화신그룹</a:t>
            </a:r>
            <a:r>
              <a:rPr lang="en-US" sz="2300" b="1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endParaRPr lang="en-US" sz="2300" dirty="0"/>
          </a:p>
        </p:txBody>
      </p:sp>
      <p:sp>
        <p:nvSpPr>
          <p:cNvPr id="6" name="Text 4"/>
          <p:cNvSpPr/>
          <p:nvPr/>
        </p:nvSpPr>
        <p:spPr>
          <a:xfrm>
            <a:off x="707528" y="1691640"/>
            <a:ext cx="630936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altLang="ko-KR" sz="32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www.hwashin.co.kr</a:t>
            </a:r>
            <a:endParaRPr lang="en-US" altLang="ko-KR" sz="3200" dirty="0"/>
          </a:p>
          <a:p>
            <a:pPr marL="0" indent="0">
              <a:buNone/>
            </a:pPr>
            <a:r>
              <a:rPr lang="en-US" altLang="ko-KR" sz="32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IA </a:t>
            </a:r>
            <a:r>
              <a:rPr lang="en-US" altLang="ko-KR" sz="3200" b="1" dirty="0" err="1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구조표</a:t>
            </a:r>
            <a:endParaRPr lang="en-US" altLang="ko-KR" sz="3200" dirty="0"/>
          </a:p>
        </p:txBody>
      </p:sp>
      <p:sp>
        <p:nvSpPr>
          <p:cNvPr id="7" name="Text 5"/>
          <p:cNvSpPr/>
          <p:nvPr/>
        </p:nvSpPr>
        <p:spPr>
          <a:xfrm>
            <a:off x="705463" y="2852928"/>
            <a:ext cx="5303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Information Architecture Plan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7909560" y="1078992"/>
            <a:ext cx="914400" cy="384048"/>
          </a:xfrm>
          <a:prstGeom prst="rect">
            <a:avLst/>
          </a:prstGeom>
          <a:solidFill>
            <a:srgbClr val="0B1F3A"/>
          </a:solidFill>
          <a:ln>
            <a:solidFill>
              <a:srgbClr val="0B1F3A"/>
            </a:solidFill>
          </a:ln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75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Company</a:t>
            </a:r>
            <a:endParaRPr lang="en-US" sz="750" dirty="0"/>
          </a:p>
        </p:txBody>
      </p:sp>
      <p:sp>
        <p:nvSpPr>
          <p:cNvPr id="10" name="Text 8"/>
          <p:cNvSpPr/>
          <p:nvPr/>
        </p:nvSpPr>
        <p:spPr>
          <a:xfrm>
            <a:off x="9052560" y="1078992"/>
            <a:ext cx="914400" cy="384048"/>
          </a:xfrm>
          <a:prstGeom prst="rect">
            <a:avLst/>
          </a:prstGeom>
          <a:solidFill>
            <a:srgbClr val="005BAC"/>
          </a:solidFill>
          <a:ln>
            <a:solidFill>
              <a:srgbClr val="005BAC"/>
            </a:solidFill>
          </a:ln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75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Business</a:t>
            </a:r>
            <a:endParaRPr lang="en-US" sz="750" dirty="0"/>
          </a:p>
        </p:txBody>
      </p:sp>
      <p:sp>
        <p:nvSpPr>
          <p:cNvPr id="11" name="Text 9"/>
          <p:cNvSpPr/>
          <p:nvPr/>
        </p:nvSpPr>
        <p:spPr>
          <a:xfrm>
            <a:off x="10195560" y="1078992"/>
            <a:ext cx="914400" cy="384048"/>
          </a:xfrm>
          <a:prstGeom prst="rect">
            <a:avLst/>
          </a:prstGeom>
          <a:solidFill>
            <a:srgbClr val="0B1F3A"/>
          </a:solidFill>
          <a:ln>
            <a:solidFill>
              <a:srgbClr val="0B1F3A"/>
            </a:solidFill>
          </a:ln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75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Technology</a:t>
            </a:r>
            <a:endParaRPr lang="en-US" sz="750" dirty="0"/>
          </a:p>
        </p:txBody>
      </p:sp>
      <p:sp>
        <p:nvSpPr>
          <p:cNvPr id="12" name="Text 10"/>
          <p:cNvSpPr/>
          <p:nvPr/>
        </p:nvSpPr>
        <p:spPr>
          <a:xfrm>
            <a:off x="7909560" y="1901952"/>
            <a:ext cx="914400" cy="384048"/>
          </a:xfrm>
          <a:prstGeom prst="rect">
            <a:avLst/>
          </a:prstGeom>
          <a:solidFill>
            <a:srgbClr val="005BAC"/>
          </a:solidFill>
          <a:ln>
            <a:solidFill>
              <a:srgbClr val="005BAC"/>
            </a:solidFill>
          </a:ln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75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ESG</a:t>
            </a:r>
            <a:endParaRPr lang="en-US" sz="750" dirty="0"/>
          </a:p>
        </p:txBody>
      </p:sp>
      <p:sp>
        <p:nvSpPr>
          <p:cNvPr id="13" name="Text 11"/>
          <p:cNvSpPr/>
          <p:nvPr/>
        </p:nvSpPr>
        <p:spPr>
          <a:xfrm>
            <a:off x="9052560" y="1901952"/>
            <a:ext cx="914400" cy="384048"/>
          </a:xfrm>
          <a:prstGeom prst="rect">
            <a:avLst/>
          </a:prstGeom>
          <a:solidFill>
            <a:srgbClr val="0B1F3A"/>
          </a:solidFill>
          <a:ln>
            <a:solidFill>
              <a:srgbClr val="0B1F3A"/>
            </a:solidFill>
          </a:ln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75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IR</a:t>
            </a:r>
            <a:endParaRPr lang="en-US" sz="750" dirty="0"/>
          </a:p>
        </p:txBody>
      </p:sp>
      <p:sp>
        <p:nvSpPr>
          <p:cNvPr id="14" name="Text 12"/>
          <p:cNvSpPr/>
          <p:nvPr/>
        </p:nvSpPr>
        <p:spPr>
          <a:xfrm>
            <a:off x="10195560" y="1901952"/>
            <a:ext cx="914400" cy="384048"/>
          </a:xfrm>
          <a:prstGeom prst="rect">
            <a:avLst/>
          </a:prstGeom>
          <a:solidFill>
            <a:srgbClr val="005BAC"/>
          </a:solidFill>
          <a:ln>
            <a:solidFill>
              <a:srgbClr val="005BAC"/>
            </a:solidFill>
          </a:ln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75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News</a:t>
            </a:r>
            <a:endParaRPr lang="en-US" sz="750" dirty="0"/>
          </a:p>
        </p:txBody>
      </p:sp>
      <p:sp>
        <p:nvSpPr>
          <p:cNvPr id="15" name="Text 13"/>
          <p:cNvSpPr/>
          <p:nvPr/>
        </p:nvSpPr>
        <p:spPr>
          <a:xfrm>
            <a:off x="7909560" y="2724912"/>
            <a:ext cx="914400" cy="384048"/>
          </a:xfrm>
          <a:prstGeom prst="rect">
            <a:avLst/>
          </a:prstGeom>
          <a:solidFill>
            <a:srgbClr val="0B1F3A"/>
          </a:solidFill>
          <a:ln>
            <a:solidFill>
              <a:srgbClr val="0B1F3A"/>
            </a:solidFill>
          </a:ln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75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Career</a:t>
            </a:r>
            <a:endParaRPr lang="en-US" sz="750" dirty="0"/>
          </a:p>
        </p:txBody>
      </p:sp>
      <p:sp>
        <p:nvSpPr>
          <p:cNvPr id="16" name="Shape 14"/>
          <p:cNvSpPr/>
          <p:nvPr/>
        </p:nvSpPr>
        <p:spPr>
          <a:xfrm>
            <a:off x="7934141" y="1641987"/>
            <a:ext cx="1737360" cy="0"/>
          </a:xfrm>
          <a:prstGeom prst="line">
            <a:avLst/>
          </a:prstGeom>
          <a:noFill/>
          <a:ln w="12700">
            <a:solidFill>
              <a:srgbClr val="A7A7A7"/>
            </a:solidFill>
            <a:prstDash val="solid"/>
            <a:tailEnd type="triangle"/>
          </a:ln>
        </p:spPr>
      </p:sp>
      <p:sp>
        <p:nvSpPr>
          <p:cNvPr id="17" name="Shape 15"/>
          <p:cNvSpPr/>
          <p:nvPr/>
        </p:nvSpPr>
        <p:spPr>
          <a:xfrm>
            <a:off x="7928241" y="2474780"/>
            <a:ext cx="1325880" cy="0"/>
          </a:xfrm>
          <a:prstGeom prst="line">
            <a:avLst/>
          </a:prstGeom>
          <a:noFill/>
          <a:ln w="12700">
            <a:solidFill>
              <a:srgbClr val="A7A7A7"/>
            </a:solidFill>
            <a:prstDash val="solid"/>
            <a:tailEnd type="triangle"/>
          </a:ln>
        </p:spPr>
      </p:sp>
      <p:sp>
        <p:nvSpPr>
          <p:cNvPr id="18" name="Text 16"/>
          <p:cNvSpPr/>
          <p:nvPr/>
        </p:nvSpPr>
        <p:spPr>
          <a:xfrm>
            <a:off x="7406640" y="5166360"/>
            <a:ext cx="40233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6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Brand Website</a:t>
            </a:r>
            <a:endParaRPr lang="en-US" sz="1600" dirty="0"/>
          </a:p>
          <a:p>
            <a:pPr marL="0" indent="0" algn="r">
              <a:buNone/>
            </a:pPr>
            <a:r>
              <a:rPr lang="en-US" sz="16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IA Framework</a:t>
            </a:r>
            <a:endParaRPr lang="en-US" sz="1600" dirty="0"/>
          </a:p>
        </p:txBody>
      </p:sp>
      <p:sp>
        <p:nvSpPr>
          <p:cNvPr id="22" name="Text 31">
            <a:extLst>
              <a:ext uri="{FF2B5EF4-FFF2-40B4-BE49-F238E27FC236}">
                <a16:creationId xmlns:a16="http://schemas.microsoft.com/office/drawing/2014/main" id="{0D79B0DF-4123-D078-E4BF-2DE34A06B370}"/>
              </a:ext>
            </a:extLst>
          </p:cNvPr>
          <p:cNvSpPr/>
          <p:nvPr/>
        </p:nvSpPr>
        <p:spPr>
          <a:xfrm>
            <a:off x="719230" y="6537960"/>
            <a:ext cx="49377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5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화신그룹 홈페이지 리뉴얼 IA 구조표</a:t>
            </a:r>
            <a:endParaRPr lang="en-US" sz="750" dirty="0"/>
          </a:p>
        </p:txBody>
      </p:sp>
      <p:sp>
        <p:nvSpPr>
          <p:cNvPr id="23" name="슬라이드 번호 개체 틀 22">
            <a:extLst>
              <a:ext uri="{FF2B5EF4-FFF2-40B4-BE49-F238E27FC236}">
                <a16:creationId xmlns:a16="http://schemas.microsoft.com/office/drawing/2014/main" id="{9B502E0C-EFD7-1B78-8D17-75BBD222C3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7</a:t>
            </a:fld>
            <a:endParaRPr lang="ko-KR" altLang="en-US"/>
          </a:p>
        </p:txBody>
      </p:sp>
      <p:sp>
        <p:nvSpPr>
          <p:cNvPr id="24" name="Text 2">
            <a:extLst>
              <a:ext uri="{FF2B5EF4-FFF2-40B4-BE49-F238E27FC236}">
                <a16:creationId xmlns:a16="http://schemas.microsoft.com/office/drawing/2014/main" id="{9BFABF97-E772-6160-7AF2-4BFF2900F1BD}"/>
              </a:ext>
            </a:extLst>
          </p:cNvPr>
          <p:cNvSpPr/>
          <p:nvPr/>
        </p:nvSpPr>
        <p:spPr>
          <a:xfrm>
            <a:off x="727192" y="658368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</a:t>
            </a:r>
            <a:endParaRPr lang="en-US" sz="1000" dirty="0">
              <a:solidFill>
                <a:srgbClr val="005BAC"/>
              </a:solidFill>
            </a:endParaRPr>
          </a:p>
        </p:txBody>
      </p:sp>
      <p:sp>
        <p:nvSpPr>
          <p:cNvPr id="25" name="검토추가_7_0">
            <a:extLst>
              <a:ext uri="{FF2B5EF4-FFF2-40B4-BE49-F238E27FC236}">
                <a16:creationId xmlns:a16="http://schemas.microsoft.com/office/drawing/2014/main" id="{A49E5911-21F3-4C88-B1BF-4F0BBC9409DA}"/>
              </a:ext>
            </a:extLst>
          </p:cNvPr>
          <p:cNvSpPr>
            <a:spLocks noGrp="1"/>
          </p:cNvSpPr>
          <p:nvPr/>
        </p:nvSpPr>
        <p:spPr>
          <a:xfrm>
            <a:off x="9033510" y="1059942"/>
            <a:ext cx="952500" cy="422148"/>
          </a:xfrm>
          <a:prstGeom prst="rect">
            <a:avLst/>
          </a:prstGeom>
          <a:noFill/>
          <a:ln w="11430">
            <a:solidFill>
              <a:srgbClr val="FF0000"/>
            </a:solidFill>
          </a:ln>
        </p:spPr>
      </p:sp>
      <p:sp>
        <p:nvSpPr>
          <p:cNvPr id="26" name="검토추가_7_1">
            <a:extLst>
              <a:ext uri="{FF2B5EF4-FFF2-40B4-BE49-F238E27FC236}">
                <a16:creationId xmlns:a16="http://schemas.microsoft.com/office/drawing/2014/main" id="{436CA81A-3BC1-494B-945F-510C047173C6}"/>
              </a:ext>
            </a:extLst>
          </p:cNvPr>
          <p:cNvSpPr>
            <a:spLocks noGrp="1"/>
          </p:cNvSpPr>
          <p:nvPr/>
        </p:nvSpPr>
        <p:spPr>
          <a:xfrm>
            <a:off x="9033510" y="1882902"/>
            <a:ext cx="952500" cy="422148"/>
          </a:xfrm>
          <a:prstGeom prst="rect">
            <a:avLst/>
          </a:prstGeom>
          <a:noFill/>
          <a:ln w="11430">
            <a:solidFill>
              <a:srgbClr val="FF0000"/>
            </a:solidFill>
          </a:ln>
        </p:spPr>
      </p:sp>
      <p:sp>
        <p:nvSpPr>
          <p:cNvPr id="27" name="검토추가_7_2">
            <a:extLst>
              <a:ext uri="{FF2B5EF4-FFF2-40B4-BE49-F238E27FC236}">
                <a16:creationId xmlns:a16="http://schemas.microsoft.com/office/drawing/2014/main" id="{E0066ABD-8C6C-4F0D-B657-D7EA459D5E5F}"/>
              </a:ext>
            </a:extLst>
          </p:cNvPr>
          <p:cNvSpPr>
            <a:spLocks noGrp="1"/>
          </p:cNvSpPr>
          <p:nvPr/>
        </p:nvSpPr>
        <p:spPr>
          <a:xfrm>
            <a:off x="7890510" y="2705862"/>
            <a:ext cx="952500" cy="422148"/>
          </a:xfrm>
          <a:prstGeom prst="rect">
            <a:avLst/>
          </a:prstGeom>
          <a:noFill/>
          <a:ln w="11430">
            <a:solidFill>
              <a:srgbClr val="FF0000"/>
            </a:solidFill>
          </a:ln>
        </p:spPr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8D003ED4-4A39-2CF6-FA53-826C12EA01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70</a:t>
            </a:fld>
            <a:endParaRPr lang="ko-KR" altLang="en-US"/>
          </a:p>
        </p:txBody>
      </p:sp>
      <p:sp>
        <p:nvSpPr>
          <p:cNvPr id="54" name="Shape 5">
            <a:extLst>
              <a:ext uri="{FF2B5EF4-FFF2-40B4-BE49-F238E27FC236}">
                <a16:creationId xmlns:a16="http://schemas.microsoft.com/office/drawing/2014/main" id="{B99484BC-390A-0738-4C23-5686F4A8A50F}"/>
              </a:ext>
            </a:extLst>
          </p:cNvPr>
          <p:cNvSpPr/>
          <p:nvPr/>
        </p:nvSpPr>
        <p:spPr>
          <a:xfrm>
            <a:off x="843162" y="324274"/>
            <a:ext cx="10332720" cy="41148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8890">
            <a:solidFill>
              <a:srgbClr val="E8ECF2"/>
            </a:solidFill>
            <a:prstDash val="solid"/>
          </a:ln>
        </p:spPr>
      </p:sp>
      <p:sp>
        <p:nvSpPr>
          <p:cNvPr id="55" name="Text 6">
            <a:extLst>
              <a:ext uri="{FF2B5EF4-FFF2-40B4-BE49-F238E27FC236}">
                <a16:creationId xmlns:a16="http://schemas.microsoft.com/office/drawing/2014/main" id="{027BB947-63BB-D52F-257A-2099F4084C88}"/>
              </a:ext>
            </a:extLst>
          </p:cNvPr>
          <p:cNvSpPr/>
          <p:nvPr/>
        </p:nvSpPr>
        <p:spPr>
          <a:xfrm>
            <a:off x="1026042" y="424858"/>
            <a:ext cx="2239672" cy="209624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Autofit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15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</a:t>
            </a:r>
            <a:r>
              <a:rPr lang="ko-KR" altLang="en-US" sz="1500" b="1" dirty="0">
                <a:solidFill>
                  <a:srgbClr val="FF704D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미국 조지아</a:t>
            </a:r>
            <a:r>
              <a:rPr lang="en-US" sz="1500" b="1" dirty="0">
                <a:solidFill>
                  <a:srgbClr val="FF704D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endParaRPr lang="en-US" sz="1500" dirty="0">
              <a:solidFill>
                <a:srgbClr val="FF704D"/>
              </a:solidFill>
            </a:endParaRPr>
          </a:p>
        </p:txBody>
      </p:sp>
      <p:sp>
        <p:nvSpPr>
          <p:cNvPr id="56" name="Text 7">
            <a:extLst>
              <a:ext uri="{FF2B5EF4-FFF2-40B4-BE49-F238E27FC236}">
                <a16:creationId xmlns:a16="http://schemas.microsoft.com/office/drawing/2014/main" id="{44C1C852-C646-7993-0202-2D24EA092F38}"/>
              </a:ext>
            </a:extLst>
          </p:cNvPr>
          <p:cNvSpPr/>
          <p:nvPr/>
        </p:nvSpPr>
        <p:spPr>
          <a:xfrm>
            <a:off x="8341242" y="443146"/>
            <a:ext cx="256032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r">
              <a:lnSpc>
                <a:spcPct val="90000"/>
              </a:lnSpc>
              <a:buNone/>
            </a:pPr>
            <a:r>
              <a:rPr lang="en-US" sz="950" dirty="0">
                <a:solidFill>
                  <a:srgbClr val="555555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Global Network &gt; USA &gt; Georgia</a:t>
            </a:r>
            <a:endParaRPr lang="en-US" sz="950" dirty="0"/>
          </a:p>
        </p:txBody>
      </p:sp>
      <p:sp>
        <p:nvSpPr>
          <p:cNvPr id="57" name="Shape 8">
            <a:extLst>
              <a:ext uri="{FF2B5EF4-FFF2-40B4-BE49-F238E27FC236}">
                <a16:creationId xmlns:a16="http://schemas.microsoft.com/office/drawing/2014/main" id="{25C9950F-37B2-C3E8-F9AE-D42F05CD23AF}"/>
              </a:ext>
            </a:extLst>
          </p:cNvPr>
          <p:cNvSpPr/>
          <p:nvPr/>
        </p:nvSpPr>
        <p:spPr>
          <a:xfrm>
            <a:off x="843162" y="949428"/>
            <a:ext cx="10332720" cy="2148840"/>
          </a:xfrm>
          <a:prstGeom prst="roundRect">
            <a:avLst>
              <a:gd name="adj" fmla="val 3404"/>
            </a:avLst>
          </a:prstGeom>
          <a:solidFill>
            <a:srgbClr val="0B1F3A"/>
          </a:solidFill>
          <a:ln w="8890">
            <a:solidFill>
              <a:srgbClr val="0B1F3A"/>
            </a:solidFill>
            <a:prstDash val="solid"/>
          </a:ln>
        </p:spPr>
      </p:sp>
      <p:sp>
        <p:nvSpPr>
          <p:cNvPr id="58" name="Text 9">
            <a:extLst>
              <a:ext uri="{FF2B5EF4-FFF2-40B4-BE49-F238E27FC236}">
                <a16:creationId xmlns:a16="http://schemas.microsoft.com/office/drawing/2014/main" id="{AABF1AD6-95F0-D517-2BAD-85DBEDA0BD56}"/>
              </a:ext>
            </a:extLst>
          </p:cNvPr>
          <p:cNvSpPr/>
          <p:nvPr/>
        </p:nvSpPr>
        <p:spPr>
          <a:xfrm>
            <a:off x="1163202" y="1242036"/>
            <a:ext cx="292608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950" dirty="0">
                <a:solidFill>
                  <a:srgbClr val="C6D4E8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화신 &gt; 해외사업장 &gt; </a:t>
            </a:r>
            <a:r>
              <a:rPr lang="en-US" sz="950" dirty="0" err="1">
                <a:solidFill>
                  <a:srgbClr val="C6D4E8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미국</a:t>
            </a:r>
            <a:r>
              <a:rPr lang="en-US" sz="950" dirty="0">
                <a:solidFill>
                  <a:srgbClr val="C6D4E8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ko-KR" altLang="en-US" sz="950" dirty="0">
                <a:solidFill>
                  <a:srgbClr val="C6D4E8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조지아</a:t>
            </a:r>
            <a:r>
              <a:rPr lang="en-US" sz="950" dirty="0">
                <a:solidFill>
                  <a:srgbClr val="C6D4E8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법인</a:t>
            </a:r>
            <a:endParaRPr lang="en-US" sz="950" dirty="0"/>
          </a:p>
        </p:txBody>
      </p:sp>
      <p:sp>
        <p:nvSpPr>
          <p:cNvPr id="59" name="Text 10">
            <a:extLst>
              <a:ext uri="{FF2B5EF4-FFF2-40B4-BE49-F238E27FC236}">
                <a16:creationId xmlns:a16="http://schemas.microsoft.com/office/drawing/2014/main" id="{99A8D5F3-BE71-FF80-6A99-5CA515859FBF}"/>
              </a:ext>
            </a:extLst>
          </p:cNvPr>
          <p:cNvSpPr/>
          <p:nvPr/>
        </p:nvSpPr>
        <p:spPr>
          <a:xfrm>
            <a:off x="1163202" y="1543788"/>
            <a:ext cx="4389120" cy="384048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 lnSpcReduction="10000"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2800" b="1" dirty="0" err="1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미국</a:t>
            </a:r>
            <a:r>
              <a:rPr lang="en-US" sz="28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ko-KR" altLang="en-US" sz="28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조지아</a:t>
            </a:r>
            <a:endParaRPr lang="en-US" sz="2800" dirty="0"/>
          </a:p>
        </p:txBody>
      </p:sp>
      <p:sp>
        <p:nvSpPr>
          <p:cNvPr id="60" name="Text 11">
            <a:extLst>
              <a:ext uri="{FF2B5EF4-FFF2-40B4-BE49-F238E27FC236}">
                <a16:creationId xmlns:a16="http://schemas.microsoft.com/office/drawing/2014/main" id="{73E3E0CB-6730-3DB1-E71A-34D3CA0811CC}"/>
              </a:ext>
            </a:extLst>
          </p:cNvPr>
          <p:cNvSpPr/>
          <p:nvPr/>
        </p:nvSpPr>
        <p:spPr>
          <a:xfrm>
            <a:off x="1163201" y="2019276"/>
            <a:ext cx="4624649" cy="45720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ko-KR" altLang="en-US" sz="15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미국 동남부 자동차 산업벨트를 향한 신규 생산거점</a:t>
            </a:r>
            <a:endParaRPr lang="en-US" sz="1500" dirty="0"/>
          </a:p>
        </p:txBody>
      </p:sp>
      <p:sp>
        <p:nvSpPr>
          <p:cNvPr id="61" name="Text 12">
            <a:extLst>
              <a:ext uri="{FF2B5EF4-FFF2-40B4-BE49-F238E27FC236}">
                <a16:creationId xmlns:a16="http://schemas.microsoft.com/office/drawing/2014/main" id="{937C73EE-4B65-92BD-323E-5C2173AFC68C}"/>
              </a:ext>
            </a:extLst>
          </p:cNvPr>
          <p:cNvSpPr/>
          <p:nvPr/>
        </p:nvSpPr>
        <p:spPr>
          <a:xfrm>
            <a:off x="1163202" y="2567916"/>
            <a:ext cx="5029200" cy="329184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ko-KR" altLang="en-US" sz="1080" dirty="0">
                <a:solidFill>
                  <a:srgbClr val="E9EEF7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미국 조지아 </a:t>
            </a:r>
            <a:r>
              <a:rPr lang="en-US" altLang="ko-KR" sz="1080" dirty="0">
                <a:solidFill>
                  <a:srgbClr val="E9EEF7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Dublin</a:t>
            </a:r>
            <a:r>
              <a:rPr lang="ko-KR" altLang="en-US" sz="1080" dirty="0">
                <a:solidFill>
                  <a:srgbClr val="E9EEF7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에 구축 중인 신규 생산거점으로</a:t>
            </a:r>
            <a:r>
              <a:rPr lang="en-US" altLang="ko-KR" sz="1080" dirty="0">
                <a:solidFill>
                  <a:srgbClr val="E9EEF7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, EV </a:t>
            </a:r>
            <a:r>
              <a:rPr lang="ko-KR" altLang="en-US" sz="1080" dirty="0">
                <a:solidFill>
                  <a:srgbClr val="E9EEF7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시장 대응을 위한 자동차 부품 제조</a:t>
            </a:r>
            <a:r>
              <a:rPr lang="en-US" altLang="ko-KR" sz="1080" dirty="0">
                <a:solidFill>
                  <a:srgbClr val="E9EEF7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·</a:t>
            </a:r>
            <a:r>
              <a:rPr lang="ko-KR" altLang="en-US" sz="1080" dirty="0">
                <a:solidFill>
                  <a:srgbClr val="E9EEF7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물류 기능을 담당합니다</a:t>
            </a:r>
            <a:r>
              <a:rPr lang="en-US" altLang="ko-KR" sz="1080" dirty="0">
                <a:solidFill>
                  <a:srgbClr val="E9EEF7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.</a:t>
            </a:r>
            <a:endParaRPr lang="en-US" sz="1080" dirty="0"/>
          </a:p>
        </p:txBody>
      </p:sp>
      <p:sp>
        <p:nvSpPr>
          <p:cNvPr id="62" name="Shape 13">
            <a:extLst>
              <a:ext uri="{FF2B5EF4-FFF2-40B4-BE49-F238E27FC236}">
                <a16:creationId xmlns:a16="http://schemas.microsoft.com/office/drawing/2014/main" id="{87EADB5B-91F1-D8D1-47C8-976C4F5B75A3}"/>
              </a:ext>
            </a:extLst>
          </p:cNvPr>
          <p:cNvSpPr/>
          <p:nvPr/>
        </p:nvSpPr>
        <p:spPr>
          <a:xfrm>
            <a:off x="6558162" y="1223748"/>
            <a:ext cx="4114800" cy="1600200"/>
          </a:xfrm>
          <a:prstGeom prst="roundRect">
            <a:avLst>
              <a:gd name="adj" fmla="val 4571"/>
            </a:avLst>
          </a:prstGeom>
          <a:solidFill>
            <a:srgbClr val="DDE8F3"/>
          </a:solidFill>
          <a:ln w="8890">
            <a:solidFill>
              <a:srgbClr val="DDE8F3"/>
            </a:solidFill>
            <a:prstDash val="solid"/>
          </a:ln>
        </p:spPr>
      </p:sp>
      <p:sp>
        <p:nvSpPr>
          <p:cNvPr id="63" name="Text 14">
            <a:extLst>
              <a:ext uri="{FF2B5EF4-FFF2-40B4-BE49-F238E27FC236}">
                <a16:creationId xmlns:a16="http://schemas.microsoft.com/office/drawing/2014/main" id="{DA0F3007-96CB-ACFA-3506-A0E06626DB3E}"/>
              </a:ext>
            </a:extLst>
          </p:cNvPr>
          <p:cNvSpPr/>
          <p:nvPr/>
        </p:nvSpPr>
        <p:spPr>
          <a:xfrm>
            <a:off x="7061082" y="1909548"/>
            <a:ext cx="3017520" cy="219456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13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현지 법인 / 생산라인 이미지 영역</a:t>
            </a:r>
            <a:endParaRPr lang="en-US" sz="1300" dirty="0"/>
          </a:p>
        </p:txBody>
      </p:sp>
      <p:sp>
        <p:nvSpPr>
          <p:cNvPr id="64" name="Shape 15">
            <a:extLst>
              <a:ext uri="{FF2B5EF4-FFF2-40B4-BE49-F238E27FC236}">
                <a16:creationId xmlns:a16="http://schemas.microsoft.com/office/drawing/2014/main" id="{501B3E1A-676F-9678-13B9-B9F8593AD5BA}"/>
              </a:ext>
            </a:extLst>
          </p:cNvPr>
          <p:cNvSpPr/>
          <p:nvPr/>
        </p:nvSpPr>
        <p:spPr>
          <a:xfrm>
            <a:off x="1007380" y="3493887"/>
            <a:ext cx="2240280" cy="713232"/>
          </a:xfrm>
          <a:prstGeom prst="roundRect">
            <a:avLst>
              <a:gd name="adj" fmla="val 10256"/>
            </a:avLst>
          </a:prstGeom>
          <a:solidFill>
            <a:srgbClr val="F6F8FB"/>
          </a:solidFill>
          <a:ln w="8890">
            <a:solidFill>
              <a:srgbClr val="D5DBE5"/>
            </a:solidFill>
            <a:prstDash val="solid"/>
          </a:ln>
        </p:spPr>
      </p:sp>
      <p:sp>
        <p:nvSpPr>
          <p:cNvPr id="65" name="Text 16">
            <a:extLst>
              <a:ext uri="{FF2B5EF4-FFF2-40B4-BE49-F238E27FC236}">
                <a16:creationId xmlns:a16="http://schemas.microsoft.com/office/drawing/2014/main" id="{2A9483BA-605F-A403-76EB-8B34F051B933}"/>
              </a:ext>
            </a:extLst>
          </p:cNvPr>
          <p:cNvSpPr/>
          <p:nvPr/>
        </p:nvSpPr>
        <p:spPr>
          <a:xfrm>
            <a:off x="1117108" y="3631047"/>
            <a:ext cx="2011680" cy="219456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14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2023. 07</a:t>
            </a:r>
            <a:endParaRPr lang="en-US" sz="1400" dirty="0"/>
          </a:p>
        </p:txBody>
      </p:sp>
      <p:sp>
        <p:nvSpPr>
          <p:cNvPr id="66" name="Text 17">
            <a:extLst>
              <a:ext uri="{FF2B5EF4-FFF2-40B4-BE49-F238E27FC236}">
                <a16:creationId xmlns:a16="http://schemas.microsoft.com/office/drawing/2014/main" id="{C541A569-196E-0463-91E2-8BFDC8E0F11A}"/>
              </a:ext>
            </a:extLst>
          </p:cNvPr>
          <p:cNvSpPr/>
          <p:nvPr/>
        </p:nvSpPr>
        <p:spPr>
          <a:xfrm>
            <a:off x="1117108" y="3877935"/>
            <a:ext cx="201168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950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Established</a:t>
            </a:r>
            <a:endParaRPr lang="en-US" sz="950" dirty="0"/>
          </a:p>
        </p:txBody>
      </p:sp>
      <p:sp>
        <p:nvSpPr>
          <p:cNvPr id="67" name="Shape 18">
            <a:extLst>
              <a:ext uri="{FF2B5EF4-FFF2-40B4-BE49-F238E27FC236}">
                <a16:creationId xmlns:a16="http://schemas.microsoft.com/office/drawing/2014/main" id="{2E15AC91-46EF-0143-868B-74DCA51AE12F}"/>
              </a:ext>
            </a:extLst>
          </p:cNvPr>
          <p:cNvSpPr/>
          <p:nvPr/>
        </p:nvSpPr>
        <p:spPr>
          <a:xfrm>
            <a:off x="3521980" y="3493887"/>
            <a:ext cx="2240280" cy="713232"/>
          </a:xfrm>
          <a:prstGeom prst="roundRect">
            <a:avLst>
              <a:gd name="adj" fmla="val 10256"/>
            </a:avLst>
          </a:prstGeom>
          <a:solidFill>
            <a:srgbClr val="F6F8FB"/>
          </a:solidFill>
          <a:ln w="8890">
            <a:solidFill>
              <a:srgbClr val="D5DBE5"/>
            </a:solidFill>
            <a:prstDash val="solid"/>
          </a:ln>
        </p:spPr>
      </p:sp>
      <p:sp>
        <p:nvSpPr>
          <p:cNvPr id="68" name="Text 19">
            <a:extLst>
              <a:ext uri="{FF2B5EF4-FFF2-40B4-BE49-F238E27FC236}">
                <a16:creationId xmlns:a16="http://schemas.microsoft.com/office/drawing/2014/main" id="{61C81A44-681E-E8BF-14C5-55D4C8B8D790}"/>
              </a:ext>
            </a:extLst>
          </p:cNvPr>
          <p:cNvSpPr/>
          <p:nvPr/>
        </p:nvSpPr>
        <p:spPr>
          <a:xfrm>
            <a:off x="3631708" y="3631047"/>
            <a:ext cx="2011680" cy="219456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14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Dublin, GA</a:t>
            </a:r>
            <a:endParaRPr lang="en-US" sz="1400" dirty="0"/>
          </a:p>
        </p:txBody>
      </p:sp>
      <p:sp>
        <p:nvSpPr>
          <p:cNvPr id="69" name="Text 20">
            <a:extLst>
              <a:ext uri="{FF2B5EF4-FFF2-40B4-BE49-F238E27FC236}">
                <a16:creationId xmlns:a16="http://schemas.microsoft.com/office/drawing/2014/main" id="{FD36FB46-857E-549E-E781-B36F16162920}"/>
              </a:ext>
            </a:extLst>
          </p:cNvPr>
          <p:cNvSpPr/>
          <p:nvPr/>
        </p:nvSpPr>
        <p:spPr>
          <a:xfrm>
            <a:off x="3631708" y="3877935"/>
            <a:ext cx="201168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950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Location</a:t>
            </a:r>
            <a:endParaRPr lang="en-US" sz="950" dirty="0"/>
          </a:p>
        </p:txBody>
      </p:sp>
      <p:sp>
        <p:nvSpPr>
          <p:cNvPr id="70" name="Shape 21">
            <a:extLst>
              <a:ext uri="{FF2B5EF4-FFF2-40B4-BE49-F238E27FC236}">
                <a16:creationId xmlns:a16="http://schemas.microsoft.com/office/drawing/2014/main" id="{09D5F221-F349-A3A0-4484-8696F8FE4448}"/>
              </a:ext>
            </a:extLst>
          </p:cNvPr>
          <p:cNvSpPr/>
          <p:nvPr/>
        </p:nvSpPr>
        <p:spPr>
          <a:xfrm>
            <a:off x="6036580" y="3493887"/>
            <a:ext cx="2240280" cy="713232"/>
          </a:xfrm>
          <a:prstGeom prst="roundRect">
            <a:avLst>
              <a:gd name="adj" fmla="val 10256"/>
            </a:avLst>
          </a:prstGeom>
          <a:solidFill>
            <a:srgbClr val="F6F8FB"/>
          </a:solidFill>
          <a:ln w="8890">
            <a:solidFill>
              <a:srgbClr val="D5DBE5"/>
            </a:solidFill>
            <a:prstDash val="solid"/>
          </a:ln>
        </p:spPr>
      </p:sp>
      <p:sp>
        <p:nvSpPr>
          <p:cNvPr id="71" name="Text 22">
            <a:extLst>
              <a:ext uri="{FF2B5EF4-FFF2-40B4-BE49-F238E27FC236}">
                <a16:creationId xmlns:a16="http://schemas.microsoft.com/office/drawing/2014/main" id="{BB966263-8D79-E64F-6791-B9F2B11DC471}"/>
              </a:ext>
            </a:extLst>
          </p:cNvPr>
          <p:cNvSpPr/>
          <p:nvPr/>
        </p:nvSpPr>
        <p:spPr>
          <a:xfrm>
            <a:off x="6146308" y="3631047"/>
            <a:ext cx="2011680" cy="219456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14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Automotive parts for E</a:t>
            </a:r>
            <a:endParaRPr lang="en-US" sz="1400" dirty="0"/>
          </a:p>
        </p:txBody>
      </p:sp>
      <p:sp>
        <p:nvSpPr>
          <p:cNvPr id="72" name="Text 23">
            <a:extLst>
              <a:ext uri="{FF2B5EF4-FFF2-40B4-BE49-F238E27FC236}">
                <a16:creationId xmlns:a16="http://schemas.microsoft.com/office/drawing/2014/main" id="{1CAF5880-7A79-833C-C2B3-1545ED9ACE1B}"/>
              </a:ext>
            </a:extLst>
          </p:cNvPr>
          <p:cNvSpPr/>
          <p:nvPr/>
        </p:nvSpPr>
        <p:spPr>
          <a:xfrm>
            <a:off x="6146308" y="3877935"/>
            <a:ext cx="201168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950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Main Products</a:t>
            </a:r>
            <a:endParaRPr lang="en-US" sz="950" dirty="0"/>
          </a:p>
        </p:txBody>
      </p:sp>
      <p:sp>
        <p:nvSpPr>
          <p:cNvPr id="73" name="Shape 24">
            <a:extLst>
              <a:ext uri="{FF2B5EF4-FFF2-40B4-BE49-F238E27FC236}">
                <a16:creationId xmlns:a16="http://schemas.microsoft.com/office/drawing/2014/main" id="{7791CB51-4F71-CF82-8C35-C3FE7D5E356A}"/>
              </a:ext>
            </a:extLst>
          </p:cNvPr>
          <p:cNvSpPr/>
          <p:nvPr/>
        </p:nvSpPr>
        <p:spPr>
          <a:xfrm>
            <a:off x="8551180" y="3493887"/>
            <a:ext cx="2240280" cy="713232"/>
          </a:xfrm>
          <a:prstGeom prst="roundRect">
            <a:avLst>
              <a:gd name="adj" fmla="val 10256"/>
            </a:avLst>
          </a:prstGeom>
          <a:solidFill>
            <a:srgbClr val="F6F8FB"/>
          </a:solidFill>
          <a:ln w="8890">
            <a:solidFill>
              <a:srgbClr val="D5DBE5"/>
            </a:solidFill>
            <a:prstDash val="solid"/>
          </a:ln>
        </p:spPr>
      </p:sp>
      <p:sp>
        <p:nvSpPr>
          <p:cNvPr id="74" name="Text 25">
            <a:extLst>
              <a:ext uri="{FF2B5EF4-FFF2-40B4-BE49-F238E27FC236}">
                <a16:creationId xmlns:a16="http://schemas.microsoft.com/office/drawing/2014/main" id="{E3CE1AEA-DE25-DEAA-5D0E-E0EDD461F013}"/>
              </a:ext>
            </a:extLst>
          </p:cNvPr>
          <p:cNvSpPr/>
          <p:nvPr/>
        </p:nvSpPr>
        <p:spPr>
          <a:xfrm>
            <a:off x="8660908" y="3631047"/>
            <a:ext cx="2011680" cy="219456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14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North America / EV</a:t>
            </a:r>
            <a:endParaRPr lang="en-US" sz="1400" dirty="0"/>
          </a:p>
        </p:txBody>
      </p:sp>
      <p:sp>
        <p:nvSpPr>
          <p:cNvPr id="75" name="Text 26">
            <a:extLst>
              <a:ext uri="{FF2B5EF4-FFF2-40B4-BE49-F238E27FC236}">
                <a16:creationId xmlns:a16="http://schemas.microsoft.com/office/drawing/2014/main" id="{7F1D08A8-4432-5317-85F5-3693BA46E770}"/>
              </a:ext>
            </a:extLst>
          </p:cNvPr>
          <p:cNvSpPr/>
          <p:nvPr/>
        </p:nvSpPr>
        <p:spPr>
          <a:xfrm>
            <a:off x="8660908" y="3877935"/>
            <a:ext cx="201168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950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Market Base</a:t>
            </a:r>
            <a:endParaRPr lang="en-US" sz="950" dirty="0"/>
          </a:p>
        </p:txBody>
      </p:sp>
      <p:sp>
        <p:nvSpPr>
          <p:cNvPr id="76" name="Shape 27">
            <a:extLst>
              <a:ext uri="{FF2B5EF4-FFF2-40B4-BE49-F238E27FC236}">
                <a16:creationId xmlns:a16="http://schemas.microsoft.com/office/drawing/2014/main" id="{5F741E54-039E-5330-C062-8B0B294A33FA}"/>
              </a:ext>
            </a:extLst>
          </p:cNvPr>
          <p:cNvSpPr/>
          <p:nvPr/>
        </p:nvSpPr>
        <p:spPr>
          <a:xfrm>
            <a:off x="1007380" y="4454007"/>
            <a:ext cx="9829800" cy="777240"/>
          </a:xfrm>
          <a:prstGeom prst="roundRect">
            <a:avLst>
              <a:gd name="adj" fmla="val 7059"/>
            </a:avLst>
          </a:prstGeom>
          <a:solidFill>
            <a:srgbClr val="FFFFFF"/>
          </a:solidFill>
          <a:ln w="8890">
            <a:solidFill>
              <a:srgbClr val="D5DBE5"/>
            </a:solidFill>
            <a:prstDash val="solid"/>
          </a:ln>
        </p:spPr>
      </p:sp>
      <p:sp>
        <p:nvSpPr>
          <p:cNvPr id="77" name="Text 28">
            <a:extLst>
              <a:ext uri="{FF2B5EF4-FFF2-40B4-BE49-F238E27FC236}">
                <a16:creationId xmlns:a16="http://schemas.microsoft.com/office/drawing/2014/main" id="{7B6D3266-76F1-EE6E-3EA6-247AEF08DCF5}"/>
              </a:ext>
            </a:extLst>
          </p:cNvPr>
          <p:cNvSpPr/>
          <p:nvPr/>
        </p:nvSpPr>
        <p:spPr>
          <a:xfrm>
            <a:off x="1190260" y="4591167"/>
            <a:ext cx="1097280" cy="18288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1100" b="1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소개 섹션 본문</a:t>
            </a:r>
            <a:endParaRPr lang="en-US" sz="1100" dirty="0"/>
          </a:p>
        </p:txBody>
      </p:sp>
      <p:sp>
        <p:nvSpPr>
          <p:cNvPr id="78" name="Text 29">
            <a:extLst>
              <a:ext uri="{FF2B5EF4-FFF2-40B4-BE49-F238E27FC236}">
                <a16:creationId xmlns:a16="http://schemas.microsoft.com/office/drawing/2014/main" id="{115F29B5-8375-9179-54F7-CA68434F11EC}"/>
              </a:ext>
            </a:extLst>
          </p:cNvPr>
          <p:cNvSpPr/>
          <p:nvPr/>
        </p:nvSpPr>
        <p:spPr>
          <a:xfrm>
            <a:off x="2473078" y="4591166"/>
            <a:ext cx="8138160" cy="775335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Autofit/>
          </a:bodyPr>
          <a:lstStyle/>
          <a:p>
            <a:pPr marL="0" indent="0" algn="l" latinLnBrk="0">
              <a:buNone/>
            </a:pP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미국 조지아 법인은 화신의 북미 사업 확장 거점으로 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Dublin, Georgia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에 위치합니다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. 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신규 제조시설은 전기차 시장 확대에 대응하는 자동차 부품 생산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·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물류 기반으로 구성됩니다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.</a:t>
            </a:r>
            <a:endParaRPr lang="en-US" sz="1100" dirty="0">
              <a:latin typeface="+mn-ea"/>
            </a:endParaRPr>
          </a:p>
        </p:txBody>
      </p:sp>
      <p:sp>
        <p:nvSpPr>
          <p:cNvPr id="6" name="Text 14">
            <a:extLst>
              <a:ext uri="{FF2B5EF4-FFF2-40B4-BE49-F238E27FC236}">
                <a16:creationId xmlns:a16="http://schemas.microsoft.com/office/drawing/2014/main" id="{1D2558EE-046A-1C32-634B-3481F6186287}"/>
              </a:ext>
            </a:extLst>
          </p:cNvPr>
          <p:cNvSpPr/>
          <p:nvPr/>
        </p:nvSpPr>
        <p:spPr>
          <a:xfrm>
            <a:off x="1061766" y="3236610"/>
            <a:ext cx="1097280" cy="201168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1300" b="1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Key Facts</a:t>
            </a:r>
            <a:endParaRPr lang="en-US" sz="1300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FBDD0553-B5FE-1639-2450-FDD13A6776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9429" y="1304925"/>
            <a:ext cx="3796840" cy="203130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F2D6767-963A-6E6D-B119-4CE203A69663}"/>
              </a:ext>
            </a:extLst>
          </p:cNvPr>
          <p:cNvSpPr txBox="1"/>
          <p:nvPr/>
        </p:nvSpPr>
        <p:spPr>
          <a:xfrm>
            <a:off x="8220268" y="5567657"/>
            <a:ext cx="3370683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50" dirty="0"/>
              <a:t>https://maps.app.goo.gl/kMMmZoFoHJ2q5KGN8</a:t>
            </a:r>
          </a:p>
        </p:txBody>
      </p:sp>
      <p:sp>
        <p:nvSpPr>
          <p:cNvPr id="79" name="검토추가_70_0">
            <a:extLst>
              <a:ext uri="{FF2B5EF4-FFF2-40B4-BE49-F238E27FC236}">
                <a16:creationId xmlns:a16="http://schemas.microsoft.com/office/drawing/2014/main" id="{B5159DEE-820C-4207-9435-5C1E1636E2B3}"/>
              </a:ext>
            </a:extLst>
          </p:cNvPr>
          <p:cNvSpPr>
            <a:spLocks noGrp="1"/>
          </p:cNvSpPr>
          <p:nvPr/>
        </p:nvSpPr>
        <p:spPr>
          <a:xfrm>
            <a:off x="8201218" y="5548607"/>
            <a:ext cx="3408783" cy="299710"/>
          </a:xfrm>
          <a:prstGeom prst="rect">
            <a:avLst/>
          </a:prstGeom>
          <a:noFill/>
          <a:ln w="11430">
            <a:solidFill>
              <a:srgbClr val="FF0000"/>
            </a:solidFill>
          </a:ln>
        </p:spPr>
      </p:sp>
    </p:spTree>
    <p:extLst>
      <p:ext uri="{BB962C8B-B14F-4D97-AF65-F5344CB8AC3E}">
        <p14:creationId xmlns:p14="http://schemas.microsoft.com/office/powerpoint/2010/main" val="3818159765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3DC2BE3E-E809-D3F1-58D8-8E4A5B43F0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0766" y="7052714"/>
            <a:ext cx="2424956" cy="246592"/>
          </a:xfrm>
        </p:spPr>
        <p:txBody>
          <a:bodyPr/>
          <a:lstStyle/>
          <a:p>
            <a:fld id="{2CA98773-29E8-4C5B-94B7-99CF88C2A214}" type="slidenum">
              <a:rPr lang="ko-KR" altLang="en-US" smtClean="0"/>
              <a:pPr/>
              <a:t>71</a:t>
            </a:fld>
            <a:endParaRPr lang="ko-KR" altLang="en-US"/>
          </a:p>
        </p:txBody>
      </p:sp>
      <p:sp>
        <p:nvSpPr>
          <p:cNvPr id="5" name="Text 7">
            <a:extLst>
              <a:ext uri="{FF2B5EF4-FFF2-40B4-BE49-F238E27FC236}">
                <a16:creationId xmlns:a16="http://schemas.microsoft.com/office/drawing/2014/main" id="{1F239829-DF1C-E4C9-B0E5-4D8EDD975A8A}"/>
              </a:ext>
            </a:extLst>
          </p:cNvPr>
          <p:cNvSpPr/>
          <p:nvPr/>
        </p:nvSpPr>
        <p:spPr>
          <a:xfrm>
            <a:off x="851190" y="1060241"/>
            <a:ext cx="4389120" cy="25603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algn="l"/>
            <a:r>
              <a:rPr lang="ko-KR" altLang="en-US" sz="1600" b="1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주요거래처 및 생산품목</a:t>
            </a:r>
          </a:p>
        </p:txBody>
      </p:sp>
      <p:graphicFrame>
        <p:nvGraphicFramePr>
          <p:cNvPr id="18" name="표 17">
            <a:extLst>
              <a:ext uri="{FF2B5EF4-FFF2-40B4-BE49-F238E27FC236}">
                <a16:creationId xmlns:a16="http://schemas.microsoft.com/office/drawing/2014/main" id="{3D64B07F-A303-AB28-601F-066BB883DD3C}"/>
              </a:ext>
            </a:extLst>
          </p:cNvPr>
          <p:cNvGraphicFramePr>
            <a:graphicFrameLocks noGrp="1"/>
          </p:cNvGraphicFramePr>
          <p:nvPr/>
        </p:nvGraphicFramePr>
        <p:xfrm>
          <a:off x="1173091" y="1437826"/>
          <a:ext cx="7620000" cy="994410"/>
        </p:xfrm>
        <a:graphic>
          <a:graphicData uri="http://schemas.openxmlformats.org/drawingml/2006/table">
            <a:tbl>
              <a:tblPr/>
              <a:tblGrid>
                <a:gridCol w="1131570">
                  <a:extLst>
                    <a:ext uri="{9D8B030D-6E8A-4147-A177-3AD203B41FA5}">
                      <a16:colId xmlns:a16="http://schemas.microsoft.com/office/drawing/2014/main" val="1686340123"/>
                    </a:ext>
                  </a:extLst>
                </a:gridCol>
                <a:gridCol w="6488430">
                  <a:extLst>
                    <a:ext uri="{9D8B030D-6E8A-4147-A177-3AD203B41FA5}">
                      <a16:colId xmlns:a16="http://schemas.microsoft.com/office/drawing/2014/main" val="77233608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1">
                          <a:solidFill>
                            <a:srgbClr val="2D68AF"/>
                          </a:solidFill>
                          <a:effectLst/>
                          <a:latin typeface="+mn-ea"/>
                          <a:ea typeface="+mn-ea"/>
                        </a:rPr>
                        <a:t>거래처</a:t>
                      </a:r>
                    </a:p>
                  </a:txBody>
                  <a:tcPr marT="104775" marB="104775" anchor="ctr">
                    <a:lnL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/>
                      <a:r>
                        <a:rPr lang="en-US" altLang="ko-KR" sz="800" dirty="0">
                          <a:effectLst/>
                          <a:latin typeface="+mn-ea"/>
                          <a:ea typeface="+mn-ea"/>
                        </a:rPr>
                        <a:t>HMGMA, MOBIS_GA </a:t>
                      </a:r>
                      <a:r>
                        <a:rPr lang="ko-KR" altLang="en-US" sz="800" dirty="0">
                          <a:effectLst/>
                          <a:latin typeface="+mn-ea"/>
                          <a:ea typeface="+mn-ea"/>
                        </a:rPr>
                        <a:t>등 북미 전기차</a:t>
                      </a:r>
                      <a:r>
                        <a:rPr lang="en-US" altLang="ko-KR" sz="800" dirty="0">
                          <a:effectLst/>
                          <a:latin typeface="+mn-ea"/>
                          <a:ea typeface="+mn-ea"/>
                        </a:rPr>
                        <a:t>·</a:t>
                      </a:r>
                      <a:r>
                        <a:rPr lang="ko-KR" altLang="en-US" sz="800" dirty="0" err="1">
                          <a:effectLst/>
                          <a:latin typeface="+mn-ea"/>
                          <a:ea typeface="+mn-ea"/>
                        </a:rPr>
                        <a:t>완성차</a:t>
                      </a:r>
                      <a:r>
                        <a:rPr lang="ko-KR" altLang="en-US" sz="800" dirty="0">
                          <a:effectLst/>
                          <a:latin typeface="+mn-ea"/>
                          <a:ea typeface="+mn-ea"/>
                        </a:rPr>
                        <a:t> 공급망 중심</a:t>
                      </a:r>
                    </a:p>
                  </a:txBody>
                  <a:tcPr marL="190500" marT="104775" marB="104775" anchor="ctr">
                    <a:lnL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38261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1">
                          <a:solidFill>
                            <a:srgbClr val="2D68AF"/>
                          </a:solidFill>
                          <a:effectLst/>
                          <a:latin typeface="+mn-ea"/>
                          <a:ea typeface="+mn-ea"/>
                        </a:rPr>
                        <a:t>생산품목</a:t>
                      </a:r>
                    </a:p>
                  </a:txBody>
                  <a:tcPr marT="104775" marB="104775" anchor="ctr">
                    <a:lnL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/>
                      <a:r>
                        <a:rPr lang="en-US" sz="800" dirty="0">
                          <a:effectLst/>
                          <a:latin typeface="+mn-ea"/>
                          <a:ea typeface="+mn-ea"/>
                        </a:rPr>
                        <a:t>Automotive parts for EV market, warehousing, fabrication, painting, logistics</a:t>
                      </a:r>
                    </a:p>
                  </a:txBody>
                  <a:tcPr marL="190500" marT="104775" marB="104775" anchor="ctr">
                    <a:lnL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33083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1">
                          <a:solidFill>
                            <a:srgbClr val="2D68AF"/>
                          </a:solidFill>
                          <a:effectLst/>
                          <a:latin typeface="+mn-ea"/>
                          <a:ea typeface="+mn-ea"/>
                        </a:rPr>
                        <a:t>생산수량</a:t>
                      </a:r>
                    </a:p>
                  </a:txBody>
                  <a:tcPr marT="104775" marB="104775" anchor="ctr">
                    <a:lnL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/>
                      <a:r>
                        <a:rPr lang="en-US" altLang="ko-KR" sz="80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0 </a:t>
                      </a:r>
                      <a:r>
                        <a:rPr lang="ko-KR" altLang="en-US" sz="80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만대</a:t>
                      </a:r>
                      <a:r>
                        <a:rPr lang="en-US" altLang="ko-KR" sz="80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80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년 </a:t>
                      </a:r>
                      <a:r>
                        <a:rPr lang="en-US" altLang="ko-KR" sz="80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80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완성품 공급기준</a:t>
                      </a:r>
                      <a:r>
                        <a:rPr lang="en-US" altLang="ko-KR" sz="80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</a:p>
                  </a:txBody>
                  <a:tcPr marL="190500" marT="104775" marB="104775" anchor="ctr">
                    <a:lnL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28049"/>
                  </a:ext>
                </a:extLst>
              </a:tr>
            </a:tbl>
          </a:graphicData>
        </a:graphic>
      </p:graphicFrame>
      <p:graphicFrame>
        <p:nvGraphicFramePr>
          <p:cNvPr id="22" name="표 21">
            <a:extLst>
              <a:ext uri="{FF2B5EF4-FFF2-40B4-BE49-F238E27FC236}">
                <a16:creationId xmlns:a16="http://schemas.microsoft.com/office/drawing/2014/main" id="{73268C7D-DCAB-E861-290B-82A9A8A95D4A}"/>
              </a:ext>
            </a:extLst>
          </p:cNvPr>
          <p:cNvGraphicFramePr>
            <a:graphicFrameLocks noGrp="1"/>
          </p:cNvGraphicFramePr>
          <p:nvPr/>
        </p:nvGraphicFramePr>
        <p:xfrm>
          <a:off x="1184522" y="3012379"/>
          <a:ext cx="7578090" cy="673200"/>
        </p:xfrm>
        <a:graphic>
          <a:graphicData uri="http://schemas.openxmlformats.org/drawingml/2006/table">
            <a:tbl>
              <a:tblPr firstRow="1" firstCol="1">
                <a:tableStyleId>{073A0DAA-6AF3-43AB-8588-CEC1D06C72B9}</a:tableStyleId>
              </a:tblPr>
              <a:tblGrid>
                <a:gridCol w="2526030">
                  <a:extLst>
                    <a:ext uri="{9D8B030D-6E8A-4147-A177-3AD203B41FA5}">
                      <a16:colId xmlns:a16="http://schemas.microsoft.com/office/drawing/2014/main" val="1041101418"/>
                    </a:ext>
                  </a:extLst>
                </a:gridCol>
                <a:gridCol w="2526030">
                  <a:extLst>
                    <a:ext uri="{9D8B030D-6E8A-4147-A177-3AD203B41FA5}">
                      <a16:colId xmlns:a16="http://schemas.microsoft.com/office/drawing/2014/main" val="307991493"/>
                    </a:ext>
                  </a:extLst>
                </a:gridCol>
                <a:gridCol w="2526030">
                  <a:extLst>
                    <a:ext uri="{9D8B030D-6E8A-4147-A177-3AD203B41FA5}">
                      <a16:colId xmlns:a16="http://schemas.microsoft.com/office/drawing/2014/main" val="1283594660"/>
                    </a:ext>
                  </a:extLst>
                </a:gridCol>
              </a:tblGrid>
              <a:tr h="151315"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000" b="1" dirty="0">
                          <a:solidFill>
                            <a:schemeClr val="bg1"/>
                          </a:solidFill>
                          <a:effectLst/>
                        </a:rPr>
                        <a:t>인증서</a:t>
                      </a:r>
                      <a:endParaRPr lang="ko-KR" altLang="en-US" sz="1000" b="1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000" b="1" dirty="0">
                          <a:solidFill>
                            <a:schemeClr val="bg1"/>
                          </a:solidFill>
                          <a:effectLst/>
                        </a:rPr>
                        <a:t>획득일시</a:t>
                      </a:r>
                      <a:endParaRPr lang="ko-KR" altLang="en-US" sz="1000" b="1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000" b="1" dirty="0">
                          <a:solidFill>
                            <a:schemeClr val="bg1"/>
                          </a:solidFill>
                          <a:effectLst/>
                        </a:rPr>
                        <a:t>인증기관</a:t>
                      </a:r>
                      <a:endParaRPr lang="ko-KR" altLang="en-US" sz="1000" b="1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/>
                </a:tc>
                <a:extLst>
                  <a:ext uri="{0D108BD9-81ED-4DB2-BD59-A6C34878D82A}">
                    <a16:rowId xmlns:a16="http://schemas.microsoft.com/office/drawing/2014/main" val="1175845050"/>
                  </a:ext>
                </a:extLst>
              </a:tr>
              <a:tr h="151315">
                <a:tc>
                  <a:txBody>
                    <a:bodyPr/>
                    <a:lstStyle/>
                    <a:p>
                      <a:pPr algn="ctr" latinLnBrk="0"/>
                      <a:endParaRPr lang="en-US" sz="10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latinLnBrk="0"/>
                      <a:endParaRPr lang="en-US" altLang="ko-KR" sz="10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latinLnBrk="0"/>
                      <a:endParaRPr lang="en-US" sz="10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/>
                </a:tc>
                <a:extLst>
                  <a:ext uri="{0D108BD9-81ED-4DB2-BD59-A6C34878D82A}">
                    <a16:rowId xmlns:a16="http://schemas.microsoft.com/office/drawing/2014/main" val="468120413"/>
                  </a:ext>
                </a:extLst>
              </a:tr>
              <a:tr h="151315">
                <a:tc>
                  <a:txBody>
                    <a:bodyPr/>
                    <a:lstStyle/>
                    <a:p>
                      <a:pPr algn="ctr" latinLnBrk="0"/>
                      <a:endParaRPr lang="en-US" sz="10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latinLnBrk="0"/>
                      <a:endParaRPr lang="en-US" altLang="ko-KR" sz="10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latinLnBrk="0"/>
                      <a:endParaRPr lang="en-US" sz="10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/>
                </a:tc>
                <a:extLst>
                  <a:ext uri="{0D108BD9-81ED-4DB2-BD59-A6C34878D82A}">
                    <a16:rowId xmlns:a16="http://schemas.microsoft.com/office/drawing/2014/main" val="3779119626"/>
                  </a:ext>
                </a:extLst>
              </a:tr>
            </a:tbl>
          </a:graphicData>
        </a:graphic>
      </p:graphicFrame>
      <p:sp>
        <p:nvSpPr>
          <p:cNvPr id="24" name="말풍선: 모서리가 둥근 사각형 23">
            <a:extLst>
              <a:ext uri="{FF2B5EF4-FFF2-40B4-BE49-F238E27FC236}">
                <a16:creationId xmlns:a16="http://schemas.microsoft.com/office/drawing/2014/main" id="{2F9B0258-5F8D-91F9-9ACA-81AEB727AA19}"/>
              </a:ext>
            </a:extLst>
          </p:cNvPr>
          <p:cNvSpPr/>
          <p:nvPr/>
        </p:nvSpPr>
        <p:spPr>
          <a:xfrm>
            <a:off x="8781001" y="2778369"/>
            <a:ext cx="2031023" cy="650631"/>
          </a:xfrm>
          <a:prstGeom prst="wedgeRoundRectCallout">
            <a:avLst>
              <a:gd name="adj1" fmla="val -63646"/>
              <a:gd name="adj2" fmla="val 42214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171450" indent="-171450" latinLnBrk="0">
              <a:buFont typeface="Arial" panose="020B0604020202020204" pitchFamily="34" charset="0"/>
              <a:buChar char="•"/>
            </a:pPr>
            <a:r>
              <a:rPr lang="ko-KR" altLang="en-US" sz="1100" dirty="0">
                <a:solidFill>
                  <a:schemeClr val="tx1"/>
                </a:solidFill>
              </a:rPr>
              <a:t>인증 정보 업데이트 필요</a:t>
            </a:r>
            <a:endParaRPr lang="en-US" altLang="ko-KR" sz="1100" dirty="0">
              <a:solidFill>
                <a:schemeClr val="tx1"/>
              </a:solidFill>
            </a:endParaRPr>
          </a:p>
        </p:txBody>
      </p:sp>
      <p:sp>
        <p:nvSpPr>
          <p:cNvPr id="25" name="Shape 43">
            <a:extLst>
              <a:ext uri="{FF2B5EF4-FFF2-40B4-BE49-F238E27FC236}">
                <a16:creationId xmlns:a16="http://schemas.microsoft.com/office/drawing/2014/main" id="{BBC9F62C-1BB6-3FDA-2811-814C794EA8AE}"/>
              </a:ext>
            </a:extLst>
          </p:cNvPr>
          <p:cNvSpPr/>
          <p:nvPr/>
        </p:nvSpPr>
        <p:spPr>
          <a:xfrm>
            <a:off x="1289802" y="3935894"/>
            <a:ext cx="3566160" cy="2828801"/>
          </a:xfrm>
          <a:prstGeom prst="roundRect">
            <a:avLst>
              <a:gd name="adj" fmla="val 4082"/>
            </a:avLst>
          </a:prstGeom>
          <a:solidFill>
            <a:srgbClr val="F6F8FB"/>
          </a:solidFill>
          <a:ln w="8890">
            <a:solidFill>
              <a:srgbClr val="D5DBE5"/>
            </a:solidFill>
            <a:prstDash val="solid"/>
          </a:ln>
        </p:spPr>
      </p:sp>
      <p:sp>
        <p:nvSpPr>
          <p:cNvPr id="26" name="Text 44">
            <a:extLst>
              <a:ext uri="{FF2B5EF4-FFF2-40B4-BE49-F238E27FC236}">
                <a16:creationId xmlns:a16="http://schemas.microsoft.com/office/drawing/2014/main" id="{B014F570-0D31-B2A5-01C0-D8918418CAC7}"/>
              </a:ext>
            </a:extLst>
          </p:cNvPr>
          <p:cNvSpPr/>
          <p:nvPr/>
        </p:nvSpPr>
        <p:spPr>
          <a:xfrm>
            <a:off x="1564122" y="4182783"/>
            <a:ext cx="2194560" cy="219456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1400" b="1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Location &amp; Contact</a:t>
            </a:r>
            <a:endParaRPr lang="en-US" sz="1400" dirty="0"/>
          </a:p>
        </p:txBody>
      </p:sp>
      <p:sp>
        <p:nvSpPr>
          <p:cNvPr id="27" name="Text 45">
            <a:extLst>
              <a:ext uri="{FF2B5EF4-FFF2-40B4-BE49-F238E27FC236}">
                <a16:creationId xmlns:a16="http://schemas.microsoft.com/office/drawing/2014/main" id="{00C424E8-BA62-2D27-4811-FCF625B1DD9C}"/>
              </a:ext>
            </a:extLst>
          </p:cNvPr>
          <p:cNvSpPr/>
          <p:nvPr/>
        </p:nvSpPr>
        <p:spPr>
          <a:xfrm>
            <a:off x="1564122" y="4484535"/>
            <a:ext cx="3044102" cy="566928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1030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330 Emerald Parkway, Dublin, GA 31021, U.S.A</a:t>
            </a:r>
          </a:p>
          <a:p>
            <a:pPr marL="0" indent="0" algn="l">
              <a:lnSpc>
                <a:spcPct val="90000"/>
              </a:lnSpc>
              <a:buNone/>
            </a:pPr>
            <a:endParaRPr lang="en-US" sz="1030" dirty="0"/>
          </a:p>
          <a:p>
            <a:pPr marL="0" indent="0" algn="l">
              <a:lnSpc>
                <a:spcPct val="90000"/>
              </a:lnSpc>
              <a:buNone/>
            </a:pPr>
            <a:r>
              <a:rPr lang="en-US" sz="1030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TEL</a:t>
            </a:r>
            <a:endParaRPr lang="en-US" sz="1030" dirty="0"/>
          </a:p>
          <a:p>
            <a:pPr marL="0" indent="0" algn="l">
              <a:lnSpc>
                <a:spcPct val="90000"/>
              </a:lnSpc>
              <a:buNone/>
            </a:pPr>
            <a:r>
              <a:rPr lang="en-US" sz="1030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FAX</a:t>
            </a:r>
            <a:endParaRPr lang="en-US" sz="1030" dirty="0"/>
          </a:p>
        </p:txBody>
      </p:sp>
      <p:sp>
        <p:nvSpPr>
          <p:cNvPr id="28" name="Text 47">
            <a:extLst>
              <a:ext uri="{FF2B5EF4-FFF2-40B4-BE49-F238E27FC236}">
                <a16:creationId xmlns:a16="http://schemas.microsoft.com/office/drawing/2014/main" id="{B3CE2374-A24F-DE62-AC7E-34074C9E27C9}"/>
              </a:ext>
            </a:extLst>
          </p:cNvPr>
          <p:cNvSpPr/>
          <p:nvPr/>
        </p:nvSpPr>
        <p:spPr>
          <a:xfrm>
            <a:off x="1655562" y="5472087"/>
            <a:ext cx="274320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1020" b="1" dirty="0">
                <a:solidFill>
                  <a:srgbClr val="007A5E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Google Map / 지도에서 열기</a:t>
            </a:r>
            <a:endParaRPr lang="en-US" sz="1020" dirty="0"/>
          </a:p>
        </p:txBody>
      </p:sp>
      <p:pic>
        <p:nvPicPr>
          <p:cNvPr id="29" name="그림 28">
            <a:extLst>
              <a:ext uri="{FF2B5EF4-FFF2-40B4-BE49-F238E27FC236}">
                <a16:creationId xmlns:a16="http://schemas.microsoft.com/office/drawing/2014/main" id="{9216A1DB-33A9-0BDE-E955-9A1FF26531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8837" y="5233484"/>
            <a:ext cx="3200353" cy="1297296"/>
          </a:xfrm>
          <a:prstGeom prst="rect">
            <a:avLst/>
          </a:prstGeom>
        </p:spPr>
      </p:pic>
      <p:sp>
        <p:nvSpPr>
          <p:cNvPr id="32" name="Shape 38">
            <a:extLst>
              <a:ext uri="{FF2B5EF4-FFF2-40B4-BE49-F238E27FC236}">
                <a16:creationId xmlns:a16="http://schemas.microsoft.com/office/drawing/2014/main" id="{190BA88C-F658-6CBC-2832-02648E13E16A}"/>
              </a:ext>
            </a:extLst>
          </p:cNvPr>
          <p:cNvSpPr/>
          <p:nvPr/>
        </p:nvSpPr>
        <p:spPr>
          <a:xfrm>
            <a:off x="5255326" y="3964151"/>
            <a:ext cx="3566160" cy="1874520"/>
          </a:xfrm>
          <a:prstGeom prst="roundRect">
            <a:avLst>
              <a:gd name="adj" fmla="val 4878"/>
            </a:avLst>
          </a:prstGeom>
          <a:solidFill>
            <a:srgbClr val="005BAC"/>
          </a:solidFill>
          <a:ln w="8890">
            <a:solidFill>
              <a:srgbClr val="005BAC"/>
            </a:solidFill>
            <a:prstDash val="solid"/>
          </a:ln>
        </p:spPr>
      </p:sp>
      <p:sp>
        <p:nvSpPr>
          <p:cNvPr id="33" name="Text 39">
            <a:extLst>
              <a:ext uri="{FF2B5EF4-FFF2-40B4-BE49-F238E27FC236}">
                <a16:creationId xmlns:a16="http://schemas.microsoft.com/office/drawing/2014/main" id="{7BCEB469-D7FD-F9C8-327E-580B66AB36CB}"/>
              </a:ext>
            </a:extLst>
          </p:cNvPr>
          <p:cNvSpPr/>
          <p:nvPr/>
        </p:nvSpPr>
        <p:spPr>
          <a:xfrm>
            <a:off x="5529646" y="4302479"/>
            <a:ext cx="2971800" cy="292608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ESG 정보 공개</a:t>
            </a:r>
            <a:endParaRPr lang="en-US" sz="1800" dirty="0"/>
          </a:p>
        </p:txBody>
      </p:sp>
      <p:sp>
        <p:nvSpPr>
          <p:cNvPr id="34" name="Text 40">
            <a:extLst>
              <a:ext uri="{FF2B5EF4-FFF2-40B4-BE49-F238E27FC236}">
                <a16:creationId xmlns:a16="http://schemas.microsoft.com/office/drawing/2014/main" id="{F15EE988-F4DD-662E-9F6F-15B7030F93CA}"/>
              </a:ext>
            </a:extLst>
          </p:cNvPr>
          <p:cNvSpPr/>
          <p:nvPr/>
        </p:nvSpPr>
        <p:spPr>
          <a:xfrm>
            <a:off x="5529646" y="4695671"/>
            <a:ext cx="2971800" cy="384048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1050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해외법인의 환경·사회공헌 활동과</a:t>
            </a:r>
            <a:endParaRPr lang="en-US" sz="1050" dirty="0"/>
          </a:p>
          <a:p>
            <a:pPr marL="0" indent="0" algn="ctr">
              <a:lnSpc>
                <a:spcPct val="90000"/>
              </a:lnSpc>
              <a:buNone/>
            </a:pPr>
            <a:r>
              <a:rPr lang="en-US" sz="1050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관련 보고서를 한 화면에서 제공합니다.</a:t>
            </a:r>
            <a:endParaRPr lang="en-US" sz="1050" dirty="0"/>
          </a:p>
        </p:txBody>
      </p:sp>
      <p:sp>
        <p:nvSpPr>
          <p:cNvPr id="35" name="Shape 41">
            <a:extLst>
              <a:ext uri="{FF2B5EF4-FFF2-40B4-BE49-F238E27FC236}">
                <a16:creationId xmlns:a16="http://schemas.microsoft.com/office/drawing/2014/main" id="{FC9D18C7-C7B2-B9DB-9139-43E4BD03CD8B}"/>
              </a:ext>
            </a:extLst>
          </p:cNvPr>
          <p:cNvSpPr/>
          <p:nvPr/>
        </p:nvSpPr>
        <p:spPr>
          <a:xfrm>
            <a:off x="5621086" y="5308319"/>
            <a:ext cx="2834640" cy="384048"/>
          </a:xfrm>
          <a:prstGeom prst="roundRect">
            <a:avLst>
              <a:gd name="adj" fmla="val 11905"/>
            </a:avLst>
          </a:prstGeom>
          <a:solidFill>
            <a:srgbClr val="FFFFFF"/>
          </a:solidFill>
          <a:ln w="8890">
            <a:solidFill>
              <a:srgbClr val="FFFFFF"/>
            </a:solidFill>
            <a:prstDash val="solid"/>
          </a:ln>
        </p:spPr>
      </p:sp>
      <p:sp>
        <p:nvSpPr>
          <p:cNvPr id="36" name="Text 42">
            <a:extLst>
              <a:ext uri="{FF2B5EF4-FFF2-40B4-BE49-F238E27FC236}">
                <a16:creationId xmlns:a16="http://schemas.microsoft.com/office/drawing/2014/main" id="{4E041285-FABE-B012-E5F8-706EBA3B8EB1}"/>
              </a:ext>
            </a:extLst>
          </p:cNvPr>
          <p:cNvSpPr/>
          <p:nvPr/>
        </p:nvSpPr>
        <p:spPr>
          <a:xfrm>
            <a:off x="5712526" y="5408903"/>
            <a:ext cx="2651760" cy="146304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1050" b="1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ESG 보고서 다운로드</a:t>
            </a:r>
            <a:endParaRPr lang="en-US" sz="1050" dirty="0"/>
          </a:p>
        </p:txBody>
      </p:sp>
      <p:pic>
        <p:nvPicPr>
          <p:cNvPr id="38" name="그림 37">
            <a:extLst>
              <a:ext uri="{FF2B5EF4-FFF2-40B4-BE49-F238E27FC236}">
                <a16:creationId xmlns:a16="http://schemas.microsoft.com/office/drawing/2014/main" id="{4CD809F8-FFE2-CA04-B3C6-CCF005CACA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6788" y="3235455"/>
            <a:ext cx="160175" cy="193545"/>
          </a:xfrm>
          <a:prstGeom prst="rect">
            <a:avLst/>
          </a:prstGeom>
        </p:spPr>
      </p:pic>
      <p:pic>
        <p:nvPicPr>
          <p:cNvPr id="39" name="그림 38">
            <a:extLst>
              <a:ext uri="{FF2B5EF4-FFF2-40B4-BE49-F238E27FC236}">
                <a16:creationId xmlns:a16="http://schemas.microsoft.com/office/drawing/2014/main" id="{C0FB63E3-3571-4FD0-3559-48B1367D29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0568" y="3501121"/>
            <a:ext cx="168109" cy="203132"/>
          </a:xfrm>
          <a:prstGeom prst="rect">
            <a:avLst/>
          </a:prstGeom>
        </p:spPr>
      </p:pic>
      <p:sp>
        <p:nvSpPr>
          <p:cNvPr id="45" name="Shape 5">
            <a:extLst>
              <a:ext uri="{FF2B5EF4-FFF2-40B4-BE49-F238E27FC236}">
                <a16:creationId xmlns:a16="http://schemas.microsoft.com/office/drawing/2014/main" id="{3859DCC0-FC44-66CC-22E0-1D4B53BF6C94}"/>
              </a:ext>
            </a:extLst>
          </p:cNvPr>
          <p:cNvSpPr/>
          <p:nvPr/>
        </p:nvSpPr>
        <p:spPr>
          <a:xfrm>
            <a:off x="843162" y="324274"/>
            <a:ext cx="10332720" cy="41148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8890">
            <a:solidFill>
              <a:srgbClr val="E8ECF2"/>
            </a:solidFill>
            <a:prstDash val="solid"/>
          </a:ln>
        </p:spPr>
      </p:sp>
      <p:sp>
        <p:nvSpPr>
          <p:cNvPr id="47" name="Text 7">
            <a:extLst>
              <a:ext uri="{FF2B5EF4-FFF2-40B4-BE49-F238E27FC236}">
                <a16:creationId xmlns:a16="http://schemas.microsoft.com/office/drawing/2014/main" id="{3C9669E6-5DAF-50DA-534B-F35E4D533F51}"/>
              </a:ext>
            </a:extLst>
          </p:cNvPr>
          <p:cNvSpPr/>
          <p:nvPr/>
        </p:nvSpPr>
        <p:spPr>
          <a:xfrm>
            <a:off x="8341242" y="443146"/>
            <a:ext cx="256032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r">
              <a:lnSpc>
                <a:spcPct val="90000"/>
              </a:lnSpc>
              <a:buNone/>
            </a:pPr>
            <a:r>
              <a:rPr lang="en-US" altLang="ko-KR" sz="950" dirty="0">
                <a:solidFill>
                  <a:srgbClr val="555555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Global Network &gt; USA &gt; Georgia</a:t>
            </a:r>
            <a:endParaRPr lang="en-US" altLang="ko-KR" sz="950" dirty="0"/>
          </a:p>
        </p:txBody>
      </p:sp>
      <p:sp>
        <p:nvSpPr>
          <p:cNvPr id="48" name="Text 6">
            <a:extLst>
              <a:ext uri="{FF2B5EF4-FFF2-40B4-BE49-F238E27FC236}">
                <a16:creationId xmlns:a16="http://schemas.microsoft.com/office/drawing/2014/main" id="{C5953BB2-DF1B-EFF0-4AAD-4E8BF55272ED}"/>
              </a:ext>
            </a:extLst>
          </p:cNvPr>
          <p:cNvSpPr/>
          <p:nvPr/>
        </p:nvSpPr>
        <p:spPr>
          <a:xfrm>
            <a:off x="1026042" y="424858"/>
            <a:ext cx="2239672" cy="209624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Autofit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en-US" altLang="ko-KR" sz="15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</a:t>
            </a:r>
            <a:r>
              <a:rPr lang="ko-KR" altLang="en-US" sz="1500" b="1" dirty="0">
                <a:solidFill>
                  <a:srgbClr val="FF704D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미국 조지아</a:t>
            </a:r>
            <a:r>
              <a:rPr lang="en-US" altLang="ko-KR" sz="1500" b="1" dirty="0">
                <a:solidFill>
                  <a:srgbClr val="FF704D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endParaRPr lang="en-US" altLang="ko-KR" sz="1500" dirty="0">
              <a:solidFill>
                <a:srgbClr val="FF704D"/>
              </a:solidFill>
            </a:endParaRPr>
          </a:p>
        </p:txBody>
      </p:sp>
      <p:sp>
        <p:nvSpPr>
          <p:cNvPr id="3" name="Text 7">
            <a:extLst>
              <a:ext uri="{FF2B5EF4-FFF2-40B4-BE49-F238E27FC236}">
                <a16:creationId xmlns:a16="http://schemas.microsoft.com/office/drawing/2014/main" id="{27FC2F64-99D3-DD92-CDFE-B87B1AEC3CBC}"/>
              </a:ext>
            </a:extLst>
          </p:cNvPr>
          <p:cNvSpPr/>
          <p:nvPr/>
        </p:nvSpPr>
        <p:spPr>
          <a:xfrm>
            <a:off x="832768" y="2659604"/>
            <a:ext cx="4389120" cy="25603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algn="l"/>
            <a:r>
              <a:rPr lang="ko-KR" altLang="en-US" sz="1600" b="1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인증현황</a:t>
            </a:r>
          </a:p>
        </p:txBody>
      </p:sp>
    </p:spTree>
    <p:extLst>
      <p:ext uri="{BB962C8B-B14F-4D97-AF65-F5344CB8AC3E}">
        <p14:creationId xmlns:p14="http://schemas.microsoft.com/office/powerpoint/2010/main" val="770082216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8D003ED4-4A39-2CF6-FA53-826C12EA01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72</a:t>
            </a:fld>
            <a:endParaRPr lang="ko-KR" altLang="en-US"/>
          </a:p>
        </p:txBody>
      </p:sp>
      <p:sp>
        <p:nvSpPr>
          <p:cNvPr id="54" name="Shape 5">
            <a:extLst>
              <a:ext uri="{FF2B5EF4-FFF2-40B4-BE49-F238E27FC236}">
                <a16:creationId xmlns:a16="http://schemas.microsoft.com/office/drawing/2014/main" id="{B99484BC-390A-0738-4C23-5686F4A8A50F}"/>
              </a:ext>
            </a:extLst>
          </p:cNvPr>
          <p:cNvSpPr/>
          <p:nvPr/>
        </p:nvSpPr>
        <p:spPr>
          <a:xfrm>
            <a:off x="843162" y="324274"/>
            <a:ext cx="10332720" cy="41148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8890">
            <a:solidFill>
              <a:srgbClr val="E8ECF2"/>
            </a:solidFill>
            <a:prstDash val="solid"/>
          </a:ln>
        </p:spPr>
      </p:sp>
      <p:sp>
        <p:nvSpPr>
          <p:cNvPr id="55" name="Text 6">
            <a:extLst>
              <a:ext uri="{FF2B5EF4-FFF2-40B4-BE49-F238E27FC236}">
                <a16:creationId xmlns:a16="http://schemas.microsoft.com/office/drawing/2014/main" id="{027BB947-63BB-D52F-257A-2099F4084C88}"/>
              </a:ext>
            </a:extLst>
          </p:cNvPr>
          <p:cNvSpPr/>
          <p:nvPr/>
        </p:nvSpPr>
        <p:spPr>
          <a:xfrm>
            <a:off x="1026042" y="424858"/>
            <a:ext cx="2239672" cy="209624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Autofit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15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</a:t>
            </a:r>
            <a:r>
              <a:rPr lang="ko-KR" altLang="en-US" sz="1500" b="1" dirty="0">
                <a:solidFill>
                  <a:srgbClr val="FF704D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북경</a:t>
            </a:r>
            <a:endParaRPr lang="en-US" sz="1500" dirty="0">
              <a:solidFill>
                <a:srgbClr val="FF704D"/>
              </a:solidFill>
            </a:endParaRPr>
          </a:p>
        </p:txBody>
      </p:sp>
      <p:sp>
        <p:nvSpPr>
          <p:cNvPr id="56" name="Text 7">
            <a:extLst>
              <a:ext uri="{FF2B5EF4-FFF2-40B4-BE49-F238E27FC236}">
                <a16:creationId xmlns:a16="http://schemas.microsoft.com/office/drawing/2014/main" id="{44C1C852-C646-7993-0202-2D24EA092F38}"/>
              </a:ext>
            </a:extLst>
          </p:cNvPr>
          <p:cNvSpPr/>
          <p:nvPr/>
        </p:nvSpPr>
        <p:spPr>
          <a:xfrm>
            <a:off x="8341242" y="443146"/>
            <a:ext cx="256032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r">
              <a:lnSpc>
                <a:spcPct val="90000"/>
              </a:lnSpc>
              <a:buNone/>
            </a:pPr>
            <a:r>
              <a:rPr lang="en-US" sz="950" dirty="0">
                <a:solidFill>
                  <a:srgbClr val="555555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Global Network &gt; USA &gt; Beijing</a:t>
            </a:r>
            <a:endParaRPr lang="en-US" sz="950" dirty="0"/>
          </a:p>
        </p:txBody>
      </p:sp>
      <p:sp>
        <p:nvSpPr>
          <p:cNvPr id="57" name="Shape 8">
            <a:extLst>
              <a:ext uri="{FF2B5EF4-FFF2-40B4-BE49-F238E27FC236}">
                <a16:creationId xmlns:a16="http://schemas.microsoft.com/office/drawing/2014/main" id="{25C9950F-37B2-C3E8-F9AE-D42F05CD23AF}"/>
              </a:ext>
            </a:extLst>
          </p:cNvPr>
          <p:cNvSpPr/>
          <p:nvPr/>
        </p:nvSpPr>
        <p:spPr>
          <a:xfrm>
            <a:off x="843162" y="949428"/>
            <a:ext cx="10332720" cy="2148840"/>
          </a:xfrm>
          <a:prstGeom prst="roundRect">
            <a:avLst>
              <a:gd name="adj" fmla="val 3404"/>
            </a:avLst>
          </a:prstGeom>
          <a:solidFill>
            <a:srgbClr val="0B1F3A"/>
          </a:solidFill>
          <a:ln w="8890">
            <a:solidFill>
              <a:srgbClr val="0B1F3A"/>
            </a:solidFill>
            <a:prstDash val="solid"/>
          </a:ln>
        </p:spPr>
      </p:sp>
      <p:sp>
        <p:nvSpPr>
          <p:cNvPr id="58" name="Text 9">
            <a:extLst>
              <a:ext uri="{FF2B5EF4-FFF2-40B4-BE49-F238E27FC236}">
                <a16:creationId xmlns:a16="http://schemas.microsoft.com/office/drawing/2014/main" id="{AABF1AD6-95F0-D517-2BAD-85DBEDA0BD56}"/>
              </a:ext>
            </a:extLst>
          </p:cNvPr>
          <p:cNvSpPr/>
          <p:nvPr/>
        </p:nvSpPr>
        <p:spPr>
          <a:xfrm>
            <a:off x="1163202" y="1242036"/>
            <a:ext cx="292608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ko-KR" altLang="en-US" sz="950" dirty="0">
                <a:solidFill>
                  <a:srgbClr val="C6D4E8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화신 </a:t>
            </a:r>
            <a:r>
              <a:rPr lang="en-US" altLang="ko-KR" sz="950" dirty="0">
                <a:solidFill>
                  <a:srgbClr val="C6D4E8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&gt; </a:t>
            </a:r>
            <a:r>
              <a:rPr lang="ko-KR" altLang="en-US" sz="950" dirty="0">
                <a:solidFill>
                  <a:srgbClr val="C6D4E8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해외사업장 </a:t>
            </a:r>
            <a:r>
              <a:rPr lang="en-US" altLang="ko-KR" sz="950" dirty="0">
                <a:solidFill>
                  <a:srgbClr val="C6D4E8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&gt; </a:t>
            </a:r>
            <a:r>
              <a:rPr lang="ko-KR" altLang="en-US" sz="950" dirty="0">
                <a:solidFill>
                  <a:srgbClr val="C6D4E8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북경화신</a:t>
            </a:r>
            <a:endParaRPr lang="en-US" sz="950" dirty="0"/>
          </a:p>
        </p:txBody>
      </p:sp>
      <p:sp>
        <p:nvSpPr>
          <p:cNvPr id="59" name="Text 10">
            <a:extLst>
              <a:ext uri="{FF2B5EF4-FFF2-40B4-BE49-F238E27FC236}">
                <a16:creationId xmlns:a16="http://schemas.microsoft.com/office/drawing/2014/main" id="{99A8D5F3-BE71-FF80-6A99-5CA515859FBF}"/>
              </a:ext>
            </a:extLst>
          </p:cNvPr>
          <p:cNvSpPr/>
          <p:nvPr/>
        </p:nvSpPr>
        <p:spPr>
          <a:xfrm>
            <a:off x="1163202" y="1543788"/>
            <a:ext cx="4389120" cy="384048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 lnSpcReduction="10000"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ko-KR" altLang="en-US" sz="28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북경 법인</a:t>
            </a:r>
            <a:endParaRPr lang="en-US" sz="2800" dirty="0"/>
          </a:p>
        </p:txBody>
      </p:sp>
      <p:sp>
        <p:nvSpPr>
          <p:cNvPr id="60" name="Text 11">
            <a:extLst>
              <a:ext uri="{FF2B5EF4-FFF2-40B4-BE49-F238E27FC236}">
                <a16:creationId xmlns:a16="http://schemas.microsoft.com/office/drawing/2014/main" id="{73E3E0CB-6730-3DB1-E71A-34D3CA0811CC}"/>
              </a:ext>
            </a:extLst>
          </p:cNvPr>
          <p:cNvSpPr/>
          <p:nvPr/>
        </p:nvSpPr>
        <p:spPr>
          <a:xfrm>
            <a:off x="1163202" y="2019276"/>
            <a:ext cx="4389120" cy="45720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ko-KR" altLang="en-US" sz="15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중국 자동차 시장을 위한 현지 생산 네트워크</a:t>
            </a:r>
            <a:endParaRPr lang="en-US" sz="1500" dirty="0"/>
          </a:p>
        </p:txBody>
      </p:sp>
      <p:sp>
        <p:nvSpPr>
          <p:cNvPr id="61" name="Text 12">
            <a:extLst>
              <a:ext uri="{FF2B5EF4-FFF2-40B4-BE49-F238E27FC236}">
                <a16:creationId xmlns:a16="http://schemas.microsoft.com/office/drawing/2014/main" id="{937C73EE-4B65-92BD-323E-5C2173AFC68C}"/>
              </a:ext>
            </a:extLst>
          </p:cNvPr>
          <p:cNvSpPr/>
          <p:nvPr/>
        </p:nvSpPr>
        <p:spPr>
          <a:xfrm>
            <a:off x="1163202" y="2567916"/>
            <a:ext cx="5029200" cy="329184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ko-KR" altLang="en-US" sz="1080" dirty="0">
                <a:solidFill>
                  <a:srgbClr val="E9EEF7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중국 베이징 지역에 위치한 화신의 중국 생산거점으로</a:t>
            </a:r>
            <a:r>
              <a:rPr lang="en-US" altLang="ko-KR" sz="1080" dirty="0">
                <a:solidFill>
                  <a:srgbClr val="E9EEF7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, </a:t>
            </a:r>
            <a:r>
              <a:rPr lang="ko-KR" altLang="en-US" sz="1080" dirty="0">
                <a:solidFill>
                  <a:srgbClr val="E9EEF7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현지 자동차 부품 시장 대응과 글로벌 네트워크 확장을 담당합니다</a:t>
            </a:r>
            <a:r>
              <a:rPr lang="en-US" altLang="ko-KR" sz="1080" dirty="0">
                <a:solidFill>
                  <a:srgbClr val="E9EEF7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.</a:t>
            </a:r>
          </a:p>
        </p:txBody>
      </p:sp>
      <p:sp>
        <p:nvSpPr>
          <p:cNvPr id="62" name="Shape 13">
            <a:extLst>
              <a:ext uri="{FF2B5EF4-FFF2-40B4-BE49-F238E27FC236}">
                <a16:creationId xmlns:a16="http://schemas.microsoft.com/office/drawing/2014/main" id="{87EADB5B-91F1-D8D1-47C8-976C4F5B75A3}"/>
              </a:ext>
            </a:extLst>
          </p:cNvPr>
          <p:cNvSpPr/>
          <p:nvPr/>
        </p:nvSpPr>
        <p:spPr>
          <a:xfrm>
            <a:off x="6558162" y="1223748"/>
            <a:ext cx="4114800" cy="1600200"/>
          </a:xfrm>
          <a:prstGeom prst="roundRect">
            <a:avLst>
              <a:gd name="adj" fmla="val 4571"/>
            </a:avLst>
          </a:prstGeom>
          <a:solidFill>
            <a:srgbClr val="DDE8F3"/>
          </a:solidFill>
          <a:ln w="8890">
            <a:solidFill>
              <a:srgbClr val="DDE8F3"/>
            </a:solidFill>
            <a:prstDash val="solid"/>
          </a:ln>
        </p:spPr>
      </p:sp>
      <p:sp>
        <p:nvSpPr>
          <p:cNvPr id="63" name="Text 14">
            <a:extLst>
              <a:ext uri="{FF2B5EF4-FFF2-40B4-BE49-F238E27FC236}">
                <a16:creationId xmlns:a16="http://schemas.microsoft.com/office/drawing/2014/main" id="{DA0F3007-96CB-ACFA-3506-A0E06626DB3E}"/>
              </a:ext>
            </a:extLst>
          </p:cNvPr>
          <p:cNvSpPr/>
          <p:nvPr/>
        </p:nvSpPr>
        <p:spPr>
          <a:xfrm>
            <a:off x="7061082" y="1909548"/>
            <a:ext cx="3017520" cy="219456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13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현지 법인 / 생산라인 이미지 영역</a:t>
            </a:r>
            <a:endParaRPr lang="en-US" sz="1300" dirty="0"/>
          </a:p>
        </p:txBody>
      </p:sp>
      <p:sp>
        <p:nvSpPr>
          <p:cNvPr id="64" name="Shape 15">
            <a:extLst>
              <a:ext uri="{FF2B5EF4-FFF2-40B4-BE49-F238E27FC236}">
                <a16:creationId xmlns:a16="http://schemas.microsoft.com/office/drawing/2014/main" id="{501B3E1A-676F-9678-13B9-B9F8593AD5BA}"/>
              </a:ext>
            </a:extLst>
          </p:cNvPr>
          <p:cNvSpPr/>
          <p:nvPr/>
        </p:nvSpPr>
        <p:spPr>
          <a:xfrm>
            <a:off x="1007380" y="3493887"/>
            <a:ext cx="2240280" cy="713232"/>
          </a:xfrm>
          <a:prstGeom prst="roundRect">
            <a:avLst>
              <a:gd name="adj" fmla="val 10256"/>
            </a:avLst>
          </a:prstGeom>
          <a:solidFill>
            <a:srgbClr val="F6F8FB"/>
          </a:solidFill>
          <a:ln w="8890">
            <a:solidFill>
              <a:srgbClr val="D5DBE5"/>
            </a:solidFill>
            <a:prstDash val="solid"/>
          </a:ln>
        </p:spPr>
      </p:sp>
      <p:sp>
        <p:nvSpPr>
          <p:cNvPr id="65" name="Text 16">
            <a:extLst>
              <a:ext uri="{FF2B5EF4-FFF2-40B4-BE49-F238E27FC236}">
                <a16:creationId xmlns:a16="http://schemas.microsoft.com/office/drawing/2014/main" id="{2A9483BA-605F-A403-76EB-8B34F051B933}"/>
              </a:ext>
            </a:extLst>
          </p:cNvPr>
          <p:cNvSpPr/>
          <p:nvPr/>
        </p:nvSpPr>
        <p:spPr>
          <a:xfrm>
            <a:off x="1117108" y="3631047"/>
            <a:ext cx="2011680" cy="219456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14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2002.11</a:t>
            </a:r>
            <a:endParaRPr lang="en-US" sz="1400" dirty="0"/>
          </a:p>
        </p:txBody>
      </p:sp>
      <p:sp>
        <p:nvSpPr>
          <p:cNvPr id="66" name="Text 17">
            <a:extLst>
              <a:ext uri="{FF2B5EF4-FFF2-40B4-BE49-F238E27FC236}">
                <a16:creationId xmlns:a16="http://schemas.microsoft.com/office/drawing/2014/main" id="{C541A569-196E-0463-91E2-8BFDC8E0F11A}"/>
              </a:ext>
            </a:extLst>
          </p:cNvPr>
          <p:cNvSpPr/>
          <p:nvPr/>
        </p:nvSpPr>
        <p:spPr>
          <a:xfrm>
            <a:off x="1117108" y="3877935"/>
            <a:ext cx="201168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950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Established</a:t>
            </a:r>
            <a:endParaRPr lang="en-US" sz="950" dirty="0"/>
          </a:p>
        </p:txBody>
      </p:sp>
      <p:sp>
        <p:nvSpPr>
          <p:cNvPr id="67" name="Shape 18">
            <a:extLst>
              <a:ext uri="{FF2B5EF4-FFF2-40B4-BE49-F238E27FC236}">
                <a16:creationId xmlns:a16="http://schemas.microsoft.com/office/drawing/2014/main" id="{2E15AC91-46EF-0143-868B-74DCA51AE12F}"/>
              </a:ext>
            </a:extLst>
          </p:cNvPr>
          <p:cNvSpPr/>
          <p:nvPr/>
        </p:nvSpPr>
        <p:spPr>
          <a:xfrm>
            <a:off x="3521980" y="3493887"/>
            <a:ext cx="2240280" cy="713232"/>
          </a:xfrm>
          <a:prstGeom prst="roundRect">
            <a:avLst>
              <a:gd name="adj" fmla="val 10256"/>
            </a:avLst>
          </a:prstGeom>
          <a:solidFill>
            <a:srgbClr val="F6F8FB"/>
          </a:solidFill>
          <a:ln w="8890">
            <a:solidFill>
              <a:srgbClr val="D5DBE5"/>
            </a:solidFill>
            <a:prstDash val="solid"/>
          </a:ln>
        </p:spPr>
      </p:sp>
      <p:sp>
        <p:nvSpPr>
          <p:cNvPr id="68" name="Text 19">
            <a:extLst>
              <a:ext uri="{FF2B5EF4-FFF2-40B4-BE49-F238E27FC236}">
                <a16:creationId xmlns:a16="http://schemas.microsoft.com/office/drawing/2014/main" id="{61C81A44-681E-E8BF-14C5-55D4C8B8D790}"/>
              </a:ext>
            </a:extLst>
          </p:cNvPr>
          <p:cNvSpPr/>
          <p:nvPr/>
        </p:nvSpPr>
        <p:spPr>
          <a:xfrm>
            <a:off x="3631708" y="3631047"/>
            <a:ext cx="2011680" cy="219456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1400" b="1" dirty="0" err="1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Pinggu</a:t>
            </a:r>
            <a:r>
              <a:rPr lang="en-US" sz="14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, Beijing</a:t>
            </a:r>
            <a:endParaRPr lang="en-US" sz="1400" dirty="0"/>
          </a:p>
        </p:txBody>
      </p:sp>
      <p:sp>
        <p:nvSpPr>
          <p:cNvPr id="69" name="Text 20">
            <a:extLst>
              <a:ext uri="{FF2B5EF4-FFF2-40B4-BE49-F238E27FC236}">
                <a16:creationId xmlns:a16="http://schemas.microsoft.com/office/drawing/2014/main" id="{FD36FB46-857E-549E-E781-B36F16162920}"/>
              </a:ext>
            </a:extLst>
          </p:cNvPr>
          <p:cNvSpPr/>
          <p:nvPr/>
        </p:nvSpPr>
        <p:spPr>
          <a:xfrm>
            <a:off x="3631708" y="3877935"/>
            <a:ext cx="201168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950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Location</a:t>
            </a:r>
            <a:endParaRPr lang="en-US" sz="950" dirty="0"/>
          </a:p>
        </p:txBody>
      </p:sp>
      <p:sp>
        <p:nvSpPr>
          <p:cNvPr id="70" name="Shape 21">
            <a:extLst>
              <a:ext uri="{FF2B5EF4-FFF2-40B4-BE49-F238E27FC236}">
                <a16:creationId xmlns:a16="http://schemas.microsoft.com/office/drawing/2014/main" id="{09D5F221-F349-A3A0-4484-8696F8FE4448}"/>
              </a:ext>
            </a:extLst>
          </p:cNvPr>
          <p:cNvSpPr/>
          <p:nvPr/>
        </p:nvSpPr>
        <p:spPr>
          <a:xfrm>
            <a:off x="6036580" y="3493887"/>
            <a:ext cx="2240280" cy="713232"/>
          </a:xfrm>
          <a:prstGeom prst="roundRect">
            <a:avLst>
              <a:gd name="adj" fmla="val 10256"/>
            </a:avLst>
          </a:prstGeom>
          <a:solidFill>
            <a:srgbClr val="F6F8FB"/>
          </a:solidFill>
          <a:ln w="8890">
            <a:solidFill>
              <a:srgbClr val="D5DBE5"/>
            </a:solidFill>
            <a:prstDash val="solid"/>
          </a:ln>
        </p:spPr>
      </p:sp>
      <p:sp>
        <p:nvSpPr>
          <p:cNvPr id="71" name="Text 22">
            <a:extLst>
              <a:ext uri="{FF2B5EF4-FFF2-40B4-BE49-F238E27FC236}">
                <a16:creationId xmlns:a16="http://schemas.microsoft.com/office/drawing/2014/main" id="{BB966263-8D79-E64F-6791-B9F2B11DC471}"/>
              </a:ext>
            </a:extLst>
          </p:cNvPr>
          <p:cNvSpPr/>
          <p:nvPr/>
        </p:nvSpPr>
        <p:spPr>
          <a:xfrm>
            <a:off x="6146308" y="3631047"/>
            <a:ext cx="2011680" cy="219456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14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C/MBR</a:t>
            </a:r>
            <a:endParaRPr lang="en-US" sz="1400" dirty="0"/>
          </a:p>
        </p:txBody>
      </p:sp>
      <p:sp>
        <p:nvSpPr>
          <p:cNvPr id="72" name="Text 23">
            <a:extLst>
              <a:ext uri="{FF2B5EF4-FFF2-40B4-BE49-F238E27FC236}">
                <a16:creationId xmlns:a16="http://schemas.microsoft.com/office/drawing/2014/main" id="{1CAF5880-7A79-833C-C2B3-1545ED9ACE1B}"/>
              </a:ext>
            </a:extLst>
          </p:cNvPr>
          <p:cNvSpPr/>
          <p:nvPr/>
        </p:nvSpPr>
        <p:spPr>
          <a:xfrm>
            <a:off x="6146308" y="3877935"/>
            <a:ext cx="201168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950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Main Products</a:t>
            </a:r>
            <a:endParaRPr lang="en-US" sz="950" dirty="0"/>
          </a:p>
        </p:txBody>
      </p:sp>
      <p:sp>
        <p:nvSpPr>
          <p:cNvPr id="73" name="Shape 24">
            <a:extLst>
              <a:ext uri="{FF2B5EF4-FFF2-40B4-BE49-F238E27FC236}">
                <a16:creationId xmlns:a16="http://schemas.microsoft.com/office/drawing/2014/main" id="{7791CB51-4F71-CF82-8C35-C3FE7D5E356A}"/>
              </a:ext>
            </a:extLst>
          </p:cNvPr>
          <p:cNvSpPr/>
          <p:nvPr/>
        </p:nvSpPr>
        <p:spPr>
          <a:xfrm>
            <a:off x="8551180" y="3493887"/>
            <a:ext cx="2240280" cy="713232"/>
          </a:xfrm>
          <a:prstGeom prst="roundRect">
            <a:avLst>
              <a:gd name="adj" fmla="val 10256"/>
            </a:avLst>
          </a:prstGeom>
          <a:solidFill>
            <a:srgbClr val="F6F8FB"/>
          </a:solidFill>
          <a:ln w="8890">
            <a:solidFill>
              <a:srgbClr val="D5DBE5"/>
            </a:solidFill>
            <a:prstDash val="solid"/>
          </a:ln>
        </p:spPr>
      </p:sp>
      <p:sp>
        <p:nvSpPr>
          <p:cNvPr id="74" name="Text 25">
            <a:extLst>
              <a:ext uri="{FF2B5EF4-FFF2-40B4-BE49-F238E27FC236}">
                <a16:creationId xmlns:a16="http://schemas.microsoft.com/office/drawing/2014/main" id="{E3CE1AEA-DE25-DEAA-5D0E-E0EDD461F013}"/>
              </a:ext>
            </a:extLst>
          </p:cNvPr>
          <p:cNvSpPr/>
          <p:nvPr/>
        </p:nvSpPr>
        <p:spPr>
          <a:xfrm>
            <a:off x="8660908" y="3631047"/>
            <a:ext cx="2011680" cy="219456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14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China</a:t>
            </a:r>
            <a:endParaRPr lang="en-US" sz="1400" dirty="0"/>
          </a:p>
        </p:txBody>
      </p:sp>
      <p:sp>
        <p:nvSpPr>
          <p:cNvPr id="75" name="Text 26">
            <a:extLst>
              <a:ext uri="{FF2B5EF4-FFF2-40B4-BE49-F238E27FC236}">
                <a16:creationId xmlns:a16="http://schemas.microsoft.com/office/drawing/2014/main" id="{7F1D08A8-4432-5317-85F5-3693BA46E770}"/>
              </a:ext>
            </a:extLst>
          </p:cNvPr>
          <p:cNvSpPr/>
          <p:nvPr/>
        </p:nvSpPr>
        <p:spPr>
          <a:xfrm>
            <a:off x="8660908" y="3877935"/>
            <a:ext cx="201168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950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Market Base</a:t>
            </a:r>
            <a:endParaRPr lang="en-US" sz="950" dirty="0"/>
          </a:p>
        </p:txBody>
      </p:sp>
      <p:sp>
        <p:nvSpPr>
          <p:cNvPr id="76" name="Shape 27">
            <a:extLst>
              <a:ext uri="{FF2B5EF4-FFF2-40B4-BE49-F238E27FC236}">
                <a16:creationId xmlns:a16="http://schemas.microsoft.com/office/drawing/2014/main" id="{5F741E54-039E-5330-C062-8B0B294A33FA}"/>
              </a:ext>
            </a:extLst>
          </p:cNvPr>
          <p:cNvSpPr/>
          <p:nvPr/>
        </p:nvSpPr>
        <p:spPr>
          <a:xfrm>
            <a:off x="1007380" y="4454007"/>
            <a:ext cx="9829800" cy="777240"/>
          </a:xfrm>
          <a:prstGeom prst="roundRect">
            <a:avLst>
              <a:gd name="adj" fmla="val 7059"/>
            </a:avLst>
          </a:prstGeom>
          <a:solidFill>
            <a:srgbClr val="FFFFFF"/>
          </a:solidFill>
          <a:ln w="8890">
            <a:solidFill>
              <a:srgbClr val="D5DBE5"/>
            </a:solidFill>
            <a:prstDash val="solid"/>
          </a:ln>
        </p:spPr>
      </p:sp>
      <p:sp>
        <p:nvSpPr>
          <p:cNvPr id="77" name="Text 28">
            <a:extLst>
              <a:ext uri="{FF2B5EF4-FFF2-40B4-BE49-F238E27FC236}">
                <a16:creationId xmlns:a16="http://schemas.microsoft.com/office/drawing/2014/main" id="{7B6D3266-76F1-EE6E-3EA6-247AEF08DCF5}"/>
              </a:ext>
            </a:extLst>
          </p:cNvPr>
          <p:cNvSpPr/>
          <p:nvPr/>
        </p:nvSpPr>
        <p:spPr>
          <a:xfrm>
            <a:off x="1190260" y="4591167"/>
            <a:ext cx="1097280" cy="18288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1100" b="1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소개 섹션 본문</a:t>
            </a:r>
            <a:endParaRPr lang="en-US" sz="1100" dirty="0"/>
          </a:p>
        </p:txBody>
      </p:sp>
      <p:sp>
        <p:nvSpPr>
          <p:cNvPr id="78" name="Text 29">
            <a:extLst>
              <a:ext uri="{FF2B5EF4-FFF2-40B4-BE49-F238E27FC236}">
                <a16:creationId xmlns:a16="http://schemas.microsoft.com/office/drawing/2014/main" id="{115F29B5-8375-9179-54F7-CA68434F11EC}"/>
              </a:ext>
            </a:extLst>
          </p:cNvPr>
          <p:cNvSpPr/>
          <p:nvPr/>
        </p:nvSpPr>
        <p:spPr>
          <a:xfrm>
            <a:off x="2473078" y="4591166"/>
            <a:ext cx="8138160" cy="775335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Autofit/>
          </a:bodyPr>
          <a:lstStyle/>
          <a:p>
            <a:pPr marL="0" indent="0" algn="l" latinLnBrk="0">
              <a:buNone/>
            </a:pP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북경화신은 주식회사 화신이 전액 투자한 중국현지법인으로 현대자동차의 중국 진출과 함께 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2002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년 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11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월에 회사를 창립하여 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2003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년 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2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월부터 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EF 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소나타용 샤시 부품을 생산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, 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납품하기 시작했습니다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. 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중국자동차 산업의 급격한 발전으로 중국 내 성장 잠재력이 매우 크며 체계적 품질관리와 독자적 기술 및 경쟁력으로 미래를 </a:t>
            </a:r>
            <a:r>
              <a:rPr lang="ko-KR" altLang="en-US" sz="1100" b="0" i="0" dirty="0" err="1">
                <a:effectLst/>
                <a:highlight>
                  <a:srgbClr val="FFFFFF"/>
                </a:highlight>
                <a:latin typeface="+mn-ea"/>
              </a:rPr>
              <a:t>열어나갈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 것입니다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. 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또한 북경현대자동차의 </a:t>
            </a:r>
            <a:r>
              <a:rPr lang="ko-KR" altLang="en-US" sz="1100" b="0" i="0" dirty="0" err="1">
                <a:effectLst/>
                <a:highlight>
                  <a:srgbClr val="FFFFFF"/>
                </a:highlight>
                <a:latin typeface="+mn-ea"/>
              </a:rPr>
              <a:t>신차종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 개발 및 생산능력 확충과 더불어 그에 맞는 생산설비를 갖추고 세계 속의 자동차 부품회사로 도약하기 위하여 전임직원이 </a:t>
            </a:r>
            <a:r>
              <a:rPr lang="ko-KR" altLang="en-US" sz="1100" b="0" i="0" dirty="0" err="1">
                <a:effectLst/>
                <a:highlight>
                  <a:srgbClr val="FFFFFF"/>
                </a:highlight>
                <a:latin typeface="+mn-ea"/>
              </a:rPr>
              <a:t>합심노력하고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 있습니다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.</a:t>
            </a:r>
            <a:endParaRPr lang="en-US" sz="1100" dirty="0">
              <a:latin typeface="+mn-ea"/>
            </a:endParaRPr>
          </a:p>
        </p:txBody>
      </p:sp>
      <p:sp>
        <p:nvSpPr>
          <p:cNvPr id="6" name="Text 14">
            <a:extLst>
              <a:ext uri="{FF2B5EF4-FFF2-40B4-BE49-F238E27FC236}">
                <a16:creationId xmlns:a16="http://schemas.microsoft.com/office/drawing/2014/main" id="{1D2558EE-046A-1C32-634B-3481F6186287}"/>
              </a:ext>
            </a:extLst>
          </p:cNvPr>
          <p:cNvSpPr/>
          <p:nvPr/>
        </p:nvSpPr>
        <p:spPr>
          <a:xfrm>
            <a:off x="1061766" y="3236610"/>
            <a:ext cx="1097280" cy="201168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1300" b="1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Key Facts</a:t>
            </a:r>
            <a:endParaRPr lang="en-US" sz="13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F2D6767-963A-6E6D-B119-4CE203A69663}"/>
              </a:ext>
            </a:extLst>
          </p:cNvPr>
          <p:cNvSpPr txBox="1"/>
          <p:nvPr/>
        </p:nvSpPr>
        <p:spPr>
          <a:xfrm>
            <a:off x="8220268" y="5567657"/>
            <a:ext cx="3370683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50" dirty="0"/>
              <a:t>https://maps.app.goo.gl/kMMmZoFoHJ2q5KGN8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6721B05B-94D5-8C24-8F12-2F3719B150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998" y="1304925"/>
            <a:ext cx="3810000" cy="211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7" name="검토추가_72_0">
            <a:extLst>
              <a:ext uri="{FF2B5EF4-FFF2-40B4-BE49-F238E27FC236}">
                <a16:creationId xmlns:a16="http://schemas.microsoft.com/office/drawing/2014/main" id="{4495F278-DD96-4264-BD82-ED8866FB4D3F}"/>
              </a:ext>
            </a:extLst>
          </p:cNvPr>
          <p:cNvSpPr>
            <a:spLocks noGrp="1"/>
          </p:cNvSpPr>
          <p:nvPr/>
        </p:nvSpPr>
        <p:spPr>
          <a:xfrm>
            <a:off x="8322192" y="424096"/>
            <a:ext cx="2598420" cy="202692"/>
          </a:xfrm>
          <a:prstGeom prst="rect">
            <a:avLst/>
          </a:prstGeom>
          <a:noFill/>
          <a:ln w="11430">
            <a:solidFill>
              <a:srgbClr val="FF0000"/>
            </a:solidFill>
          </a:ln>
        </p:spPr>
      </p:sp>
      <p:sp>
        <p:nvSpPr>
          <p:cNvPr id="1028" name="검토추가_72_1">
            <a:extLst>
              <a:ext uri="{FF2B5EF4-FFF2-40B4-BE49-F238E27FC236}">
                <a16:creationId xmlns:a16="http://schemas.microsoft.com/office/drawing/2014/main" id="{92A2475C-D1C7-4509-B443-F5EE63F640CB}"/>
              </a:ext>
            </a:extLst>
          </p:cNvPr>
          <p:cNvSpPr>
            <a:spLocks noGrp="1"/>
          </p:cNvSpPr>
          <p:nvPr/>
        </p:nvSpPr>
        <p:spPr>
          <a:xfrm>
            <a:off x="8201218" y="5548607"/>
            <a:ext cx="3408783" cy="299710"/>
          </a:xfrm>
          <a:prstGeom prst="rect">
            <a:avLst/>
          </a:prstGeom>
          <a:noFill/>
          <a:ln w="11430">
            <a:solidFill>
              <a:srgbClr val="FF0000"/>
            </a:solidFill>
          </a:ln>
        </p:spPr>
      </p:sp>
    </p:spTree>
    <p:extLst>
      <p:ext uri="{BB962C8B-B14F-4D97-AF65-F5344CB8AC3E}">
        <p14:creationId xmlns:p14="http://schemas.microsoft.com/office/powerpoint/2010/main" val="1783123310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3DC2BE3E-E809-D3F1-58D8-8E4A5B43F0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0766" y="7052714"/>
            <a:ext cx="2424956" cy="246592"/>
          </a:xfrm>
        </p:spPr>
        <p:txBody>
          <a:bodyPr/>
          <a:lstStyle/>
          <a:p>
            <a:fld id="{2CA98773-29E8-4C5B-94B7-99CF88C2A214}" type="slidenum">
              <a:rPr lang="ko-KR" altLang="en-US" smtClean="0"/>
              <a:pPr/>
              <a:t>73</a:t>
            </a:fld>
            <a:endParaRPr lang="ko-KR" altLang="en-US"/>
          </a:p>
        </p:txBody>
      </p:sp>
      <p:sp>
        <p:nvSpPr>
          <p:cNvPr id="5" name="Text 7">
            <a:extLst>
              <a:ext uri="{FF2B5EF4-FFF2-40B4-BE49-F238E27FC236}">
                <a16:creationId xmlns:a16="http://schemas.microsoft.com/office/drawing/2014/main" id="{1F239829-DF1C-E4C9-B0E5-4D8EDD975A8A}"/>
              </a:ext>
            </a:extLst>
          </p:cNvPr>
          <p:cNvSpPr/>
          <p:nvPr/>
        </p:nvSpPr>
        <p:spPr>
          <a:xfrm>
            <a:off x="851190" y="1060241"/>
            <a:ext cx="4389120" cy="25603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algn="l"/>
            <a:r>
              <a:rPr lang="ko-KR" altLang="en-US" sz="1600" b="1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주요거래처 및 생산품목</a:t>
            </a:r>
          </a:p>
        </p:txBody>
      </p:sp>
      <p:graphicFrame>
        <p:nvGraphicFramePr>
          <p:cNvPr id="18" name="표 17">
            <a:extLst>
              <a:ext uri="{FF2B5EF4-FFF2-40B4-BE49-F238E27FC236}">
                <a16:creationId xmlns:a16="http://schemas.microsoft.com/office/drawing/2014/main" id="{3D64B07F-A303-AB28-601F-066BB883DD3C}"/>
              </a:ext>
            </a:extLst>
          </p:cNvPr>
          <p:cNvGraphicFramePr>
            <a:graphicFrameLocks noGrp="1"/>
          </p:cNvGraphicFramePr>
          <p:nvPr/>
        </p:nvGraphicFramePr>
        <p:xfrm>
          <a:off x="1173091" y="1437826"/>
          <a:ext cx="7620000" cy="581760"/>
        </p:xfrm>
        <a:graphic>
          <a:graphicData uri="http://schemas.openxmlformats.org/drawingml/2006/table">
            <a:tbl>
              <a:tblPr/>
              <a:tblGrid>
                <a:gridCol w="1131570">
                  <a:extLst>
                    <a:ext uri="{9D8B030D-6E8A-4147-A177-3AD203B41FA5}">
                      <a16:colId xmlns:a16="http://schemas.microsoft.com/office/drawing/2014/main" val="1686340123"/>
                    </a:ext>
                  </a:extLst>
                </a:gridCol>
                <a:gridCol w="6488430">
                  <a:extLst>
                    <a:ext uri="{9D8B030D-6E8A-4147-A177-3AD203B41FA5}">
                      <a16:colId xmlns:a16="http://schemas.microsoft.com/office/drawing/2014/main" val="77233608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1">
                          <a:solidFill>
                            <a:srgbClr val="2D68AF"/>
                          </a:solidFill>
                          <a:effectLst/>
                          <a:latin typeface="+mn-ea"/>
                          <a:ea typeface="+mn-ea"/>
                        </a:rPr>
                        <a:t>거래처</a:t>
                      </a:r>
                    </a:p>
                  </a:txBody>
                  <a:tcPr marR="36000" marT="36000" marB="36000" anchor="ctr">
                    <a:lnL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/>
                      <a:r>
                        <a:rPr lang="ko-KR" altLang="en-US" sz="800" dirty="0">
                          <a:effectLst/>
                          <a:latin typeface="+mn-ea"/>
                          <a:ea typeface="+mn-ea"/>
                        </a:rPr>
                        <a:t>북경 현대기차</a:t>
                      </a:r>
                      <a:r>
                        <a:rPr lang="en-US" altLang="ko-KR" sz="800" dirty="0"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800" dirty="0">
                          <a:effectLst/>
                          <a:latin typeface="+mn-ea"/>
                          <a:ea typeface="+mn-ea"/>
                        </a:rPr>
                        <a:t>북경 현대모비스</a:t>
                      </a:r>
                      <a:r>
                        <a:rPr lang="en-US" altLang="ko-KR" sz="800" dirty="0"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800" dirty="0" err="1">
                          <a:effectLst/>
                          <a:latin typeface="+mn-ea"/>
                          <a:ea typeface="+mn-ea"/>
                        </a:rPr>
                        <a:t>강소동풍열달기아기차</a:t>
                      </a:r>
                      <a:r>
                        <a:rPr lang="en-US" altLang="ko-KR" sz="800" dirty="0"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800" dirty="0" err="1">
                          <a:effectLst/>
                          <a:latin typeface="+mn-ea"/>
                          <a:ea typeface="+mn-ea"/>
                        </a:rPr>
                        <a:t>강소모비스</a:t>
                      </a:r>
                      <a:endParaRPr lang="ko-KR" altLang="en-US" sz="8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190500" marR="36000" marT="36000" marB="36000" anchor="ctr">
                    <a:lnL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38261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1">
                          <a:solidFill>
                            <a:srgbClr val="2D68AF"/>
                          </a:solidFill>
                          <a:effectLst/>
                          <a:latin typeface="+mn-ea"/>
                          <a:ea typeface="+mn-ea"/>
                        </a:rPr>
                        <a:t>생산품목</a:t>
                      </a:r>
                    </a:p>
                  </a:txBody>
                  <a:tcPr marR="36000" marT="36000" marB="36000" anchor="ctr">
                    <a:lnL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/>
                      <a:r>
                        <a:rPr lang="en-US" sz="800" dirty="0">
                          <a:effectLst/>
                          <a:latin typeface="+mn-ea"/>
                          <a:ea typeface="+mn-ea"/>
                        </a:rPr>
                        <a:t>C/MBR, L/ARM, FUEL TANK, RR TRAILING ARM, CONTROL ARM </a:t>
                      </a:r>
                      <a:r>
                        <a:rPr lang="ko-KR" altLang="en-US" sz="800" dirty="0">
                          <a:effectLst/>
                          <a:latin typeface="+mn-ea"/>
                          <a:ea typeface="+mn-ea"/>
                        </a:rPr>
                        <a:t>등</a:t>
                      </a:r>
                      <a:endParaRPr lang="en-US" sz="8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190500" marR="36000" marT="36000" marB="36000" anchor="ctr">
                    <a:lnL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33083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1">
                          <a:solidFill>
                            <a:srgbClr val="2D68AF"/>
                          </a:solidFill>
                          <a:effectLst/>
                          <a:latin typeface="+mn-ea"/>
                          <a:ea typeface="+mn-ea"/>
                        </a:rPr>
                        <a:t>생산수량</a:t>
                      </a:r>
                    </a:p>
                  </a:txBody>
                  <a:tcPr marR="36000" marT="36000" marB="36000" anchor="ctr">
                    <a:lnL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/>
                      <a:r>
                        <a:rPr lang="en-US" altLang="ko-KR" sz="80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0 </a:t>
                      </a:r>
                      <a:r>
                        <a:rPr lang="ko-KR" altLang="en-US" sz="80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만대</a:t>
                      </a:r>
                      <a:r>
                        <a:rPr lang="en-US" altLang="ko-KR" sz="80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80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년 </a:t>
                      </a:r>
                      <a:r>
                        <a:rPr lang="en-US" altLang="ko-KR" sz="80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80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완성품 공급기준</a:t>
                      </a:r>
                      <a:r>
                        <a:rPr lang="en-US" altLang="ko-KR" sz="80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</a:p>
                  </a:txBody>
                  <a:tcPr marL="190500" marR="36000" marT="36000" marB="36000" anchor="ctr">
                    <a:lnL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28049"/>
                  </a:ext>
                </a:extLst>
              </a:tr>
            </a:tbl>
          </a:graphicData>
        </a:graphic>
      </p:graphicFrame>
      <p:sp>
        <p:nvSpPr>
          <p:cNvPr id="25" name="Shape 43">
            <a:extLst>
              <a:ext uri="{FF2B5EF4-FFF2-40B4-BE49-F238E27FC236}">
                <a16:creationId xmlns:a16="http://schemas.microsoft.com/office/drawing/2014/main" id="{BBC9F62C-1BB6-3FDA-2811-814C794EA8AE}"/>
              </a:ext>
            </a:extLst>
          </p:cNvPr>
          <p:cNvSpPr/>
          <p:nvPr/>
        </p:nvSpPr>
        <p:spPr>
          <a:xfrm>
            <a:off x="1289802" y="3935894"/>
            <a:ext cx="3566160" cy="2828801"/>
          </a:xfrm>
          <a:prstGeom prst="roundRect">
            <a:avLst>
              <a:gd name="adj" fmla="val 4082"/>
            </a:avLst>
          </a:prstGeom>
          <a:solidFill>
            <a:srgbClr val="F6F8FB"/>
          </a:solidFill>
          <a:ln w="8890">
            <a:solidFill>
              <a:srgbClr val="D5DBE5"/>
            </a:solidFill>
            <a:prstDash val="solid"/>
          </a:ln>
        </p:spPr>
      </p:sp>
      <p:sp>
        <p:nvSpPr>
          <p:cNvPr id="26" name="Text 44">
            <a:extLst>
              <a:ext uri="{FF2B5EF4-FFF2-40B4-BE49-F238E27FC236}">
                <a16:creationId xmlns:a16="http://schemas.microsoft.com/office/drawing/2014/main" id="{B014F570-0D31-B2A5-01C0-D8918418CAC7}"/>
              </a:ext>
            </a:extLst>
          </p:cNvPr>
          <p:cNvSpPr/>
          <p:nvPr/>
        </p:nvSpPr>
        <p:spPr>
          <a:xfrm>
            <a:off x="1564122" y="4182783"/>
            <a:ext cx="2194560" cy="219456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1400" b="1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Location &amp; Contact</a:t>
            </a:r>
            <a:endParaRPr lang="en-US" sz="1400" dirty="0"/>
          </a:p>
        </p:txBody>
      </p:sp>
      <p:sp>
        <p:nvSpPr>
          <p:cNvPr id="27" name="Text 45">
            <a:extLst>
              <a:ext uri="{FF2B5EF4-FFF2-40B4-BE49-F238E27FC236}">
                <a16:creationId xmlns:a16="http://schemas.microsoft.com/office/drawing/2014/main" id="{00C424E8-BA62-2D27-4811-FCF625B1DD9C}"/>
              </a:ext>
            </a:extLst>
          </p:cNvPr>
          <p:cNvSpPr/>
          <p:nvPr/>
        </p:nvSpPr>
        <p:spPr>
          <a:xfrm>
            <a:off x="1564122" y="4484535"/>
            <a:ext cx="3044102" cy="810946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1030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No.11 </a:t>
            </a:r>
            <a:r>
              <a:rPr lang="en-US" sz="1030" dirty="0" err="1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Xinggu</a:t>
            </a:r>
            <a:r>
              <a:rPr lang="en-US" sz="1030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Industrial Zone, </a:t>
            </a:r>
            <a:r>
              <a:rPr lang="en-US" sz="1030" dirty="0" err="1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Pinggu</a:t>
            </a:r>
            <a:r>
              <a:rPr lang="en-US" sz="1030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, Beijing, China, 101-200</a:t>
            </a:r>
          </a:p>
          <a:p>
            <a:pPr marL="0" indent="0" algn="l">
              <a:lnSpc>
                <a:spcPct val="90000"/>
              </a:lnSpc>
              <a:buNone/>
            </a:pPr>
            <a:endParaRPr lang="en-US" sz="1030" dirty="0"/>
          </a:p>
          <a:p>
            <a:pPr algn="l"/>
            <a:r>
              <a:rPr lang="en-US" altLang="ko-KR" sz="1050" b="0" dirty="0">
                <a:solidFill>
                  <a:srgbClr val="000000"/>
                </a:solidFill>
                <a:latin typeface="Malgun Gothic"/>
              </a:rPr>
              <a:t>TEL +86-10-6995-2411~4
FAX +86-10-6995-2415</a:t>
            </a:r>
          </a:p>
        </p:txBody>
      </p:sp>
      <p:sp>
        <p:nvSpPr>
          <p:cNvPr id="28" name="Text 47">
            <a:extLst>
              <a:ext uri="{FF2B5EF4-FFF2-40B4-BE49-F238E27FC236}">
                <a16:creationId xmlns:a16="http://schemas.microsoft.com/office/drawing/2014/main" id="{B3CE2374-A24F-DE62-AC7E-34074C9E27C9}"/>
              </a:ext>
            </a:extLst>
          </p:cNvPr>
          <p:cNvSpPr/>
          <p:nvPr/>
        </p:nvSpPr>
        <p:spPr>
          <a:xfrm>
            <a:off x="1655562" y="5472087"/>
            <a:ext cx="274320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1020" b="1" dirty="0">
                <a:solidFill>
                  <a:srgbClr val="007A5E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Google Map / 지도에서 열기</a:t>
            </a:r>
            <a:endParaRPr lang="en-US" sz="1020" dirty="0"/>
          </a:p>
        </p:txBody>
      </p:sp>
      <p:pic>
        <p:nvPicPr>
          <p:cNvPr id="29" name="그림 28">
            <a:extLst>
              <a:ext uri="{FF2B5EF4-FFF2-40B4-BE49-F238E27FC236}">
                <a16:creationId xmlns:a16="http://schemas.microsoft.com/office/drawing/2014/main" id="{9216A1DB-33A9-0BDE-E955-9A1FF26531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8837" y="5233484"/>
            <a:ext cx="3200353" cy="1297296"/>
          </a:xfrm>
          <a:prstGeom prst="rect">
            <a:avLst/>
          </a:prstGeom>
        </p:spPr>
      </p:pic>
      <p:sp>
        <p:nvSpPr>
          <p:cNvPr id="32" name="Shape 38">
            <a:extLst>
              <a:ext uri="{FF2B5EF4-FFF2-40B4-BE49-F238E27FC236}">
                <a16:creationId xmlns:a16="http://schemas.microsoft.com/office/drawing/2014/main" id="{190BA88C-F658-6CBC-2832-02648E13E16A}"/>
              </a:ext>
            </a:extLst>
          </p:cNvPr>
          <p:cNvSpPr/>
          <p:nvPr/>
        </p:nvSpPr>
        <p:spPr>
          <a:xfrm>
            <a:off x="5255326" y="3964151"/>
            <a:ext cx="3566160" cy="1874520"/>
          </a:xfrm>
          <a:prstGeom prst="roundRect">
            <a:avLst>
              <a:gd name="adj" fmla="val 4878"/>
            </a:avLst>
          </a:prstGeom>
          <a:solidFill>
            <a:srgbClr val="005BAC"/>
          </a:solidFill>
          <a:ln w="8890">
            <a:solidFill>
              <a:srgbClr val="005BAC"/>
            </a:solidFill>
            <a:prstDash val="solid"/>
          </a:ln>
        </p:spPr>
      </p:sp>
      <p:sp>
        <p:nvSpPr>
          <p:cNvPr id="33" name="Text 39">
            <a:extLst>
              <a:ext uri="{FF2B5EF4-FFF2-40B4-BE49-F238E27FC236}">
                <a16:creationId xmlns:a16="http://schemas.microsoft.com/office/drawing/2014/main" id="{7BCEB469-D7FD-F9C8-327E-580B66AB36CB}"/>
              </a:ext>
            </a:extLst>
          </p:cNvPr>
          <p:cNvSpPr/>
          <p:nvPr/>
        </p:nvSpPr>
        <p:spPr>
          <a:xfrm>
            <a:off x="5529646" y="4302479"/>
            <a:ext cx="2971800" cy="292608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ESG 정보 공개</a:t>
            </a:r>
            <a:endParaRPr lang="en-US" sz="1800" dirty="0"/>
          </a:p>
        </p:txBody>
      </p:sp>
      <p:sp>
        <p:nvSpPr>
          <p:cNvPr id="34" name="Text 40">
            <a:extLst>
              <a:ext uri="{FF2B5EF4-FFF2-40B4-BE49-F238E27FC236}">
                <a16:creationId xmlns:a16="http://schemas.microsoft.com/office/drawing/2014/main" id="{F15EE988-F4DD-662E-9F6F-15B7030F93CA}"/>
              </a:ext>
            </a:extLst>
          </p:cNvPr>
          <p:cNvSpPr/>
          <p:nvPr/>
        </p:nvSpPr>
        <p:spPr>
          <a:xfrm>
            <a:off x="5529646" y="4695671"/>
            <a:ext cx="2971800" cy="384048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1050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해외법인의 환경·사회공헌 활동과</a:t>
            </a:r>
            <a:endParaRPr lang="en-US" sz="1050" dirty="0"/>
          </a:p>
          <a:p>
            <a:pPr marL="0" indent="0" algn="ctr">
              <a:lnSpc>
                <a:spcPct val="90000"/>
              </a:lnSpc>
              <a:buNone/>
            </a:pPr>
            <a:r>
              <a:rPr lang="en-US" sz="1050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관련 보고서를 한 화면에서 제공합니다.</a:t>
            </a:r>
            <a:endParaRPr lang="en-US" sz="1050" dirty="0"/>
          </a:p>
        </p:txBody>
      </p:sp>
      <p:sp>
        <p:nvSpPr>
          <p:cNvPr id="35" name="Shape 41">
            <a:extLst>
              <a:ext uri="{FF2B5EF4-FFF2-40B4-BE49-F238E27FC236}">
                <a16:creationId xmlns:a16="http://schemas.microsoft.com/office/drawing/2014/main" id="{FC9D18C7-C7B2-B9DB-9139-43E4BD03CD8B}"/>
              </a:ext>
            </a:extLst>
          </p:cNvPr>
          <p:cNvSpPr/>
          <p:nvPr/>
        </p:nvSpPr>
        <p:spPr>
          <a:xfrm>
            <a:off x="5621086" y="5308319"/>
            <a:ext cx="2834640" cy="384048"/>
          </a:xfrm>
          <a:prstGeom prst="roundRect">
            <a:avLst>
              <a:gd name="adj" fmla="val 11905"/>
            </a:avLst>
          </a:prstGeom>
          <a:solidFill>
            <a:srgbClr val="FFFFFF"/>
          </a:solidFill>
          <a:ln w="8890">
            <a:solidFill>
              <a:srgbClr val="FFFFFF"/>
            </a:solidFill>
            <a:prstDash val="solid"/>
          </a:ln>
        </p:spPr>
      </p:sp>
      <p:sp>
        <p:nvSpPr>
          <p:cNvPr id="36" name="Text 42">
            <a:extLst>
              <a:ext uri="{FF2B5EF4-FFF2-40B4-BE49-F238E27FC236}">
                <a16:creationId xmlns:a16="http://schemas.microsoft.com/office/drawing/2014/main" id="{4E041285-FABE-B012-E5F8-706EBA3B8EB1}"/>
              </a:ext>
            </a:extLst>
          </p:cNvPr>
          <p:cNvSpPr/>
          <p:nvPr/>
        </p:nvSpPr>
        <p:spPr>
          <a:xfrm>
            <a:off x="5712526" y="5408903"/>
            <a:ext cx="2651760" cy="146304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1050" b="1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ESG 보고서 다운로드</a:t>
            </a:r>
            <a:endParaRPr lang="en-US" sz="1050" dirty="0"/>
          </a:p>
        </p:txBody>
      </p:sp>
      <p:pic>
        <p:nvPicPr>
          <p:cNvPr id="38" name="그림 37">
            <a:extLst>
              <a:ext uri="{FF2B5EF4-FFF2-40B4-BE49-F238E27FC236}">
                <a16:creationId xmlns:a16="http://schemas.microsoft.com/office/drawing/2014/main" id="{4CD809F8-FFE2-CA04-B3C6-CCF005CACA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6788" y="2854455"/>
            <a:ext cx="160175" cy="193545"/>
          </a:xfrm>
          <a:prstGeom prst="rect">
            <a:avLst/>
          </a:prstGeom>
        </p:spPr>
      </p:pic>
      <p:pic>
        <p:nvPicPr>
          <p:cNvPr id="39" name="그림 38">
            <a:extLst>
              <a:ext uri="{FF2B5EF4-FFF2-40B4-BE49-F238E27FC236}">
                <a16:creationId xmlns:a16="http://schemas.microsoft.com/office/drawing/2014/main" id="{C0FB63E3-3571-4FD0-3559-48B1367D29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0568" y="3120121"/>
            <a:ext cx="168109" cy="203132"/>
          </a:xfrm>
          <a:prstGeom prst="rect">
            <a:avLst/>
          </a:prstGeom>
        </p:spPr>
      </p:pic>
      <p:graphicFrame>
        <p:nvGraphicFramePr>
          <p:cNvPr id="3" name="Table 26">
            <a:extLst>
              <a:ext uri="{FF2B5EF4-FFF2-40B4-BE49-F238E27FC236}">
                <a16:creationId xmlns:a16="http://schemas.microsoft.com/office/drawing/2014/main" id="{20CBA3A4-4EEE-D8A8-A7DA-284FFE6CA12C}"/>
              </a:ext>
            </a:extLst>
          </p:cNvPr>
          <p:cNvGraphicFramePr>
            <a:graphicFrameLocks noGrp="1"/>
          </p:cNvGraphicFramePr>
          <p:nvPr/>
        </p:nvGraphicFramePr>
        <p:xfrm>
          <a:off x="1316334" y="2563167"/>
          <a:ext cx="6662057" cy="121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3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91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789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Malgun Gothic"/>
                        </a:rPr>
                        <a:t>인증서</a:t>
                      </a:r>
                      <a:endParaRPr sz="1000" b="1" dirty="0">
                        <a:solidFill>
                          <a:srgbClr val="FFFFFF"/>
                        </a:solidFill>
                        <a:latin typeface="Malgun Gothic"/>
                      </a:endParaRPr>
                    </a:p>
                  </a:txBody>
                  <a:tcPr marL="38100" marR="38100" marT="25400" marB="25400"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1" dirty="0" err="1">
                          <a:solidFill>
                            <a:srgbClr val="FFFFFF"/>
                          </a:solidFill>
                          <a:latin typeface="Malgun Gothic"/>
                        </a:rPr>
                        <a:t>획득일시</a:t>
                      </a:r>
                      <a:endParaRPr sz="1000" b="1" dirty="0">
                        <a:solidFill>
                          <a:srgbClr val="FFFFFF"/>
                        </a:solidFill>
                        <a:latin typeface="Malgun Gothic"/>
                      </a:endParaRPr>
                    </a:p>
                  </a:txBody>
                  <a:tcPr marL="38100" marR="38100" marT="25400" marB="25400"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1" dirty="0" err="1">
                          <a:solidFill>
                            <a:srgbClr val="FFFFFF"/>
                          </a:solidFill>
                          <a:latin typeface="Malgun Gothic"/>
                        </a:rPr>
                        <a:t>인증기관</a:t>
                      </a:r>
                      <a:endParaRPr sz="1000" b="1" dirty="0">
                        <a:solidFill>
                          <a:srgbClr val="FFFFFF"/>
                        </a:solidFill>
                        <a:latin typeface="Malgun Gothic"/>
                      </a:endParaRPr>
                    </a:p>
                  </a:txBody>
                  <a:tcPr marL="38100" marR="38100" marT="25400" marB="25400"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000000"/>
                          </a:solidFill>
                          <a:latin typeface="Malgun Gothic"/>
                        </a:rPr>
                        <a:t>OHSAS18001</a:t>
                      </a:r>
                    </a:p>
                  </a:txBody>
                  <a:tcPr marL="38100" marR="38100" marT="25400" marB="25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000000"/>
                          </a:solidFill>
                          <a:latin typeface="Malgun Gothic"/>
                        </a:rPr>
                        <a:t>2013.11</a:t>
                      </a:r>
                    </a:p>
                  </a:txBody>
                  <a:tcPr marL="38100" marR="38100" marT="25400" marB="25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000000"/>
                          </a:solidFill>
                          <a:latin typeface="Malgun Gothic"/>
                        </a:rPr>
                        <a:t>북경중안질환</a:t>
                      </a:r>
                    </a:p>
                  </a:txBody>
                  <a:tcPr marL="38100" marR="38100" marT="25400" marB="25400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000000"/>
                          </a:solidFill>
                          <a:latin typeface="Malgun Gothic"/>
                        </a:rPr>
                        <a:t>ISO14001</a:t>
                      </a:r>
                    </a:p>
                  </a:txBody>
                  <a:tcPr marL="38100" marR="38100" marT="25400" marB="25400">
                    <a:solidFill>
                      <a:srgbClr val="F6F7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000000"/>
                          </a:solidFill>
                          <a:latin typeface="Malgun Gothic"/>
                        </a:rPr>
                        <a:t>2009.09</a:t>
                      </a:r>
                    </a:p>
                  </a:txBody>
                  <a:tcPr marL="38100" marR="38100" marT="25400" marB="25400">
                    <a:solidFill>
                      <a:srgbClr val="F6F7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000000"/>
                          </a:solidFill>
                          <a:latin typeface="Malgun Gothic"/>
                        </a:rPr>
                        <a:t>UL KOREA</a:t>
                      </a:r>
                    </a:p>
                  </a:txBody>
                  <a:tcPr marL="38100" marR="38100" marT="25400" marB="25400">
                    <a:solidFill>
                      <a:srgbClr val="F6F7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000000"/>
                          </a:solidFill>
                          <a:latin typeface="Malgun Gothic"/>
                        </a:rPr>
                        <a:t>ISO/TS16949</a:t>
                      </a:r>
                    </a:p>
                  </a:txBody>
                  <a:tcPr marL="38100" marR="38100" marT="25400" marB="25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000000"/>
                          </a:solidFill>
                          <a:latin typeface="Malgun Gothic"/>
                        </a:rPr>
                        <a:t>2009.09</a:t>
                      </a:r>
                    </a:p>
                  </a:txBody>
                  <a:tcPr marL="38100" marR="38100" marT="25400" marB="25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000000"/>
                          </a:solidFill>
                          <a:latin typeface="Malgun Gothic"/>
                        </a:rPr>
                        <a:t>UL KOREA</a:t>
                      </a:r>
                    </a:p>
                  </a:txBody>
                  <a:tcPr marL="38100" marR="38100" marT="25400" marB="25400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000000"/>
                          </a:solidFill>
                          <a:latin typeface="Malgun Gothic"/>
                        </a:rPr>
                        <a:t>ISO14001</a:t>
                      </a:r>
                    </a:p>
                  </a:txBody>
                  <a:tcPr marL="38100" marR="38100" marT="25400" marB="25400">
                    <a:solidFill>
                      <a:srgbClr val="F6F7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000000"/>
                          </a:solidFill>
                          <a:latin typeface="Malgun Gothic"/>
                        </a:rPr>
                        <a:t>2009.02</a:t>
                      </a:r>
                    </a:p>
                  </a:txBody>
                  <a:tcPr marL="38100" marR="38100" marT="25400" marB="25400">
                    <a:solidFill>
                      <a:srgbClr val="F6F7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000000"/>
                          </a:solidFill>
                          <a:latin typeface="Malgun Gothic"/>
                        </a:rPr>
                        <a:t>NQA CHINA</a:t>
                      </a:r>
                    </a:p>
                  </a:txBody>
                  <a:tcPr marL="38100" marR="38100" marT="25400" marB="25400">
                    <a:solidFill>
                      <a:srgbClr val="F6F7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000000"/>
                          </a:solidFill>
                          <a:latin typeface="Malgun Gothic"/>
                        </a:rPr>
                        <a:t>ISO/TS16949</a:t>
                      </a:r>
                    </a:p>
                  </a:txBody>
                  <a:tcPr marL="38100" marR="38100" marT="25400" marB="25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000000"/>
                          </a:solidFill>
                          <a:latin typeface="Malgun Gothic"/>
                        </a:rPr>
                        <a:t>2005.12</a:t>
                      </a:r>
                    </a:p>
                  </a:txBody>
                  <a:tcPr marL="38100" marR="38100" marT="25400" marB="25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 dirty="0">
                          <a:solidFill>
                            <a:srgbClr val="000000"/>
                          </a:solidFill>
                          <a:latin typeface="Malgun Gothic"/>
                        </a:rPr>
                        <a:t>KOREA BSI</a:t>
                      </a:r>
                    </a:p>
                  </a:txBody>
                  <a:tcPr marL="38100" marR="38100" marT="25400" marB="25400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Text 7">
            <a:extLst>
              <a:ext uri="{FF2B5EF4-FFF2-40B4-BE49-F238E27FC236}">
                <a16:creationId xmlns:a16="http://schemas.microsoft.com/office/drawing/2014/main" id="{0FCACDEE-BF3F-B809-6F25-23BFFA06BC4B}"/>
              </a:ext>
            </a:extLst>
          </p:cNvPr>
          <p:cNvSpPr/>
          <p:nvPr/>
        </p:nvSpPr>
        <p:spPr>
          <a:xfrm>
            <a:off x="832768" y="2267723"/>
            <a:ext cx="4389120" cy="25603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algn="l"/>
            <a:r>
              <a:rPr lang="ko-KR" altLang="en-US" sz="1600" b="1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인증현황</a:t>
            </a:r>
          </a:p>
        </p:txBody>
      </p:sp>
      <p:sp>
        <p:nvSpPr>
          <p:cNvPr id="6" name="Shape 5">
            <a:extLst>
              <a:ext uri="{FF2B5EF4-FFF2-40B4-BE49-F238E27FC236}">
                <a16:creationId xmlns:a16="http://schemas.microsoft.com/office/drawing/2014/main" id="{8A900D77-79E5-893A-DBF0-E69C60EC8CB4}"/>
              </a:ext>
            </a:extLst>
          </p:cNvPr>
          <p:cNvSpPr/>
          <p:nvPr/>
        </p:nvSpPr>
        <p:spPr>
          <a:xfrm>
            <a:off x="843162" y="324274"/>
            <a:ext cx="10332720" cy="41148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8890">
            <a:solidFill>
              <a:srgbClr val="E8ECF2"/>
            </a:solidFill>
            <a:prstDash val="solid"/>
          </a:ln>
        </p:spPr>
      </p:sp>
      <p:sp>
        <p:nvSpPr>
          <p:cNvPr id="7" name="Text 6">
            <a:extLst>
              <a:ext uri="{FF2B5EF4-FFF2-40B4-BE49-F238E27FC236}">
                <a16:creationId xmlns:a16="http://schemas.microsoft.com/office/drawing/2014/main" id="{2E3277EB-C132-DB85-5D0B-8BF03395C511}"/>
              </a:ext>
            </a:extLst>
          </p:cNvPr>
          <p:cNvSpPr/>
          <p:nvPr/>
        </p:nvSpPr>
        <p:spPr>
          <a:xfrm>
            <a:off x="1026042" y="424858"/>
            <a:ext cx="2239672" cy="209624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Autofit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15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</a:t>
            </a:r>
            <a:r>
              <a:rPr lang="ko-KR" altLang="en-US" sz="1500" b="1" dirty="0">
                <a:solidFill>
                  <a:srgbClr val="FF704D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북경</a:t>
            </a:r>
            <a:endParaRPr lang="en-US" sz="1500" dirty="0">
              <a:solidFill>
                <a:srgbClr val="FF704D"/>
              </a:solidFill>
            </a:endParaRPr>
          </a:p>
        </p:txBody>
      </p:sp>
      <p:sp>
        <p:nvSpPr>
          <p:cNvPr id="8" name="Text 7">
            <a:extLst>
              <a:ext uri="{FF2B5EF4-FFF2-40B4-BE49-F238E27FC236}">
                <a16:creationId xmlns:a16="http://schemas.microsoft.com/office/drawing/2014/main" id="{A30247A9-EA70-ED16-B109-A6B09CF7D5A6}"/>
              </a:ext>
            </a:extLst>
          </p:cNvPr>
          <p:cNvSpPr/>
          <p:nvPr/>
        </p:nvSpPr>
        <p:spPr>
          <a:xfrm>
            <a:off x="8341242" y="443146"/>
            <a:ext cx="256032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r">
              <a:lnSpc>
                <a:spcPct val="90000"/>
              </a:lnSpc>
              <a:buNone/>
            </a:pPr>
            <a:r>
              <a:rPr lang="en-US" sz="950" dirty="0">
                <a:solidFill>
                  <a:srgbClr val="555555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Global Network &gt; USA &gt; Beijing</a:t>
            </a:r>
            <a:endParaRPr lang="en-US" sz="950" dirty="0"/>
          </a:p>
        </p:txBody>
      </p:sp>
      <p:sp>
        <p:nvSpPr>
          <p:cNvPr id="40" name="검토추가_73_0">
            <a:extLst>
              <a:ext uri="{FF2B5EF4-FFF2-40B4-BE49-F238E27FC236}">
                <a16:creationId xmlns:a16="http://schemas.microsoft.com/office/drawing/2014/main" id="{3D1A7A9F-FC94-4A9D-A181-158F28A1DE1E}"/>
              </a:ext>
            </a:extLst>
          </p:cNvPr>
          <p:cNvSpPr>
            <a:spLocks noGrp="1"/>
          </p:cNvSpPr>
          <p:nvPr/>
        </p:nvSpPr>
        <p:spPr>
          <a:xfrm>
            <a:off x="8322192" y="424096"/>
            <a:ext cx="2598420" cy="202692"/>
          </a:xfrm>
          <a:prstGeom prst="rect">
            <a:avLst/>
          </a:prstGeom>
          <a:noFill/>
          <a:ln w="11430">
            <a:solidFill>
              <a:srgbClr val="FF0000"/>
            </a:solidFill>
          </a:ln>
        </p:spPr>
      </p:sp>
    </p:spTree>
    <p:extLst>
      <p:ext uri="{BB962C8B-B14F-4D97-AF65-F5344CB8AC3E}">
        <p14:creationId xmlns:p14="http://schemas.microsoft.com/office/powerpoint/2010/main" val="112449066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8D003ED4-4A39-2CF6-FA53-826C12EA01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74</a:t>
            </a:fld>
            <a:endParaRPr lang="ko-KR" altLang="en-US"/>
          </a:p>
        </p:txBody>
      </p:sp>
      <p:sp>
        <p:nvSpPr>
          <p:cNvPr id="54" name="Shape 5">
            <a:extLst>
              <a:ext uri="{FF2B5EF4-FFF2-40B4-BE49-F238E27FC236}">
                <a16:creationId xmlns:a16="http://schemas.microsoft.com/office/drawing/2014/main" id="{B99484BC-390A-0738-4C23-5686F4A8A50F}"/>
              </a:ext>
            </a:extLst>
          </p:cNvPr>
          <p:cNvSpPr/>
          <p:nvPr/>
        </p:nvSpPr>
        <p:spPr>
          <a:xfrm>
            <a:off x="843162" y="324274"/>
            <a:ext cx="10332720" cy="41148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8890">
            <a:solidFill>
              <a:srgbClr val="E8ECF2"/>
            </a:solidFill>
            <a:prstDash val="solid"/>
          </a:ln>
        </p:spPr>
      </p:sp>
      <p:sp>
        <p:nvSpPr>
          <p:cNvPr id="55" name="Text 6">
            <a:extLst>
              <a:ext uri="{FF2B5EF4-FFF2-40B4-BE49-F238E27FC236}">
                <a16:creationId xmlns:a16="http://schemas.microsoft.com/office/drawing/2014/main" id="{027BB947-63BB-D52F-257A-2099F4084C88}"/>
              </a:ext>
            </a:extLst>
          </p:cNvPr>
          <p:cNvSpPr/>
          <p:nvPr/>
        </p:nvSpPr>
        <p:spPr>
          <a:xfrm>
            <a:off x="1026042" y="424858"/>
            <a:ext cx="2239672" cy="209624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Autofit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15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</a:t>
            </a:r>
            <a:r>
              <a:rPr lang="ko-KR" altLang="en-US" sz="1500" b="1" dirty="0">
                <a:solidFill>
                  <a:srgbClr val="FF704D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인도 </a:t>
            </a:r>
            <a:r>
              <a:rPr lang="ko-KR" altLang="en-US" sz="1500" b="1" dirty="0" err="1">
                <a:solidFill>
                  <a:srgbClr val="FF704D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첸나이</a:t>
            </a:r>
            <a:endParaRPr lang="en-US" sz="1500" dirty="0">
              <a:solidFill>
                <a:srgbClr val="FF704D"/>
              </a:solidFill>
            </a:endParaRPr>
          </a:p>
        </p:txBody>
      </p:sp>
      <p:sp>
        <p:nvSpPr>
          <p:cNvPr id="56" name="Text 7">
            <a:extLst>
              <a:ext uri="{FF2B5EF4-FFF2-40B4-BE49-F238E27FC236}">
                <a16:creationId xmlns:a16="http://schemas.microsoft.com/office/drawing/2014/main" id="{44C1C852-C646-7993-0202-2D24EA092F38}"/>
              </a:ext>
            </a:extLst>
          </p:cNvPr>
          <p:cNvSpPr/>
          <p:nvPr/>
        </p:nvSpPr>
        <p:spPr>
          <a:xfrm>
            <a:off x="8341242" y="443146"/>
            <a:ext cx="256032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r">
              <a:lnSpc>
                <a:spcPct val="90000"/>
              </a:lnSpc>
              <a:buNone/>
            </a:pPr>
            <a:r>
              <a:rPr lang="en-US" sz="950" dirty="0">
                <a:solidFill>
                  <a:srgbClr val="555555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Global Network &gt; India &gt; Chennai</a:t>
            </a:r>
            <a:endParaRPr lang="en-US" sz="950" dirty="0"/>
          </a:p>
        </p:txBody>
      </p:sp>
      <p:sp>
        <p:nvSpPr>
          <p:cNvPr id="57" name="Shape 8">
            <a:extLst>
              <a:ext uri="{FF2B5EF4-FFF2-40B4-BE49-F238E27FC236}">
                <a16:creationId xmlns:a16="http://schemas.microsoft.com/office/drawing/2014/main" id="{25C9950F-37B2-C3E8-F9AE-D42F05CD23AF}"/>
              </a:ext>
            </a:extLst>
          </p:cNvPr>
          <p:cNvSpPr/>
          <p:nvPr/>
        </p:nvSpPr>
        <p:spPr>
          <a:xfrm>
            <a:off x="843162" y="949428"/>
            <a:ext cx="10332720" cy="2148840"/>
          </a:xfrm>
          <a:prstGeom prst="roundRect">
            <a:avLst>
              <a:gd name="adj" fmla="val 3404"/>
            </a:avLst>
          </a:prstGeom>
          <a:solidFill>
            <a:srgbClr val="0B1F3A"/>
          </a:solidFill>
          <a:ln w="8890">
            <a:solidFill>
              <a:srgbClr val="0B1F3A"/>
            </a:solidFill>
            <a:prstDash val="solid"/>
          </a:ln>
        </p:spPr>
      </p:sp>
      <p:sp>
        <p:nvSpPr>
          <p:cNvPr id="58" name="Text 9">
            <a:extLst>
              <a:ext uri="{FF2B5EF4-FFF2-40B4-BE49-F238E27FC236}">
                <a16:creationId xmlns:a16="http://schemas.microsoft.com/office/drawing/2014/main" id="{AABF1AD6-95F0-D517-2BAD-85DBEDA0BD56}"/>
              </a:ext>
            </a:extLst>
          </p:cNvPr>
          <p:cNvSpPr/>
          <p:nvPr/>
        </p:nvSpPr>
        <p:spPr>
          <a:xfrm>
            <a:off x="1163202" y="1242036"/>
            <a:ext cx="292608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ko-KR" altLang="en-US" sz="950" dirty="0">
                <a:solidFill>
                  <a:srgbClr val="C6D4E8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화신 </a:t>
            </a:r>
            <a:r>
              <a:rPr lang="en-US" altLang="ko-KR" sz="950" dirty="0">
                <a:solidFill>
                  <a:srgbClr val="C6D4E8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&gt; </a:t>
            </a:r>
            <a:r>
              <a:rPr lang="ko-KR" altLang="en-US" sz="950" dirty="0">
                <a:solidFill>
                  <a:srgbClr val="C6D4E8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해외사업장 </a:t>
            </a:r>
            <a:r>
              <a:rPr lang="en-US" altLang="ko-KR" sz="950" dirty="0">
                <a:solidFill>
                  <a:srgbClr val="C6D4E8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&gt; </a:t>
            </a:r>
            <a:r>
              <a:rPr lang="ko-KR" altLang="en-US" sz="950" dirty="0">
                <a:solidFill>
                  <a:srgbClr val="C6D4E8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인도 </a:t>
            </a:r>
            <a:r>
              <a:rPr lang="ko-KR" altLang="en-US" sz="950" dirty="0" err="1">
                <a:solidFill>
                  <a:srgbClr val="C6D4E8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첸나이</a:t>
            </a:r>
            <a:r>
              <a:rPr lang="ko-KR" altLang="en-US" sz="950" dirty="0">
                <a:solidFill>
                  <a:srgbClr val="C6D4E8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법인</a:t>
            </a:r>
            <a:endParaRPr lang="en-US" sz="950" dirty="0"/>
          </a:p>
        </p:txBody>
      </p:sp>
      <p:sp>
        <p:nvSpPr>
          <p:cNvPr id="59" name="Text 10">
            <a:extLst>
              <a:ext uri="{FF2B5EF4-FFF2-40B4-BE49-F238E27FC236}">
                <a16:creationId xmlns:a16="http://schemas.microsoft.com/office/drawing/2014/main" id="{99A8D5F3-BE71-FF80-6A99-5CA515859FBF}"/>
              </a:ext>
            </a:extLst>
          </p:cNvPr>
          <p:cNvSpPr/>
          <p:nvPr/>
        </p:nvSpPr>
        <p:spPr>
          <a:xfrm>
            <a:off x="1163202" y="1543788"/>
            <a:ext cx="4389120" cy="384048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 lnSpcReduction="10000"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ko-KR" altLang="en-US" sz="28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인도 </a:t>
            </a:r>
            <a:r>
              <a:rPr lang="ko-KR" altLang="en-US" sz="2800" b="1" dirty="0" err="1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첸나이</a:t>
            </a:r>
            <a:r>
              <a:rPr lang="ko-KR" altLang="en-US" sz="28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법인</a:t>
            </a:r>
            <a:endParaRPr lang="en-US" sz="2800" dirty="0"/>
          </a:p>
        </p:txBody>
      </p:sp>
      <p:sp>
        <p:nvSpPr>
          <p:cNvPr id="60" name="Text 11">
            <a:extLst>
              <a:ext uri="{FF2B5EF4-FFF2-40B4-BE49-F238E27FC236}">
                <a16:creationId xmlns:a16="http://schemas.microsoft.com/office/drawing/2014/main" id="{73E3E0CB-6730-3DB1-E71A-34D3CA0811CC}"/>
              </a:ext>
            </a:extLst>
          </p:cNvPr>
          <p:cNvSpPr/>
          <p:nvPr/>
        </p:nvSpPr>
        <p:spPr>
          <a:xfrm>
            <a:off x="1163202" y="2019276"/>
            <a:ext cx="4389120" cy="45720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ko-KR" altLang="en-US" sz="15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인도 자동차 산업 허브를 연결하는 생산거점</a:t>
            </a:r>
            <a:endParaRPr lang="en-US" sz="1500" dirty="0"/>
          </a:p>
        </p:txBody>
      </p:sp>
      <p:sp>
        <p:nvSpPr>
          <p:cNvPr id="61" name="Text 12">
            <a:extLst>
              <a:ext uri="{FF2B5EF4-FFF2-40B4-BE49-F238E27FC236}">
                <a16:creationId xmlns:a16="http://schemas.microsoft.com/office/drawing/2014/main" id="{937C73EE-4B65-92BD-323E-5C2173AFC68C}"/>
              </a:ext>
            </a:extLst>
          </p:cNvPr>
          <p:cNvSpPr/>
          <p:nvPr/>
        </p:nvSpPr>
        <p:spPr>
          <a:xfrm>
            <a:off x="1163202" y="2567916"/>
            <a:ext cx="5029200" cy="329184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ko-KR" altLang="en-US" sz="1080" dirty="0">
                <a:solidFill>
                  <a:srgbClr val="E9EEF7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인도 </a:t>
            </a:r>
            <a:r>
              <a:rPr lang="en-US" altLang="ko-KR" sz="1080" dirty="0">
                <a:solidFill>
                  <a:srgbClr val="E9EEF7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Tamil Nadu </a:t>
            </a:r>
            <a:r>
              <a:rPr lang="ko-KR" altLang="en-US" sz="1080" dirty="0">
                <a:solidFill>
                  <a:srgbClr val="E9EEF7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지역 산업단지에 위치한 생산 법인으로</a:t>
            </a:r>
            <a:r>
              <a:rPr lang="en-US" altLang="ko-KR" sz="1080" dirty="0">
                <a:solidFill>
                  <a:srgbClr val="E9EEF7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, </a:t>
            </a:r>
            <a:r>
              <a:rPr lang="ko-KR" altLang="en-US" sz="1080" dirty="0">
                <a:solidFill>
                  <a:srgbClr val="E9EEF7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인도 </a:t>
            </a:r>
            <a:r>
              <a:rPr lang="ko-KR" altLang="en-US" sz="1080" dirty="0" err="1">
                <a:solidFill>
                  <a:srgbClr val="E9EEF7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완성차</a:t>
            </a:r>
            <a:r>
              <a:rPr lang="ko-KR" altLang="en-US" sz="1080" dirty="0">
                <a:solidFill>
                  <a:srgbClr val="E9EEF7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시장과 글로벌 공급망 대응을 위한 핵심 거점입니다</a:t>
            </a:r>
            <a:r>
              <a:rPr lang="en-US" altLang="ko-KR" sz="1080" dirty="0">
                <a:solidFill>
                  <a:srgbClr val="E9EEF7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.</a:t>
            </a:r>
            <a:endParaRPr lang="en-US" sz="1080" dirty="0"/>
          </a:p>
        </p:txBody>
      </p:sp>
      <p:sp>
        <p:nvSpPr>
          <p:cNvPr id="62" name="Shape 13">
            <a:extLst>
              <a:ext uri="{FF2B5EF4-FFF2-40B4-BE49-F238E27FC236}">
                <a16:creationId xmlns:a16="http://schemas.microsoft.com/office/drawing/2014/main" id="{87EADB5B-91F1-D8D1-47C8-976C4F5B75A3}"/>
              </a:ext>
            </a:extLst>
          </p:cNvPr>
          <p:cNvSpPr/>
          <p:nvPr/>
        </p:nvSpPr>
        <p:spPr>
          <a:xfrm>
            <a:off x="6558162" y="1223748"/>
            <a:ext cx="4114800" cy="1600200"/>
          </a:xfrm>
          <a:prstGeom prst="roundRect">
            <a:avLst>
              <a:gd name="adj" fmla="val 4571"/>
            </a:avLst>
          </a:prstGeom>
          <a:solidFill>
            <a:srgbClr val="DDE8F3"/>
          </a:solidFill>
          <a:ln w="8890">
            <a:solidFill>
              <a:srgbClr val="DDE8F3"/>
            </a:solidFill>
            <a:prstDash val="solid"/>
          </a:ln>
        </p:spPr>
      </p:sp>
      <p:sp>
        <p:nvSpPr>
          <p:cNvPr id="63" name="Text 14">
            <a:extLst>
              <a:ext uri="{FF2B5EF4-FFF2-40B4-BE49-F238E27FC236}">
                <a16:creationId xmlns:a16="http://schemas.microsoft.com/office/drawing/2014/main" id="{DA0F3007-96CB-ACFA-3506-A0E06626DB3E}"/>
              </a:ext>
            </a:extLst>
          </p:cNvPr>
          <p:cNvSpPr/>
          <p:nvPr/>
        </p:nvSpPr>
        <p:spPr>
          <a:xfrm>
            <a:off x="7061082" y="1909548"/>
            <a:ext cx="3017520" cy="219456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13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현지 법인 / 생산라인 이미지 영역</a:t>
            </a:r>
            <a:endParaRPr lang="en-US" sz="1300" dirty="0"/>
          </a:p>
        </p:txBody>
      </p:sp>
      <p:sp>
        <p:nvSpPr>
          <p:cNvPr id="64" name="Shape 15">
            <a:extLst>
              <a:ext uri="{FF2B5EF4-FFF2-40B4-BE49-F238E27FC236}">
                <a16:creationId xmlns:a16="http://schemas.microsoft.com/office/drawing/2014/main" id="{501B3E1A-676F-9678-13B9-B9F8593AD5BA}"/>
              </a:ext>
            </a:extLst>
          </p:cNvPr>
          <p:cNvSpPr/>
          <p:nvPr/>
        </p:nvSpPr>
        <p:spPr>
          <a:xfrm>
            <a:off x="1007380" y="3493887"/>
            <a:ext cx="2240280" cy="713232"/>
          </a:xfrm>
          <a:prstGeom prst="roundRect">
            <a:avLst>
              <a:gd name="adj" fmla="val 10256"/>
            </a:avLst>
          </a:prstGeom>
          <a:solidFill>
            <a:srgbClr val="F6F8FB"/>
          </a:solidFill>
          <a:ln w="8890">
            <a:solidFill>
              <a:srgbClr val="D5DBE5"/>
            </a:solidFill>
            <a:prstDash val="solid"/>
          </a:ln>
        </p:spPr>
      </p:sp>
      <p:sp>
        <p:nvSpPr>
          <p:cNvPr id="65" name="Text 16">
            <a:extLst>
              <a:ext uri="{FF2B5EF4-FFF2-40B4-BE49-F238E27FC236}">
                <a16:creationId xmlns:a16="http://schemas.microsoft.com/office/drawing/2014/main" id="{2A9483BA-605F-A403-76EB-8B34F051B933}"/>
              </a:ext>
            </a:extLst>
          </p:cNvPr>
          <p:cNvSpPr/>
          <p:nvPr/>
        </p:nvSpPr>
        <p:spPr>
          <a:xfrm>
            <a:off x="1117108" y="3631047"/>
            <a:ext cx="2011680" cy="219456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14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2002.01</a:t>
            </a:r>
            <a:endParaRPr lang="en-US" sz="1400" dirty="0"/>
          </a:p>
        </p:txBody>
      </p:sp>
      <p:sp>
        <p:nvSpPr>
          <p:cNvPr id="66" name="Text 17">
            <a:extLst>
              <a:ext uri="{FF2B5EF4-FFF2-40B4-BE49-F238E27FC236}">
                <a16:creationId xmlns:a16="http://schemas.microsoft.com/office/drawing/2014/main" id="{C541A569-196E-0463-91E2-8BFDC8E0F11A}"/>
              </a:ext>
            </a:extLst>
          </p:cNvPr>
          <p:cNvSpPr/>
          <p:nvPr/>
        </p:nvSpPr>
        <p:spPr>
          <a:xfrm>
            <a:off x="1117108" y="3877935"/>
            <a:ext cx="201168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950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Established</a:t>
            </a:r>
            <a:endParaRPr lang="en-US" sz="950" dirty="0"/>
          </a:p>
        </p:txBody>
      </p:sp>
      <p:sp>
        <p:nvSpPr>
          <p:cNvPr id="67" name="Shape 18">
            <a:extLst>
              <a:ext uri="{FF2B5EF4-FFF2-40B4-BE49-F238E27FC236}">
                <a16:creationId xmlns:a16="http://schemas.microsoft.com/office/drawing/2014/main" id="{2E15AC91-46EF-0143-868B-74DCA51AE12F}"/>
              </a:ext>
            </a:extLst>
          </p:cNvPr>
          <p:cNvSpPr/>
          <p:nvPr/>
        </p:nvSpPr>
        <p:spPr>
          <a:xfrm>
            <a:off x="3521980" y="3493887"/>
            <a:ext cx="2240280" cy="713232"/>
          </a:xfrm>
          <a:prstGeom prst="roundRect">
            <a:avLst>
              <a:gd name="adj" fmla="val 10256"/>
            </a:avLst>
          </a:prstGeom>
          <a:solidFill>
            <a:srgbClr val="F6F8FB"/>
          </a:solidFill>
          <a:ln w="8890">
            <a:solidFill>
              <a:srgbClr val="D5DBE5"/>
            </a:solidFill>
            <a:prstDash val="solid"/>
          </a:ln>
        </p:spPr>
      </p:sp>
      <p:sp>
        <p:nvSpPr>
          <p:cNvPr id="68" name="Text 19">
            <a:extLst>
              <a:ext uri="{FF2B5EF4-FFF2-40B4-BE49-F238E27FC236}">
                <a16:creationId xmlns:a16="http://schemas.microsoft.com/office/drawing/2014/main" id="{61C81A44-681E-E8BF-14C5-55D4C8B8D790}"/>
              </a:ext>
            </a:extLst>
          </p:cNvPr>
          <p:cNvSpPr/>
          <p:nvPr/>
        </p:nvSpPr>
        <p:spPr>
          <a:xfrm>
            <a:off x="3631708" y="3631047"/>
            <a:ext cx="2011680" cy="219456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14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Chennai, India</a:t>
            </a:r>
            <a:endParaRPr lang="en-US" sz="1400" dirty="0"/>
          </a:p>
        </p:txBody>
      </p:sp>
      <p:sp>
        <p:nvSpPr>
          <p:cNvPr id="69" name="Text 20">
            <a:extLst>
              <a:ext uri="{FF2B5EF4-FFF2-40B4-BE49-F238E27FC236}">
                <a16:creationId xmlns:a16="http://schemas.microsoft.com/office/drawing/2014/main" id="{FD36FB46-857E-549E-E781-B36F16162920}"/>
              </a:ext>
            </a:extLst>
          </p:cNvPr>
          <p:cNvSpPr/>
          <p:nvPr/>
        </p:nvSpPr>
        <p:spPr>
          <a:xfrm>
            <a:off x="3631708" y="3877935"/>
            <a:ext cx="201168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950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Location</a:t>
            </a:r>
            <a:endParaRPr lang="en-US" sz="950" dirty="0"/>
          </a:p>
        </p:txBody>
      </p:sp>
      <p:sp>
        <p:nvSpPr>
          <p:cNvPr id="70" name="Shape 21">
            <a:extLst>
              <a:ext uri="{FF2B5EF4-FFF2-40B4-BE49-F238E27FC236}">
                <a16:creationId xmlns:a16="http://schemas.microsoft.com/office/drawing/2014/main" id="{09D5F221-F349-A3A0-4484-8696F8FE4448}"/>
              </a:ext>
            </a:extLst>
          </p:cNvPr>
          <p:cNvSpPr/>
          <p:nvPr/>
        </p:nvSpPr>
        <p:spPr>
          <a:xfrm>
            <a:off x="6036580" y="3493887"/>
            <a:ext cx="2240280" cy="713232"/>
          </a:xfrm>
          <a:prstGeom prst="roundRect">
            <a:avLst>
              <a:gd name="adj" fmla="val 10256"/>
            </a:avLst>
          </a:prstGeom>
          <a:solidFill>
            <a:srgbClr val="F6F8FB"/>
          </a:solidFill>
          <a:ln w="8890">
            <a:solidFill>
              <a:srgbClr val="D5DBE5"/>
            </a:solidFill>
            <a:prstDash val="solid"/>
          </a:ln>
        </p:spPr>
      </p:sp>
      <p:sp>
        <p:nvSpPr>
          <p:cNvPr id="71" name="Text 22">
            <a:extLst>
              <a:ext uri="{FF2B5EF4-FFF2-40B4-BE49-F238E27FC236}">
                <a16:creationId xmlns:a16="http://schemas.microsoft.com/office/drawing/2014/main" id="{BB966263-8D79-E64F-6791-B9F2B11DC471}"/>
              </a:ext>
            </a:extLst>
          </p:cNvPr>
          <p:cNvSpPr/>
          <p:nvPr/>
        </p:nvSpPr>
        <p:spPr>
          <a:xfrm>
            <a:off x="6146308" y="3631047"/>
            <a:ext cx="2011680" cy="219456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14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FRT SIDE MBR</a:t>
            </a:r>
            <a:endParaRPr lang="en-US" sz="1400" dirty="0"/>
          </a:p>
        </p:txBody>
      </p:sp>
      <p:sp>
        <p:nvSpPr>
          <p:cNvPr id="72" name="Text 23">
            <a:extLst>
              <a:ext uri="{FF2B5EF4-FFF2-40B4-BE49-F238E27FC236}">
                <a16:creationId xmlns:a16="http://schemas.microsoft.com/office/drawing/2014/main" id="{1CAF5880-7A79-833C-C2B3-1545ED9ACE1B}"/>
              </a:ext>
            </a:extLst>
          </p:cNvPr>
          <p:cNvSpPr/>
          <p:nvPr/>
        </p:nvSpPr>
        <p:spPr>
          <a:xfrm>
            <a:off x="6146308" y="3877935"/>
            <a:ext cx="201168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950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Main Products</a:t>
            </a:r>
            <a:endParaRPr lang="en-US" sz="950" dirty="0"/>
          </a:p>
        </p:txBody>
      </p:sp>
      <p:sp>
        <p:nvSpPr>
          <p:cNvPr id="73" name="Shape 24">
            <a:extLst>
              <a:ext uri="{FF2B5EF4-FFF2-40B4-BE49-F238E27FC236}">
                <a16:creationId xmlns:a16="http://schemas.microsoft.com/office/drawing/2014/main" id="{7791CB51-4F71-CF82-8C35-C3FE7D5E356A}"/>
              </a:ext>
            </a:extLst>
          </p:cNvPr>
          <p:cNvSpPr/>
          <p:nvPr/>
        </p:nvSpPr>
        <p:spPr>
          <a:xfrm>
            <a:off x="8551180" y="3493887"/>
            <a:ext cx="2240280" cy="713232"/>
          </a:xfrm>
          <a:prstGeom prst="roundRect">
            <a:avLst>
              <a:gd name="adj" fmla="val 10256"/>
            </a:avLst>
          </a:prstGeom>
          <a:solidFill>
            <a:srgbClr val="F6F8FB"/>
          </a:solidFill>
          <a:ln w="8890">
            <a:solidFill>
              <a:srgbClr val="D5DBE5"/>
            </a:solidFill>
            <a:prstDash val="solid"/>
          </a:ln>
        </p:spPr>
      </p:sp>
      <p:sp>
        <p:nvSpPr>
          <p:cNvPr id="74" name="Text 25">
            <a:extLst>
              <a:ext uri="{FF2B5EF4-FFF2-40B4-BE49-F238E27FC236}">
                <a16:creationId xmlns:a16="http://schemas.microsoft.com/office/drawing/2014/main" id="{E3CE1AEA-DE25-DEAA-5D0E-E0EDD461F013}"/>
              </a:ext>
            </a:extLst>
          </p:cNvPr>
          <p:cNvSpPr/>
          <p:nvPr/>
        </p:nvSpPr>
        <p:spPr>
          <a:xfrm>
            <a:off x="8660908" y="3631047"/>
            <a:ext cx="2011680" cy="219456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14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India / Export Base</a:t>
            </a:r>
            <a:endParaRPr lang="en-US" sz="1400" dirty="0"/>
          </a:p>
        </p:txBody>
      </p:sp>
      <p:sp>
        <p:nvSpPr>
          <p:cNvPr id="75" name="Text 26">
            <a:extLst>
              <a:ext uri="{FF2B5EF4-FFF2-40B4-BE49-F238E27FC236}">
                <a16:creationId xmlns:a16="http://schemas.microsoft.com/office/drawing/2014/main" id="{7F1D08A8-4432-5317-85F5-3693BA46E770}"/>
              </a:ext>
            </a:extLst>
          </p:cNvPr>
          <p:cNvSpPr/>
          <p:nvPr/>
        </p:nvSpPr>
        <p:spPr>
          <a:xfrm>
            <a:off x="8660908" y="3877935"/>
            <a:ext cx="201168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950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Market Base</a:t>
            </a:r>
            <a:endParaRPr lang="en-US" sz="950" dirty="0"/>
          </a:p>
        </p:txBody>
      </p:sp>
      <p:sp>
        <p:nvSpPr>
          <p:cNvPr id="76" name="Shape 27">
            <a:extLst>
              <a:ext uri="{FF2B5EF4-FFF2-40B4-BE49-F238E27FC236}">
                <a16:creationId xmlns:a16="http://schemas.microsoft.com/office/drawing/2014/main" id="{5F741E54-039E-5330-C062-8B0B294A33FA}"/>
              </a:ext>
            </a:extLst>
          </p:cNvPr>
          <p:cNvSpPr/>
          <p:nvPr/>
        </p:nvSpPr>
        <p:spPr>
          <a:xfrm>
            <a:off x="1007380" y="4454007"/>
            <a:ext cx="9829800" cy="777240"/>
          </a:xfrm>
          <a:prstGeom prst="roundRect">
            <a:avLst>
              <a:gd name="adj" fmla="val 7059"/>
            </a:avLst>
          </a:prstGeom>
          <a:solidFill>
            <a:srgbClr val="FFFFFF"/>
          </a:solidFill>
          <a:ln w="8890">
            <a:solidFill>
              <a:srgbClr val="D5DBE5"/>
            </a:solidFill>
            <a:prstDash val="solid"/>
          </a:ln>
        </p:spPr>
      </p:sp>
      <p:sp>
        <p:nvSpPr>
          <p:cNvPr id="77" name="Text 28">
            <a:extLst>
              <a:ext uri="{FF2B5EF4-FFF2-40B4-BE49-F238E27FC236}">
                <a16:creationId xmlns:a16="http://schemas.microsoft.com/office/drawing/2014/main" id="{7B6D3266-76F1-EE6E-3EA6-247AEF08DCF5}"/>
              </a:ext>
            </a:extLst>
          </p:cNvPr>
          <p:cNvSpPr/>
          <p:nvPr/>
        </p:nvSpPr>
        <p:spPr>
          <a:xfrm>
            <a:off x="1190260" y="4591167"/>
            <a:ext cx="1097280" cy="18288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1100" b="1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소개 섹션 본문</a:t>
            </a:r>
            <a:endParaRPr lang="en-US" sz="1100" dirty="0"/>
          </a:p>
        </p:txBody>
      </p:sp>
      <p:sp>
        <p:nvSpPr>
          <p:cNvPr id="78" name="Text 29">
            <a:extLst>
              <a:ext uri="{FF2B5EF4-FFF2-40B4-BE49-F238E27FC236}">
                <a16:creationId xmlns:a16="http://schemas.microsoft.com/office/drawing/2014/main" id="{115F29B5-8375-9179-54F7-CA68434F11EC}"/>
              </a:ext>
            </a:extLst>
          </p:cNvPr>
          <p:cNvSpPr/>
          <p:nvPr/>
        </p:nvSpPr>
        <p:spPr>
          <a:xfrm>
            <a:off x="2473078" y="4591166"/>
            <a:ext cx="8138160" cy="775335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Autofit/>
          </a:bodyPr>
          <a:lstStyle/>
          <a:p>
            <a:pPr marL="0" indent="0" algn="l" latinLnBrk="0">
              <a:buNone/>
            </a:pP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화신 인도 법인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(HAI : </a:t>
            </a:r>
            <a:r>
              <a:rPr lang="en-US" altLang="ko-KR" sz="1100" b="0" i="0" dirty="0" err="1">
                <a:effectLst/>
                <a:highlight>
                  <a:srgbClr val="FFFFFF"/>
                </a:highlight>
                <a:latin typeface="+mn-ea"/>
              </a:rPr>
              <a:t>Hwashin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 Automotive India Private Limited)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은 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2002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년 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1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월 인도 첸나이에 국제화의 전진 기지로서 설립되었습니다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. 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화신 인도 법인은 ㈜화신의 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100% 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지분 출자 회사로서 현대 자동차㈜ 인도 공장에 주요 부품을 독점 공급함으로써 현대 자동차㈜ 인도 공장의 인도 내수 시장 공략과 유럽 수출 시장의 교두보를 마련하고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, 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향후 생산량 증대에 따른 안정적 부품 공급에 힘쓰고 있습니다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.</a:t>
            </a:r>
            <a:endParaRPr lang="en-US" sz="1100" dirty="0">
              <a:latin typeface="+mn-ea"/>
            </a:endParaRPr>
          </a:p>
        </p:txBody>
      </p:sp>
      <p:sp>
        <p:nvSpPr>
          <p:cNvPr id="6" name="Text 14">
            <a:extLst>
              <a:ext uri="{FF2B5EF4-FFF2-40B4-BE49-F238E27FC236}">
                <a16:creationId xmlns:a16="http://schemas.microsoft.com/office/drawing/2014/main" id="{1D2558EE-046A-1C32-634B-3481F6186287}"/>
              </a:ext>
            </a:extLst>
          </p:cNvPr>
          <p:cNvSpPr/>
          <p:nvPr/>
        </p:nvSpPr>
        <p:spPr>
          <a:xfrm>
            <a:off x="1061766" y="3236610"/>
            <a:ext cx="1097280" cy="201168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1300" b="1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Key Facts</a:t>
            </a:r>
            <a:endParaRPr lang="en-US" sz="13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F2D6767-963A-6E6D-B119-4CE203A69663}"/>
              </a:ext>
            </a:extLst>
          </p:cNvPr>
          <p:cNvSpPr txBox="1"/>
          <p:nvPr/>
        </p:nvSpPr>
        <p:spPr>
          <a:xfrm>
            <a:off x="8220268" y="5567657"/>
            <a:ext cx="3370683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50" dirty="0"/>
              <a:t>https://maps.app.goo.gl/kMMmZoFoHJ2q5KGN8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47F2D0AD-13FC-BBA7-C38D-BD78395AC0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8665" y="1304925"/>
            <a:ext cx="3841911" cy="2132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5" name="검토추가_74_0">
            <a:extLst>
              <a:ext uri="{FF2B5EF4-FFF2-40B4-BE49-F238E27FC236}">
                <a16:creationId xmlns:a16="http://schemas.microsoft.com/office/drawing/2014/main" id="{0190FF89-CB06-4D84-9835-FC8E18E3C099}"/>
              </a:ext>
            </a:extLst>
          </p:cNvPr>
          <p:cNvSpPr>
            <a:spLocks noGrp="1"/>
          </p:cNvSpPr>
          <p:nvPr/>
        </p:nvSpPr>
        <p:spPr>
          <a:xfrm>
            <a:off x="8201218" y="5548607"/>
            <a:ext cx="3408783" cy="299710"/>
          </a:xfrm>
          <a:prstGeom prst="rect">
            <a:avLst/>
          </a:prstGeom>
          <a:noFill/>
          <a:ln w="11430">
            <a:solidFill>
              <a:srgbClr val="FF0000"/>
            </a:solidFill>
          </a:ln>
        </p:spPr>
      </p:sp>
    </p:spTree>
    <p:extLst>
      <p:ext uri="{BB962C8B-B14F-4D97-AF65-F5344CB8AC3E}">
        <p14:creationId xmlns:p14="http://schemas.microsoft.com/office/powerpoint/2010/main" val="2740066599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3DC2BE3E-E809-D3F1-58D8-8E4A5B43F0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0766" y="7052714"/>
            <a:ext cx="2424956" cy="246592"/>
          </a:xfrm>
        </p:spPr>
        <p:txBody>
          <a:bodyPr/>
          <a:lstStyle/>
          <a:p>
            <a:fld id="{2CA98773-29E8-4C5B-94B7-99CF88C2A214}" type="slidenum">
              <a:rPr lang="ko-KR" altLang="en-US" smtClean="0"/>
              <a:pPr/>
              <a:t>75</a:t>
            </a:fld>
            <a:endParaRPr lang="ko-KR" altLang="en-US"/>
          </a:p>
        </p:txBody>
      </p:sp>
      <p:sp>
        <p:nvSpPr>
          <p:cNvPr id="5" name="Text 7">
            <a:extLst>
              <a:ext uri="{FF2B5EF4-FFF2-40B4-BE49-F238E27FC236}">
                <a16:creationId xmlns:a16="http://schemas.microsoft.com/office/drawing/2014/main" id="{1F239829-DF1C-E4C9-B0E5-4D8EDD975A8A}"/>
              </a:ext>
            </a:extLst>
          </p:cNvPr>
          <p:cNvSpPr/>
          <p:nvPr/>
        </p:nvSpPr>
        <p:spPr>
          <a:xfrm>
            <a:off x="851190" y="1060241"/>
            <a:ext cx="4389120" cy="25603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algn="l"/>
            <a:r>
              <a:rPr lang="ko-KR" altLang="en-US" sz="1600" b="1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주요거래처 및 생산품목</a:t>
            </a:r>
          </a:p>
        </p:txBody>
      </p:sp>
      <p:graphicFrame>
        <p:nvGraphicFramePr>
          <p:cNvPr id="18" name="표 17">
            <a:extLst>
              <a:ext uri="{FF2B5EF4-FFF2-40B4-BE49-F238E27FC236}">
                <a16:creationId xmlns:a16="http://schemas.microsoft.com/office/drawing/2014/main" id="{3D64B07F-A303-AB28-601F-066BB883DD3C}"/>
              </a:ext>
            </a:extLst>
          </p:cNvPr>
          <p:cNvGraphicFramePr>
            <a:graphicFrameLocks noGrp="1"/>
          </p:cNvGraphicFramePr>
          <p:nvPr/>
        </p:nvGraphicFramePr>
        <p:xfrm>
          <a:off x="1173091" y="1437826"/>
          <a:ext cx="7620000" cy="597000"/>
        </p:xfrm>
        <a:graphic>
          <a:graphicData uri="http://schemas.openxmlformats.org/drawingml/2006/table">
            <a:tbl>
              <a:tblPr/>
              <a:tblGrid>
                <a:gridCol w="1131570">
                  <a:extLst>
                    <a:ext uri="{9D8B030D-6E8A-4147-A177-3AD203B41FA5}">
                      <a16:colId xmlns:a16="http://schemas.microsoft.com/office/drawing/2014/main" val="1686340123"/>
                    </a:ext>
                  </a:extLst>
                </a:gridCol>
                <a:gridCol w="6488430">
                  <a:extLst>
                    <a:ext uri="{9D8B030D-6E8A-4147-A177-3AD203B41FA5}">
                      <a16:colId xmlns:a16="http://schemas.microsoft.com/office/drawing/2014/main" val="77233608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1">
                          <a:solidFill>
                            <a:srgbClr val="2D68AF"/>
                          </a:solidFill>
                          <a:effectLst/>
                          <a:latin typeface="+mn-ea"/>
                          <a:ea typeface="+mn-ea"/>
                        </a:rPr>
                        <a:t>거래처</a:t>
                      </a:r>
                    </a:p>
                  </a:txBody>
                  <a:tcPr marR="36000" marT="36000" marB="36000" anchor="ctr">
                    <a:lnL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/>
                      <a:r>
                        <a:rPr lang="en-US" altLang="ko-KR" sz="800" dirty="0">
                          <a:effectLst/>
                          <a:latin typeface="+mn-ea"/>
                          <a:ea typeface="+mn-ea"/>
                        </a:rPr>
                        <a:t>HMI, MOBIS, MANDO</a:t>
                      </a:r>
                      <a:endParaRPr lang="ko-KR" altLang="en-US" sz="8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190500" marR="36000" marT="36000" marB="36000" anchor="ctr">
                    <a:lnL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38261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1">
                          <a:solidFill>
                            <a:srgbClr val="2D68AF"/>
                          </a:solidFill>
                          <a:effectLst/>
                          <a:latin typeface="+mn-ea"/>
                          <a:ea typeface="+mn-ea"/>
                        </a:rPr>
                        <a:t>생산품목</a:t>
                      </a:r>
                    </a:p>
                  </a:txBody>
                  <a:tcPr marR="36000" marT="36000" marB="36000" anchor="ctr">
                    <a:lnL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algun Gothic"/>
                          <a:ea typeface="맑은 고딕" panose="020B0503020000020004" pitchFamily="50" charset="-127"/>
                          <a:cs typeface="+mn-cs"/>
                        </a:rPr>
                        <a:t>FRT SIDE MBR, CTR FLR, COWL BAR, COWL COMPLETE, FUEL TANK </a:t>
                      </a:r>
                      <a:r>
                        <a:rPr kumimoji="0" lang="ko-KR" altLang="en-US" sz="8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algun Gothic"/>
                          <a:ea typeface="맑은 고딕" panose="020B0503020000020004" pitchFamily="50" charset="-127"/>
                          <a:cs typeface="+mn-cs"/>
                        </a:rPr>
                        <a:t>등</a:t>
                      </a:r>
                      <a:endParaRPr kumimoji="0" lang="ko-KR" altLang="en-US" sz="8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Malgun Gothic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190500" marR="36000" marT="36000" marB="36000" anchor="ctr">
                    <a:lnL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33083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1">
                          <a:solidFill>
                            <a:srgbClr val="2D68AF"/>
                          </a:solidFill>
                          <a:effectLst/>
                          <a:latin typeface="+mn-ea"/>
                          <a:ea typeface="+mn-ea"/>
                        </a:rPr>
                        <a:t>생산수량</a:t>
                      </a:r>
                    </a:p>
                  </a:txBody>
                  <a:tcPr marR="36000" marT="36000" marB="36000" anchor="ctr">
                    <a:lnL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850" b="0" dirty="0">
                          <a:solidFill>
                            <a:srgbClr val="000000"/>
                          </a:solidFill>
                          <a:latin typeface="Malgun Gothic"/>
                        </a:rPr>
                        <a:t>150 </a:t>
                      </a:r>
                      <a:r>
                        <a:rPr lang="ko-KR" altLang="en-US" sz="850" b="0" dirty="0">
                          <a:solidFill>
                            <a:srgbClr val="000000"/>
                          </a:solidFill>
                          <a:latin typeface="Malgun Gothic"/>
                        </a:rPr>
                        <a:t>만대</a:t>
                      </a:r>
                      <a:r>
                        <a:rPr lang="en-US" altLang="ko-KR" sz="850" b="0" dirty="0">
                          <a:solidFill>
                            <a:srgbClr val="000000"/>
                          </a:solidFill>
                          <a:latin typeface="Malgun Gothic"/>
                        </a:rPr>
                        <a:t>/</a:t>
                      </a:r>
                      <a:r>
                        <a:rPr lang="ko-KR" altLang="en-US" sz="850" b="0" dirty="0">
                          <a:solidFill>
                            <a:srgbClr val="000000"/>
                          </a:solidFill>
                          <a:latin typeface="Malgun Gothic"/>
                        </a:rPr>
                        <a:t>년 </a:t>
                      </a:r>
                      <a:r>
                        <a:rPr lang="en-US" altLang="ko-KR" sz="850" b="0" dirty="0">
                          <a:solidFill>
                            <a:srgbClr val="000000"/>
                          </a:solidFill>
                          <a:latin typeface="Malgun Gothic"/>
                        </a:rPr>
                        <a:t>(</a:t>
                      </a:r>
                      <a:r>
                        <a:rPr lang="ko-KR" altLang="en-US" sz="850" b="0" dirty="0">
                          <a:solidFill>
                            <a:srgbClr val="000000"/>
                          </a:solidFill>
                          <a:latin typeface="Malgun Gothic"/>
                        </a:rPr>
                        <a:t>완성품 공급기준</a:t>
                      </a:r>
                      <a:r>
                        <a:rPr lang="en-US" altLang="ko-KR" sz="850" b="0" dirty="0">
                          <a:solidFill>
                            <a:srgbClr val="000000"/>
                          </a:solidFill>
                          <a:latin typeface="Malgun Gothic"/>
                        </a:rPr>
                        <a:t>)</a:t>
                      </a:r>
                    </a:p>
                  </a:txBody>
                  <a:tcPr marL="190500" marR="36000" marT="36000" marB="36000" anchor="ctr">
                    <a:lnL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28049"/>
                  </a:ext>
                </a:extLst>
              </a:tr>
            </a:tbl>
          </a:graphicData>
        </a:graphic>
      </p:graphicFrame>
      <p:sp>
        <p:nvSpPr>
          <p:cNvPr id="25" name="Shape 43">
            <a:extLst>
              <a:ext uri="{FF2B5EF4-FFF2-40B4-BE49-F238E27FC236}">
                <a16:creationId xmlns:a16="http://schemas.microsoft.com/office/drawing/2014/main" id="{BBC9F62C-1BB6-3FDA-2811-814C794EA8AE}"/>
              </a:ext>
            </a:extLst>
          </p:cNvPr>
          <p:cNvSpPr/>
          <p:nvPr/>
        </p:nvSpPr>
        <p:spPr>
          <a:xfrm>
            <a:off x="1289802" y="3935894"/>
            <a:ext cx="3566160" cy="2828801"/>
          </a:xfrm>
          <a:prstGeom prst="roundRect">
            <a:avLst>
              <a:gd name="adj" fmla="val 4082"/>
            </a:avLst>
          </a:prstGeom>
          <a:solidFill>
            <a:srgbClr val="F6F8FB"/>
          </a:solidFill>
          <a:ln w="8890">
            <a:solidFill>
              <a:srgbClr val="D5DBE5"/>
            </a:solidFill>
            <a:prstDash val="solid"/>
          </a:ln>
        </p:spPr>
      </p:sp>
      <p:sp>
        <p:nvSpPr>
          <p:cNvPr id="26" name="Text 44">
            <a:extLst>
              <a:ext uri="{FF2B5EF4-FFF2-40B4-BE49-F238E27FC236}">
                <a16:creationId xmlns:a16="http://schemas.microsoft.com/office/drawing/2014/main" id="{B014F570-0D31-B2A5-01C0-D8918418CAC7}"/>
              </a:ext>
            </a:extLst>
          </p:cNvPr>
          <p:cNvSpPr/>
          <p:nvPr/>
        </p:nvSpPr>
        <p:spPr>
          <a:xfrm>
            <a:off x="1564122" y="4182783"/>
            <a:ext cx="2194560" cy="219456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1400" b="1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Location &amp; Contact</a:t>
            </a:r>
            <a:endParaRPr lang="en-US" sz="1400" dirty="0"/>
          </a:p>
        </p:txBody>
      </p:sp>
      <p:sp>
        <p:nvSpPr>
          <p:cNvPr id="27" name="Text 45">
            <a:extLst>
              <a:ext uri="{FF2B5EF4-FFF2-40B4-BE49-F238E27FC236}">
                <a16:creationId xmlns:a16="http://schemas.microsoft.com/office/drawing/2014/main" id="{00C424E8-BA62-2D27-4811-FCF625B1DD9C}"/>
              </a:ext>
            </a:extLst>
          </p:cNvPr>
          <p:cNvSpPr/>
          <p:nvPr/>
        </p:nvSpPr>
        <p:spPr>
          <a:xfrm>
            <a:off x="1564122" y="4484535"/>
            <a:ext cx="3044102" cy="810946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 fontScale="92500" lnSpcReduction="10000"/>
          </a:bodyPr>
          <a:lstStyle/>
          <a:p>
            <a:pPr algn="l"/>
            <a:r>
              <a:rPr lang="en-US" altLang="ko-KR" sz="1050" b="0" dirty="0">
                <a:solidFill>
                  <a:srgbClr val="000000"/>
                </a:solidFill>
                <a:latin typeface="Malgun Gothic"/>
              </a:rPr>
              <a:t>Plot F-65A, SIPCOT Industrial Park, </a:t>
            </a:r>
            <a:r>
              <a:rPr lang="en-US" altLang="ko-KR" sz="1050" b="0" dirty="0" err="1">
                <a:solidFill>
                  <a:srgbClr val="000000"/>
                </a:solidFill>
                <a:latin typeface="Malgun Gothic"/>
              </a:rPr>
              <a:t>Irungattukottai</a:t>
            </a:r>
            <a:r>
              <a:rPr lang="en-US" altLang="ko-KR" sz="1050" b="0" dirty="0">
                <a:solidFill>
                  <a:srgbClr val="000000"/>
                </a:solidFill>
                <a:latin typeface="Malgun Gothic"/>
              </a:rPr>
              <a:t>, Sriperumbudur, Kancheepuram(Dt), Tamil Nadu, India, 602-105</a:t>
            </a:r>
          </a:p>
          <a:p>
            <a:pPr marL="0" indent="0" algn="l">
              <a:lnSpc>
                <a:spcPct val="90000"/>
              </a:lnSpc>
              <a:buNone/>
            </a:pPr>
            <a:endParaRPr lang="en-US" sz="1030" dirty="0"/>
          </a:p>
          <a:p>
            <a:pPr algn="l"/>
            <a:r>
              <a:rPr lang="en-US" altLang="ko-KR" sz="1050" b="0" dirty="0">
                <a:solidFill>
                  <a:srgbClr val="000000"/>
                </a:solidFill>
                <a:latin typeface="Malgun Gothic"/>
              </a:rPr>
              <a:t>TEL +91-44-47130000~0029
FAX +91-44-47132039</a:t>
            </a:r>
          </a:p>
        </p:txBody>
      </p:sp>
      <p:sp>
        <p:nvSpPr>
          <p:cNvPr id="28" name="Text 47">
            <a:extLst>
              <a:ext uri="{FF2B5EF4-FFF2-40B4-BE49-F238E27FC236}">
                <a16:creationId xmlns:a16="http://schemas.microsoft.com/office/drawing/2014/main" id="{B3CE2374-A24F-DE62-AC7E-34074C9E27C9}"/>
              </a:ext>
            </a:extLst>
          </p:cNvPr>
          <p:cNvSpPr/>
          <p:nvPr/>
        </p:nvSpPr>
        <p:spPr>
          <a:xfrm>
            <a:off x="1655562" y="5472087"/>
            <a:ext cx="274320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1020" b="1" dirty="0">
                <a:solidFill>
                  <a:srgbClr val="007A5E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Google Map / 지도에서 열기</a:t>
            </a:r>
            <a:endParaRPr lang="en-US" sz="1020" dirty="0"/>
          </a:p>
        </p:txBody>
      </p:sp>
      <p:pic>
        <p:nvPicPr>
          <p:cNvPr id="29" name="그림 28">
            <a:extLst>
              <a:ext uri="{FF2B5EF4-FFF2-40B4-BE49-F238E27FC236}">
                <a16:creationId xmlns:a16="http://schemas.microsoft.com/office/drawing/2014/main" id="{9216A1DB-33A9-0BDE-E955-9A1FF26531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8837" y="5384210"/>
            <a:ext cx="3200353" cy="1297296"/>
          </a:xfrm>
          <a:prstGeom prst="rect">
            <a:avLst/>
          </a:prstGeom>
        </p:spPr>
      </p:pic>
      <p:sp>
        <p:nvSpPr>
          <p:cNvPr id="32" name="Shape 38">
            <a:extLst>
              <a:ext uri="{FF2B5EF4-FFF2-40B4-BE49-F238E27FC236}">
                <a16:creationId xmlns:a16="http://schemas.microsoft.com/office/drawing/2014/main" id="{190BA88C-F658-6CBC-2832-02648E13E16A}"/>
              </a:ext>
            </a:extLst>
          </p:cNvPr>
          <p:cNvSpPr/>
          <p:nvPr/>
        </p:nvSpPr>
        <p:spPr>
          <a:xfrm>
            <a:off x="5255326" y="3964151"/>
            <a:ext cx="3566160" cy="1874520"/>
          </a:xfrm>
          <a:prstGeom prst="roundRect">
            <a:avLst>
              <a:gd name="adj" fmla="val 4878"/>
            </a:avLst>
          </a:prstGeom>
          <a:solidFill>
            <a:srgbClr val="005BAC"/>
          </a:solidFill>
          <a:ln w="8890">
            <a:solidFill>
              <a:srgbClr val="005BAC"/>
            </a:solidFill>
            <a:prstDash val="solid"/>
          </a:ln>
        </p:spPr>
      </p:sp>
      <p:sp>
        <p:nvSpPr>
          <p:cNvPr id="33" name="Text 39">
            <a:extLst>
              <a:ext uri="{FF2B5EF4-FFF2-40B4-BE49-F238E27FC236}">
                <a16:creationId xmlns:a16="http://schemas.microsoft.com/office/drawing/2014/main" id="{7BCEB469-D7FD-F9C8-327E-580B66AB36CB}"/>
              </a:ext>
            </a:extLst>
          </p:cNvPr>
          <p:cNvSpPr/>
          <p:nvPr/>
        </p:nvSpPr>
        <p:spPr>
          <a:xfrm>
            <a:off x="5529646" y="4302479"/>
            <a:ext cx="2971800" cy="292608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ESG 정보 공개</a:t>
            </a:r>
            <a:endParaRPr lang="en-US" sz="1800" dirty="0"/>
          </a:p>
        </p:txBody>
      </p:sp>
      <p:sp>
        <p:nvSpPr>
          <p:cNvPr id="34" name="Text 40">
            <a:extLst>
              <a:ext uri="{FF2B5EF4-FFF2-40B4-BE49-F238E27FC236}">
                <a16:creationId xmlns:a16="http://schemas.microsoft.com/office/drawing/2014/main" id="{F15EE988-F4DD-662E-9F6F-15B7030F93CA}"/>
              </a:ext>
            </a:extLst>
          </p:cNvPr>
          <p:cNvSpPr/>
          <p:nvPr/>
        </p:nvSpPr>
        <p:spPr>
          <a:xfrm>
            <a:off x="5529646" y="4695671"/>
            <a:ext cx="2971800" cy="384048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1050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해외법인의 환경·사회공헌 활동과</a:t>
            </a:r>
            <a:endParaRPr lang="en-US" sz="1050" dirty="0"/>
          </a:p>
          <a:p>
            <a:pPr marL="0" indent="0" algn="ctr">
              <a:lnSpc>
                <a:spcPct val="90000"/>
              </a:lnSpc>
              <a:buNone/>
            </a:pPr>
            <a:r>
              <a:rPr lang="en-US" sz="1050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관련 보고서를 한 화면에서 제공합니다.</a:t>
            </a:r>
            <a:endParaRPr lang="en-US" sz="1050" dirty="0"/>
          </a:p>
        </p:txBody>
      </p:sp>
      <p:sp>
        <p:nvSpPr>
          <p:cNvPr id="35" name="Shape 41">
            <a:extLst>
              <a:ext uri="{FF2B5EF4-FFF2-40B4-BE49-F238E27FC236}">
                <a16:creationId xmlns:a16="http://schemas.microsoft.com/office/drawing/2014/main" id="{FC9D18C7-C7B2-B9DB-9139-43E4BD03CD8B}"/>
              </a:ext>
            </a:extLst>
          </p:cNvPr>
          <p:cNvSpPr/>
          <p:nvPr/>
        </p:nvSpPr>
        <p:spPr>
          <a:xfrm>
            <a:off x="5621086" y="5308319"/>
            <a:ext cx="2834640" cy="384048"/>
          </a:xfrm>
          <a:prstGeom prst="roundRect">
            <a:avLst>
              <a:gd name="adj" fmla="val 11905"/>
            </a:avLst>
          </a:prstGeom>
          <a:solidFill>
            <a:srgbClr val="FFFFFF"/>
          </a:solidFill>
          <a:ln w="8890">
            <a:solidFill>
              <a:srgbClr val="FFFFFF"/>
            </a:solidFill>
            <a:prstDash val="solid"/>
          </a:ln>
        </p:spPr>
      </p:sp>
      <p:sp>
        <p:nvSpPr>
          <p:cNvPr id="36" name="Text 42">
            <a:extLst>
              <a:ext uri="{FF2B5EF4-FFF2-40B4-BE49-F238E27FC236}">
                <a16:creationId xmlns:a16="http://schemas.microsoft.com/office/drawing/2014/main" id="{4E041285-FABE-B012-E5F8-706EBA3B8EB1}"/>
              </a:ext>
            </a:extLst>
          </p:cNvPr>
          <p:cNvSpPr/>
          <p:nvPr/>
        </p:nvSpPr>
        <p:spPr>
          <a:xfrm>
            <a:off x="5712526" y="5408903"/>
            <a:ext cx="2651760" cy="146304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1050" b="1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ESG 보고서 다운로드</a:t>
            </a:r>
            <a:endParaRPr lang="en-US" sz="1050" dirty="0"/>
          </a:p>
        </p:txBody>
      </p:sp>
      <p:sp>
        <p:nvSpPr>
          <p:cNvPr id="4" name="Text 7">
            <a:extLst>
              <a:ext uri="{FF2B5EF4-FFF2-40B4-BE49-F238E27FC236}">
                <a16:creationId xmlns:a16="http://schemas.microsoft.com/office/drawing/2014/main" id="{0FCACDEE-BF3F-B809-6F25-23BFFA06BC4B}"/>
              </a:ext>
            </a:extLst>
          </p:cNvPr>
          <p:cNvSpPr/>
          <p:nvPr/>
        </p:nvSpPr>
        <p:spPr>
          <a:xfrm>
            <a:off x="832768" y="2267723"/>
            <a:ext cx="4389120" cy="25603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algn="l"/>
            <a:r>
              <a:rPr lang="ko-KR" altLang="en-US" sz="1600" b="1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인증현황</a:t>
            </a:r>
          </a:p>
        </p:txBody>
      </p:sp>
      <p:sp>
        <p:nvSpPr>
          <p:cNvPr id="6" name="Shape 5">
            <a:extLst>
              <a:ext uri="{FF2B5EF4-FFF2-40B4-BE49-F238E27FC236}">
                <a16:creationId xmlns:a16="http://schemas.microsoft.com/office/drawing/2014/main" id="{8A900D77-79E5-893A-DBF0-E69C60EC8CB4}"/>
              </a:ext>
            </a:extLst>
          </p:cNvPr>
          <p:cNvSpPr/>
          <p:nvPr/>
        </p:nvSpPr>
        <p:spPr>
          <a:xfrm>
            <a:off x="843162" y="324274"/>
            <a:ext cx="10332720" cy="41148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8890">
            <a:solidFill>
              <a:srgbClr val="E8ECF2"/>
            </a:solidFill>
            <a:prstDash val="solid"/>
          </a:ln>
        </p:spPr>
      </p:sp>
      <p:sp>
        <p:nvSpPr>
          <p:cNvPr id="9" name="Text 6">
            <a:extLst>
              <a:ext uri="{FF2B5EF4-FFF2-40B4-BE49-F238E27FC236}">
                <a16:creationId xmlns:a16="http://schemas.microsoft.com/office/drawing/2014/main" id="{3A829968-2983-C94A-E362-E8F4E2594EFB}"/>
              </a:ext>
            </a:extLst>
          </p:cNvPr>
          <p:cNvSpPr/>
          <p:nvPr/>
        </p:nvSpPr>
        <p:spPr>
          <a:xfrm>
            <a:off x="1026042" y="424858"/>
            <a:ext cx="2239672" cy="209624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Autofit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15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</a:t>
            </a:r>
            <a:r>
              <a:rPr lang="ko-KR" altLang="en-US" sz="1500" b="1" dirty="0">
                <a:solidFill>
                  <a:srgbClr val="FF704D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인도 </a:t>
            </a:r>
            <a:r>
              <a:rPr lang="ko-KR" altLang="en-US" sz="1500" b="1" dirty="0" err="1">
                <a:solidFill>
                  <a:srgbClr val="FF704D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첸나이</a:t>
            </a:r>
            <a:endParaRPr lang="en-US" sz="1500" dirty="0">
              <a:solidFill>
                <a:srgbClr val="FF704D"/>
              </a:solidFill>
            </a:endParaRPr>
          </a:p>
        </p:txBody>
      </p:sp>
      <p:sp>
        <p:nvSpPr>
          <p:cNvPr id="10" name="Text 7">
            <a:extLst>
              <a:ext uri="{FF2B5EF4-FFF2-40B4-BE49-F238E27FC236}">
                <a16:creationId xmlns:a16="http://schemas.microsoft.com/office/drawing/2014/main" id="{FCD86847-DB29-3A05-D5E8-3D03F3989C02}"/>
              </a:ext>
            </a:extLst>
          </p:cNvPr>
          <p:cNvSpPr/>
          <p:nvPr/>
        </p:nvSpPr>
        <p:spPr>
          <a:xfrm>
            <a:off x="8341242" y="443146"/>
            <a:ext cx="256032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r">
              <a:lnSpc>
                <a:spcPct val="90000"/>
              </a:lnSpc>
              <a:buNone/>
            </a:pPr>
            <a:r>
              <a:rPr lang="en-US" sz="950" dirty="0">
                <a:solidFill>
                  <a:srgbClr val="555555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Global Network &gt; India &gt; Chennai</a:t>
            </a:r>
            <a:endParaRPr lang="en-US" sz="950" dirty="0"/>
          </a:p>
        </p:txBody>
      </p:sp>
      <p:graphicFrame>
        <p:nvGraphicFramePr>
          <p:cNvPr id="11" name="Table 26">
            <a:extLst>
              <a:ext uri="{FF2B5EF4-FFF2-40B4-BE49-F238E27FC236}">
                <a16:creationId xmlns:a16="http://schemas.microsoft.com/office/drawing/2014/main" id="{CC80332D-76D3-5D85-8BE5-AE16506A4826}"/>
              </a:ext>
            </a:extLst>
          </p:cNvPr>
          <p:cNvGraphicFramePr>
            <a:graphicFrameLocks noGrp="1"/>
          </p:cNvGraphicFramePr>
          <p:nvPr/>
        </p:nvGraphicFramePr>
        <p:xfrm>
          <a:off x="1195754" y="2580473"/>
          <a:ext cx="6430945" cy="121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433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6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929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8712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Malgun Gothic"/>
                        </a:rPr>
                        <a:t>인증서</a:t>
                      </a:r>
                      <a:endParaRPr sz="1000" b="1" dirty="0">
                        <a:solidFill>
                          <a:srgbClr val="FFFFFF"/>
                        </a:solidFill>
                        <a:latin typeface="Malgun Gothic"/>
                      </a:endParaRPr>
                    </a:p>
                  </a:txBody>
                  <a:tcPr marL="38100" marR="38100" marT="25400" marB="25400"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1" dirty="0" err="1">
                          <a:solidFill>
                            <a:srgbClr val="FFFFFF"/>
                          </a:solidFill>
                          <a:latin typeface="Malgun Gothic"/>
                        </a:rPr>
                        <a:t>획득일시</a:t>
                      </a:r>
                      <a:endParaRPr sz="1000" b="1" dirty="0">
                        <a:solidFill>
                          <a:srgbClr val="FFFFFF"/>
                        </a:solidFill>
                        <a:latin typeface="Malgun Gothic"/>
                      </a:endParaRPr>
                    </a:p>
                  </a:txBody>
                  <a:tcPr marL="38100" marR="38100" marT="25400" marB="25400"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1" dirty="0" err="1">
                          <a:solidFill>
                            <a:srgbClr val="FFFFFF"/>
                          </a:solidFill>
                          <a:latin typeface="Malgun Gothic"/>
                        </a:rPr>
                        <a:t>인증기관</a:t>
                      </a:r>
                      <a:endParaRPr sz="1000" b="1" dirty="0">
                        <a:solidFill>
                          <a:srgbClr val="FFFFFF"/>
                        </a:solidFill>
                        <a:latin typeface="Malgun Gothic"/>
                      </a:endParaRPr>
                    </a:p>
                  </a:txBody>
                  <a:tcPr marL="38100" marR="38100" marT="25400" marB="25400"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712"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000000"/>
                          </a:solidFill>
                          <a:latin typeface="Malgun Gothic"/>
                        </a:rPr>
                        <a:t>ISO/TS16949</a:t>
                      </a:r>
                    </a:p>
                  </a:txBody>
                  <a:tcPr marL="38100" marR="38100" marT="25400" marB="25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000000"/>
                          </a:solidFill>
                          <a:latin typeface="Malgun Gothic"/>
                        </a:rPr>
                        <a:t>2007.09</a:t>
                      </a:r>
                    </a:p>
                  </a:txBody>
                  <a:tcPr marL="38100" marR="38100" marT="25400" marB="25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000000"/>
                          </a:solidFill>
                          <a:latin typeface="Malgun Gothic"/>
                        </a:rPr>
                        <a:t>DNV</a:t>
                      </a:r>
                    </a:p>
                  </a:txBody>
                  <a:tcPr marL="38100" marR="38100" marT="25400" marB="25400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712"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000000"/>
                          </a:solidFill>
                          <a:latin typeface="Malgun Gothic"/>
                        </a:rPr>
                        <a:t>Q1 품질시스템</a:t>
                      </a:r>
                    </a:p>
                  </a:txBody>
                  <a:tcPr marL="38100" marR="38100" marT="25400" marB="25400">
                    <a:solidFill>
                      <a:srgbClr val="F6F7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000000"/>
                          </a:solidFill>
                          <a:latin typeface="Malgun Gothic"/>
                        </a:rPr>
                        <a:t>2006.11</a:t>
                      </a:r>
                    </a:p>
                  </a:txBody>
                  <a:tcPr marL="38100" marR="38100" marT="25400" marB="25400">
                    <a:solidFill>
                      <a:srgbClr val="F6F7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000000"/>
                          </a:solidFill>
                          <a:latin typeface="Malgun Gothic"/>
                        </a:rPr>
                        <a:t>FORD</a:t>
                      </a:r>
                    </a:p>
                  </a:txBody>
                  <a:tcPr marL="38100" marR="38100" marT="25400" marB="25400">
                    <a:solidFill>
                      <a:srgbClr val="F6F7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8712"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000000"/>
                          </a:solidFill>
                          <a:latin typeface="Malgun Gothic"/>
                        </a:rPr>
                        <a:t>OHSAS18001</a:t>
                      </a:r>
                    </a:p>
                  </a:txBody>
                  <a:tcPr marL="38100" marR="38100" marT="25400" marB="25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000000"/>
                          </a:solidFill>
                          <a:latin typeface="Malgun Gothic"/>
                        </a:rPr>
                        <a:t>2006.06</a:t>
                      </a:r>
                    </a:p>
                  </a:txBody>
                  <a:tcPr marL="38100" marR="38100" marT="25400" marB="25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000000"/>
                          </a:solidFill>
                          <a:latin typeface="Malgun Gothic"/>
                        </a:rPr>
                        <a:t>DNV</a:t>
                      </a:r>
                    </a:p>
                  </a:txBody>
                  <a:tcPr marL="38100" marR="38100" marT="25400" marB="25400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8712"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000000"/>
                          </a:solidFill>
                          <a:latin typeface="Malgun Gothic"/>
                        </a:rPr>
                        <a:t>ISO14001</a:t>
                      </a:r>
                    </a:p>
                  </a:txBody>
                  <a:tcPr marL="38100" marR="38100" marT="25400" marB="25400">
                    <a:solidFill>
                      <a:srgbClr val="F6F7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000000"/>
                          </a:solidFill>
                          <a:latin typeface="Malgun Gothic"/>
                        </a:rPr>
                        <a:t>2005.04</a:t>
                      </a:r>
                    </a:p>
                  </a:txBody>
                  <a:tcPr marL="38100" marR="38100" marT="25400" marB="25400">
                    <a:solidFill>
                      <a:srgbClr val="F6F7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000000"/>
                          </a:solidFill>
                          <a:latin typeface="Malgun Gothic"/>
                        </a:rPr>
                        <a:t>DNV</a:t>
                      </a:r>
                    </a:p>
                  </a:txBody>
                  <a:tcPr marL="38100" marR="38100" marT="25400" marB="25400">
                    <a:solidFill>
                      <a:srgbClr val="F6F7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8712"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000000"/>
                          </a:solidFill>
                          <a:latin typeface="Malgun Gothic"/>
                        </a:rPr>
                        <a:t>100PPM</a:t>
                      </a:r>
                    </a:p>
                  </a:txBody>
                  <a:tcPr marL="38100" marR="38100" marT="25400" marB="25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>
                          <a:solidFill>
                            <a:srgbClr val="000000"/>
                          </a:solidFill>
                          <a:latin typeface="Malgun Gothic"/>
                        </a:rPr>
                        <a:t>2004.10</a:t>
                      </a:r>
                    </a:p>
                  </a:txBody>
                  <a:tcPr marL="38100" marR="38100" marT="25400" marB="25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00" b="0" dirty="0">
                          <a:solidFill>
                            <a:srgbClr val="000000"/>
                          </a:solidFill>
                          <a:latin typeface="Malgun Gothic"/>
                        </a:rPr>
                        <a:t>HMI</a:t>
                      </a:r>
                    </a:p>
                  </a:txBody>
                  <a:tcPr marL="38100" marR="38100" marT="25400" marB="25400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9097042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8D003ED4-4A39-2CF6-FA53-826C12EA01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76</a:t>
            </a:fld>
            <a:endParaRPr lang="ko-KR" altLang="en-US"/>
          </a:p>
        </p:txBody>
      </p:sp>
      <p:sp>
        <p:nvSpPr>
          <p:cNvPr id="54" name="Shape 5">
            <a:extLst>
              <a:ext uri="{FF2B5EF4-FFF2-40B4-BE49-F238E27FC236}">
                <a16:creationId xmlns:a16="http://schemas.microsoft.com/office/drawing/2014/main" id="{B99484BC-390A-0738-4C23-5686F4A8A50F}"/>
              </a:ext>
            </a:extLst>
          </p:cNvPr>
          <p:cNvSpPr/>
          <p:nvPr/>
        </p:nvSpPr>
        <p:spPr>
          <a:xfrm>
            <a:off x="843162" y="324274"/>
            <a:ext cx="10332720" cy="41148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8890">
            <a:solidFill>
              <a:srgbClr val="E8ECF2"/>
            </a:solidFill>
            <a:prstDash val="solid"/>
          </a:ln>
        </p:spPr>
      </p:sp>
      <p:sp>
        <p:nvSpPr>
          <p:cNvPr id="55" name="Text 6">
            <a:extLst>
              <a:ext uri="{FF2B5EF4-FFF2-40B4-BE49-F238E27FC236}">
                <a16:creationId xmlns:a16="http://schemas.microsoft.com/office/drawing/2014/main" id="{027BB947-63BB-D52F-257A-2099F4084C88}"/>
              </a:ext>
            </a:extLst>
          </p:cNvPr>
          <p:cNvSpPr/>
          <p:nvPr/>
        </p:nvSpPr>
        <p:spPr>
          <a:xfrm>
            <a:off x="1026041" y="424858"/>
            <a:ext cx="2772235" cy="25843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Autofit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15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</a:t>
            </a:r>
            <a:r>
              <a:rPr lang="ko-KR" altLang="en-US" sz="1500" b="1" dirty="0">
                <a:solidFill>
                  <a:srgbClr val="FF704D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인도 푸네 법인</a:t>
            </a:r>
            <a:endParaRPr lang="en-US" sz="1500" dirty="0">
              <a:solidFill>
                <a:srgbClr val="FF704D"/>
              </a:solidFill>
            </a:endParaRPr>
          </a:p>
        </p:txBody>
      </p:sp>
      <p:sp>
        <p:nvSpPr>
          <p:cNvPr id="56" name="Text 7">
            <a:extLst>
              <a:ext uri="{FF2B5EF4-FFF2-40B4-BE49-F238E27FC236}">
                <a16:creationId xmlns:a16="http://schemas.microsoft.com/office/drawing/2014/main" id="{44C1C852-C646-7993-0202-2D24EA092F38}"/>
              </a:ext>
            </a:extLst>
          </p:cNvPr>
          <p:cNvSpPr/>
          <p:nvPr/>
        </p:nvSpPr>
        <p:spPr>
          <a:xfrm>
            <a:off x="8341242" y="443146"/>
            <a:ext cx="256032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r">
              <a:lnSpc>
                <a:spcPct val="90000"/>
              </a:lnSpc>
              <a:buNone/>
            </a:pPr>
            <a:r>
              <a:rPr lang="en-US" sz="950" dirty="0">
                <a:solidFill>
                  <a:srgbClr val="555555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Global Network &gt; India &gt; Pune</a:t>
            </a:r>
            <a:endParaRPr lang="en-US" sz="950" dirty="0"/>
          </a:p>
        </p:txBody>
      </p:sp>
      <p:sp>
        <p:nvSpPr>
          <p:cNvPr id="57" name="Shape 8">
            <a:extLst>
              <a:ext uri="{FF2B5EF4-FFF2-40B4-BE49-F238E27FC236}">
                <a16:creationId xmlns:a16="http://schemas.microsoft.com/office/drawing/2014/main" id="{25C9950F-37B2-C3E8-F9AE-D42F05CD23AF}"/>
              </a:ext>
            </a:extLst>
          </p:cNvPr>
          <p:cNvSpPr/>
          <p:nvPr/>
        </p:nvSpPr>
        <p:spPr>
          <a:xfrm>
            <a:off x="843162" y="949428"/>
            <a:ext cx="10332720" cy="2148840"/>
          </a:xfrm>
          <a:prstGeom prst="roundRect">
            <a:avLst>
              <a:gd name="adj" fmla="val 3404"/>
            </a:avLst>
          </a:prstGeom>
          <a:solidFill>
            <a:srgbClr val="0B1F3A"/>
          </a:solidFill>
          <a:ln w="8890">
            <a:solidFill>
              <a:srgbClr val="0B1F3A"/>
            </a:solidFill>
            <a:prstDash val="solid"/>
          </a:ln>
        </p:spPr>
      </p:sp>
      <p:sp>
        <p:nvSpPr>
          <p:cNvPr id="58" name="Text 9">
            <a:extLst>
              <a:ext uri="{FF2B5EF4-FFF2-40B4-BE49-F238E27FC236}">
                <a16:creationId xmlns:a16="http://schemas.microsoft.com/office/drawing/2014/main" id="{AABF1AD6-95F0-D517-2BAD-85DBEDA0BD56}"/>
              </a:ext>
            </a:extLst>
          </p:cNvPr>
          <p:cNvSpPr/>
          <p:nvPr/>
        </p:nvSpPr>
        <p:spPr>
          <a:xfrm>
            <a:off x="1163202" y="1242036"/>
            <a:ext cx="292608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950" dirty="0">
                <a:solidFill>
                  <a:srgbClr val="C6D4E8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화신 &gt; 해외사업장 &gt; </a:t>
            </a:r>
            <a:r>
              <a:rPr lang="ko-KR" altLang="en-US" sz="950" dirty="0">
                <a:solidFill>
                  <a:srgbClr val="C6D4E8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인도 푸네</a:t>
            </a:r>
            <a:endParaRPr lang="en-US" sz="950" dirty="0"/>
          </a:p>
        </p:txBody>
      </p:sp>
      <p:sp>
        <p:nvSpPr>
          <p:cNvPr id="59" name="Text 10">
            <a:extLst>
              <a:ext uri="{FF2B5EF4-FFF2-40B4-BE49-F238E27FC236}">
                <a16:creationId xmlns:a16="http://schemas.microsoft.com/office/drawing/2014/main" id="{99A8D5F3-BE71-FF80-6A99-5CA515859FBF}"/>
              </a:ext>
            </a:extLst>
          </p:cNvPr>
          <p:cNvSpPr/>
          <p:nvPr/>
        </p:nvSpPr>
        <p:spPr>
          <a:xfrm>
            <a:off x="1163202" y="1543788"/>
            <a:ext cx="4389120" cy="384048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 lnSpcReduction="10000"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ko-KR" altLang="en-US" sz="28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인도 푸네 법인</a:t>
            </a:r>
            <a:endParaRPr lang="en-US" sz="2800" dirty="0"/>
          </a:p>
        </p:txBody>
      </p:sp>
      <p:sp>
        <p:nvSpPr>
          <p:cNvPr id="60" name="Text 11">
            <a:extLst>
              <a:ext uri="{FF2B5EF4-FFF2-40B4-BE49-F238E27FC236}">
                <a16:creationId xmlns:a16="http://schemas.microsoft.com/office/drawing/2014/main" id="{73E3E0CB-6730-3DB1-E71A-34D3CA0811CC}"/>
              </a:ext>
            </a:extLst>
          </p:cNvPr>
          <p:cNvSpPr/>
          <p:nvPr/>
        </p:nvSpPr>
        <p:spPr>
          <a:xfrm>
            <a:off x="1163202" y="2019276"/>
            <a:ext cx="4389120" cy="45720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ko-KR" altLang="en-US" sz="15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인도 서부 자동차 클러스터 대응 생산거점</a:t>
            </a:r>
            <a:endParaRPr lang="en-US" sz="1500" dirty="0"/>
          </a:p>
        </p:txBody>
      </p:sp>
      <p:sp>
        <p:nvSpPr>
          <p:cNvPr id="61" name="Text 12">
            <a:extLst>
              <a:ext uri="{FF2B5EF4-FFF2-40B4-BE49-F238E27FC236}">
                <a16:creationId xmlns:a16="http://schemas.microsoft.com/office/drawing/2014/main" id="{937C73EE-4B65-92BD-323E-5C2173AFC68C}"/>
              </a:ext>
            </a:extLst>
          </p:cNvPr>
          <p:cNvSpPr/>
          <p:nvPr/>
        </p:nvSpPr>
        <p:spPr>
          <a:xfrm>
            <a:off x="1163202" y="2567916"/>
            <a:ext cx="5029200" cy="329184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ko-KR" altLang="en-US" sz="1080" dirty="0">
                <a:solidFill>
                  <a:srgbClr val="E9EEF7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인도 </a:t>
            </a:r>
            <a:r>
              <a:rPr lang="en-US" altLang="ko-KR" sz="1080" dirty="0">
                <a:solidFill>
                  <a:srgbClr val="E9EEF7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Maharashtra Pune </a:t>
            </a:r>
            <a:r>
              <a:rPr lang="ko-KR" altLang="en-US" sz="1080" dirty="0">
                <a:solidFill>
                  <a:srgbClr val="E9EEF7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지역에 위치한 생산 법인으로</a:t>
            </a:r>
            <a:r>
              <a:rPr lang="en-US" altLang="ko-KR" sz="1080" dirty="0">
                <a:solidFill>
                  <a:srgbClr val="E9EEF7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, </a:t>
            </a:r>
            <a:r>
              <a:rPr lang="ko-KR" altLang="en-US" sz="1080" dirty="0">
                <a:solidFill>
                  <a:srgbClr val="E9EEF7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인도 서부 자동차 산업권과 연계한 현지 생산 네트워크를 구성합니다</a:t>
            </a:r>
            <a:r>
              <a:rPr lang="en-US" altLang="ko-KR" sz="1080" dirty="0">
                <a:solidFill>
                  <a:srgbClr val="E9EEF7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.</a:t>
            </a:r>
          </a:p>
        </p:txBody>
      </p:sp>
      <p:sp>
        <p:nvSpPr>
          <p:cNvPr id="62" name="Shape 13">
            <a:extLst>
              <a:ext uri="{FF2B5EF4-FFF2-40B4-BE49-F238E27FC236}">
                <a16:creationId xmlns:a16="http://schemas.microsoft.com/office/drawing/2014/main" id="{87EADB5B-91F1-D8D1-47C8-976C4F5B75A3}"/>
              </a:ext>
            </a:extLst>
          </p:cNvPr>
          <p:cNvSpPr/>
          <p:nvPr/>
        </p:nvSpPr>
        <p:spPr>
          <a:xfrm>
            <a:off x="6558162" y="1223748"/>
            <a:ext cx="4114800" cy="1600200"/>
          </a:xfrm>
          <a:prstGeom prst="roundRect">
            <a:avLst>
              <a:gd name="adj" fmla="val 4571"/>
            </a:avLst>
          </a:prstGeom>
          <a:solidFill>
            <a:srgbClr val="DDE8F3"/>
          </a:solidFill>
          <a:ln w="8890">
            <a:solidFill>
              <a:srgbClr val="DDE8F3"/>
            </a:solidFill>
            <a:prstDash val="solid"/>
          </a:ln>
        </p:spPr>
      </p:sp>
      <p:sp>
        <p:nvSpPr>
          <p:cNvPr id="63" name="Text 14">
            <a:extLst>
              <a:ext uri="{FF2B5EF4-FFF2-40B4-BE49-F238E27FC236}">
                <a16:creationId xmlns:a16="http://schemas.microsoft.com/office/drawing/2014/main" id="{DA0F3007-96CB-ACFA-3506-A0E06626DB3E}"/>
              </a:ext>
            </a:extLst>
          </p:cNvPr>
          <p:cNvSpPr/>
          <p:nvPr/>
        </p:nvSpPr>
        <p:spPr>
          <a:xfrm>
            <a:off x="7061082" y="1909548"/>
            <a:ext cx="3017520" cy="219456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13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현지 법인 / 생산라인 이미지 영역</a:t>
            </a:r>
            <a:endParaRPr lang="en-US" sz="1300" dirty="0"/>
          </a:p>
        </p:txBody>
      </p:sp>
      <p:sp>
        <p:nvSpPr>
          <p:cNvPr id="64" name="Shape 15">
            <a:extLst>
              <a:ext uri="{FF2B5EF4-FFF2-40B4-BE49-F238E27FC236}">
                <a16:creationId xmlns:a16="http://schemas.microsoft.com/office/drawing/2014/main" id="{501B3E1A-676F-9678-13B9-B9F8593AD5BA}"/>
              </a:ext>
            </a:extLst>
          </p:cNvPr>
          <p:cNvSpPr/>
          <p:nvPr/>
        </p:nvSpPr>
        <p:spPr>
          <a:xfrm>
            <a:off x="1007380" y="3493887"/>
            <a:ext cx="2240280" cy="713232"/>
          </a:xfrm>
          <a:prstGeom prst="roundRect">
            <a:avLst>
              <a:gd name="adj" fmla="val 10256"/>
            </a:avLst>
          </a:prstGeom>
          <a:solidFill>
            <a:srgbClr val="F6F8FB"/>
          </a:solidFill>
          <a:ln w="8890">
            <a:solidFill>
              <a:srgbClr val="D5DBE5"/>
            </a:solidFill>
            <a:prstDash val="solid"/>
          </a:ln>
        </p:spPr>
      </p:sp>
      <p:sp>
        <p:nvSpPr>
          <p:cNvPr id="65" name="Text 16">
            <a:extLst>
              <a:ext uri="{FF2B5EF4-FFF2-40B4-BE49-F238E27FC236}">
                <a16:creationId xmlns:a16="http://schemas.microsoft.com/office/drawing/2014/main" id="{2A9483BA-605F-A403-76EB-8B34F051B933}"/>
              </a:ext>
            </a:extLst>
          </p:cNvPr>
          <p:cNvSpPr/>
          <p:nvPr/>
        </p:nvSpPr>
        <p:spPr>
          <a:xfrm>
            <a:off x="1117108" y="3631047"/>
            <a:ext cx="2011680" cy="219456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14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2024.04</a:t>
            </a:r>
            <a:endParaRPr lang="en-US" sz="1400" dirty="0"/>
          </a:p>
        </p:txBody>
      </p:sp>
      <p:sp>
        <p:nvSpPr>
          <p:cNvPr id="66" name="Text 17">
            <a:extLst>
              <a:ext uri="{FF2B5EF4-FFF2-40B4-BE49-F238E27FC236}">
                <a16:creationId xmlns:a16="http://schemas.microsoft.com/office/drawing/2014/main" id="{C541A569-196E-0463-91E2-8BFDC8E0F11A}"/>
              </a:ext>
            </a:extLst>
          </p:cNvPr>
          <p:cNvSpPr/>
          <p:nvPr/>
        </p:nvSpPr>
        <p:spPr>
          <a:xfrm>
            <a:off x="1117108" y="3877935"/>
            <a:ext cx="201168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950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Established</a:t>
            </a:r>
            <a:endParaRPr lang="en-US" sz="950" dirty="0"/>
          </a:p>
        </p:txBody>
      </p:sp>
      <p:sp>
        <p:nvSpPr>
          <p:cNvPr id="67" name="Shape 18">
            <a:extLst>
              <a:ext uri="{FF2B5EF4-FFF2-40B4-BE49-F238E27FC236}">
                <a16:creationId xmlns:a16="http://schemas.microsoft.com/office/drawing/2014/main" id="{2E15AC91-46EF-0143-868B-74DCA51AE12F}"/>
              </a:ext>
            </a:extLst>
          </p:cNvPr>
          <p:cNvSpPr/>
          <p:nvPr/>
        </p:nvSpPr>
        <p:spPr>
          <a:xfrm>
            <a:off x="3521980" y="3493887"/>
            <a:ext cx="2240280" cy="713232"/>
          </a:xfrm>
          <a:prstGeom prst="roundRect">
            <a:avLst>
              <a:gd name="adj" fmla="val 10256"/>
            </a:avLst>
          </a:prstGeom>
          <a:solidFill>
            <a:srgbClr val="F6F8FB"/>
          </a:solidFill>
          <a:ln w="8890">
            <a:solidFill>
              <a:srgbClr val="D5DBE5"/>
            </a:solidFill>
            <a:prstDash val="solid"/>
          </a:ln>
        </p:spPr>
      </p:sp>
      <p:sp>
        <p:nvSpPr>
          <p:cNvPr id="68" name="Text 19">
            <a:extLst>
              <a:ext uri="{FF2B5EF4-FFF2-40B4-BE49-F238E27FC236}">
                <a16:creationId xmlns:a16="http://schemas.microsoft.com/office/drawing/2014/main" id="{61C81A44-681E-E8BF-14C5-55D4C8B8D790}"/>
              </a:ext>
            </a:extLst>
          </p:cNvPr>
          <p:cNvSpPr/>
          <p:nvPr/>
        </p:nvSpPr>
        <p:spPr>
          <a:xfrm>
            <a:off x="3631708" y="3631047"/>
            <a:ext cx="2011680" cy="219456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14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Pune, Maharashtra</a:t>
            </a:r>
            <a:endParaRPr lang="en-US" sz="1400" dirty="0"/>
          </a:p>
        </p:txBody>
      </p:sp>
      <p:sp>
        <p:nvSpPr>
          <p:cNvPr id="69" name="Text 20">
            <a:extLst>
              <a:ext uri="{FF2B5EF4-FFF2-40B4-BE49-F238E27FC236}">
                <a16:creationId xmlns:a16="http://schemas.microsoft.com/office/drawing/2014/main" id="{FD36FB46-857E-549E-E781-B36F16162920}"/>
              </a:ext>
            </a:extLst>
          </p:cNvPr>
          <p:cNvSpPr/>
          <p:nvPr/>
        </p:nvSpPr>
        <p:spPr>
          <a:xfrm>
            <a:off x="3631708" y="3877935"/>
            <a:ext cx="201168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950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Location</a:t>
            </a:r>
            <a:endParaRPr lang="en-US" sz="950" dirty="0"/>
          </a:p>
        </p:txBody>
      </p:sp>
      <p:sp>
        <p:nvSpPr>
          <p:cNvPr id="70" name="Shape 21">
            <a:extLst>
              <a:ext uri="{FF2B5EF4-FFF2-40B4-BE49-F238E27FC236}">
                <a16:creationId xmlns:a16="http://schemas.microsoft.com/office/drawing/2014/main" id="{09D5F221-F349-A3A0-4484-8696F8FE4448}"/>
              </a:ext>
            </a:extLst>
          </p:cNvPr>
          <p:cNvSpPr/>
          <p:nvPr/>
        </p:nvSpPr>
        <p:spPr>
          <a:xfrm>
            <a:off x="6036580" y="3493887"/>
            <a:ext cx="2240280" cy="713232"/>
          </a:xfrm>
          <a:prstGeom prst="roundRect">
            <a:avLst>
              <a:gd name="adj" fmla="val 10256"/>
            </a:avLst>
          </a:prstGeom>
          <a:solidFill>
            <a:srgbClr val="F6F8FB"/>
          </a:solidFill>
          <a:ln w="8890">
            <a:solidFill>
              <a:srgbClr val="D5DBE5"/>
            </a:solidFill>
            <a:prstDash val="solid"/>
          </a:ln>
        </p:spPr>
      </p:sp>
      <p:sp>
        <p:nvSpPr>
          <p:cNvPr id="71" name="Text 22">
            <a:extLst>
              <a:ext uri="{FF2B5EF4-FFF2-40B4-BE49-F238E27FC236}">
                <a16:creationId xmlns:a16="http://schemas.microsoft.com/office/drawing/2014/main" id="{BB966263-8D79-E64F-6791-B9F2B11DC471}"/>
              </a:ext>
            </a:extLst>
          </p:cNvPr>
          <p:cNvSpPr/>
          <p:nvPr/>
        </p:nvSpPr>
        <p:spPr>
          <a:xfrm>
            <a:off x="6146308" y="3631047"/>
            <a:ext cx="2011680" cy="219456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 fontScale="92500"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14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Automotive components </a:t>
            </a:r>
            <a:endParaRPr lang="en-US" sz="1400" dirty="0"/>
          </a:p>
        </p:txBody>
      </p:sp>
      <p:sp>
        <p:nvSpPr>
          <p:cNvPr id="72" name="Text 23">
            <a:extLst>
              <a:ext uri="{FF2B5EF4-FFF2-40B4-BE49-F238E27FC236}">
                <a16:creationId xmlns:a16="http://schemas.microsoft.com/office/drawing/2014/main" id="{1CAF5880-7A79-833C-C2B3-1545ED9ACE1B}"/>
              </a:ext>
            </a:extLst>
          </p:cNvPr>
          <p:cNvSpPr/>
          <p:nvPr/>
        </p:nvSpPr>
        <p:spPr>
          <a:xfrm>
            <a:off x="6146308" y="3877935"/>
            <a:ext cx="201168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950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Main Products</a:t>
            </a:r>
            <a:endParaRPr lang="en-US" sz="950" dirty="0"/>
          </a:p>
        </p:txBody>
      </p:sp>
      <p:sp>
        <p:nvSpPr>
          <p:cNvPr id="73" name="Shape 24">
            <a:extLst>
              <a:ext uri="{FF2B5EF4-FFF2-40B4-BE49-F238E27FC236}">
                <a16:creationId xmlns:a16="http://schemas.microsoft.com/office/drawing/2014/main" id="{7791CB51-4F71-CF82-8C35-C3FE7D5E356A}"/>
              </a:ext>
            </a:extLst>
          </p:cNvPr>
          <p:cNvSpPr/>
          <p:nvPr/>
        </p:nvSpPr>
        <p:spPr>
          <a:xfrm>
            <a:off x="8551180" y="3493887"/>
            <a:ext cx="2240280" cy="713232"/>
          </a:xfrm>
          <a:prstGeom prst="roundRect">
            <a:avLst>
              <a:gd name="adj" fmla="val 10256"/>
            </a:avLst>
          </a:prstGeom>
          <a:solidFill>
            <a:srgbClr val="F6F8FB"/>
          </a:solidFill>
          <a:ln w="8890">
            <a:solidFill>
              <a:srgbClr val="D5DBE5"/>
            </a:solidFill>
            <a:prstDash val="solid"/>
          </a:ln>
        </p:spPr>
      </p:sp>
      <p:sp>
        <p:nvSpPr>
          <p:cNvPr id="74" name="Text 25">
            <a:extLst>
              <a:ext uri="{FF2B5EF4-FFF2-40B4-BE49-F238E27FC236}">
                <a16:creationId xmlns:a16="http://schemas.microsoft.com/office/drawing/2014/main" id="{E3CE1AEA-DE25-DEAA-5D0E-E0EDD461F013}"/>
              </a:ext>
            </a:extLst>
          </p:cNvPr>
          <p:cNvSpPr/>
          <p:nvPr/>
        </p:nvSpPr>
        <p:spPr>
          <a:xfrm>
            <a:off x="8660908" y="3631047"/>
            <a:ext cx="2011680" cy="219456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14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India</a:t>
            </a:r>
            <a:endParaRPr lang="en-US" sz="1400" dirty="0"/>
          </a:p>
        </p:txBody>
      </p:sp>
      <p:sp>
        <p:nvSpPr>
          <p:cNvPr id="75" name="Text 26">
            <a:extLst>
              <a:ext uri="{FF2B5EF4-FFF2-40B4-BE49-F238E27FC236}">
                <a16:creationId xmlns:a16="http://schemas.microsoft.com/office/drawing/2014/main" id="{7F1D08A8-4432-5317-85F5-3693BA46E770}"/>
              </a:ext>
            </a:extLst>
          </p:cNvPr>
          <p:cNvSpPr/>
          <p:nvPr/>
        </p:nvSpPr>
        <p:spPr>
          <a:xfrm>
            <a:off x="8660908" y="3877935"/>
            <a:ext cx="201168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950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Market Base</a:t>
            </a:r>
            <a:endParaRPr lang="en-US" sz="950" dirty="0"/>
          </a:p>
        </p:txBody>
      </p:sp>
      <p:sp>
        <p:nvSpPr>
          <p:cNvPr id="76" name="Shape 27">
            <a:extLst>
              <a:ext uri="{FF2B5EF4-FFF2-40B4-BE49-F238E27FC236}">
                <a16:creationId xmlns:a16="http://schemas.microsoft.com/office/drawing/2014/main" id="{5F741E54-039E-5330-C062-8B0B294A33FA}"/>
              </a:ext>
            </a:extLst>
          </p:cNvPr>
          <p:cNvSpPr/>
          <p:nvPr/>
        </p:nvSpPr>
        <p:spPr>
          <a:xfrm>
            <a:off x="1007380" y="4454007"/>
            <a:ext cx="9829800" cy="777240"/>
          </a:xfrm>
          <a:prstGeom prst="roundRect">
            <a:avLst>
              <a:gd name="adj" fmla="val 7059"/>
            </a:avLst>
          </a:prstGeom>
          <a:solidFill>
            <a:srgbClr val="FFFFFF"/>
          </a:solidFill>
          <a:ln w="8890">
            <a:solidFill>
              <a:srgbClr val="D5DBE5"/>
            </a:solidFill>
            <a:prstDash val="solid"/>
          </a:ln>
        </p:spPr>
      </p:sp>
      <p:sp>
        <p:nvSpPr>
          <p:cNvPr id="77" name="Text 28">
            <a:extLst>
              <a:ext uri="{FF2B5EF4-FFF2-40B4-BE49-F238E27FC236}">
                <a16:creationId xmlns:a16="http://schemas.microsoft.com/office/drawing/2014/main" id="{7B6D3266-76F1-EE6E-3EA6-247AEF08DCF5}"/>
              </a:ext>
            </a:extLst>
          </p:cNvPr>
          <p:cNvSpPr/>
          <p:nvPr/>
        </p:nvSpPr>
        <p:spPr>
          <a:xfrm>
            <a:off x="1190260" y="4591167"/>
            <a:ext cx="1097280" cy="18288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1100" b="1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소개 섹션 본문</a:t>
            </a:r>
            <a:endParaRPr lang="en-US" sz="1100" dirty="0"/>
          </a:p>
        </p:txBody>
      </p:sp>
      <p:sp>
        <p:nvSpPr>
          <p:cNvPr id="78" name="Text 29">
            <a:extLst>
              <a:ext uri="{FF2B5EF4-FFF2-40B4-BE49-F238E27FC236}">
                <a16:creationId xmlns:a16="http://schemas.microsoft.com/office/drawing/2014/main" id="{115F29B5-8375-9179-54F7-CA68434F11EC}"/>
              </a:ext>
            </a:extLst>
          </p:cNvPr>
          <p:cNvSpPr/>
          <p:nvPr/>
        </p:nvSpPr>
        <p:spPr>
          <a:xfrm>
            <a:off x="2473078" y="4591166"/>
            <a:ext cx="8138160" cy="775335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Autofit/>
          </a:bodyPr>
          <a:lstStyle/>
          <a:p>
            <a:pPr marL="0" indent="0" algn="l" latinLnBrk="0">
              <a:buNone/>
            </a:pP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인도 푸네 법인은 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2024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년 설립된 신규 해외 </a:t>
            </a:r>
            <a:r>
              <a:rPr lang="ko-KR" altLang="en-US" sz="1100" b="0" i="0" dirty="0" err="1">
                <a:effectLst/>
                <a:highlight>
                  <a:srgbClr val="FFFFFF"/>
                </a:highlight>
                <a:latin typeface="+mn-ea"/>
              </a:rPr>
              <a:t>생산법인입니다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. Pune, Maharashtra 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지역의 자동차부품 제조 거점으로 운영되며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, 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향후 인도 내 생산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·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공급망 확장에 대응합니다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.</a:t>
            </a:r>
            <a:endParaRPr lang="en-US" sz="1100" dirty="0">
              <a:latin typeface="+mn-ea"/>
            </a:endParaRPr>
          </a:p>
        </p:txBody>
      </p:sp>
      <p:sp>
        <p:nvSpPr>
          <p:cNvPr id="6" name="Text 14">
            <a:extLst>
              <a:ext uri="{FF2B5EF4-FFF2-40B4-BE49-F238E27FC236}">
                <a16:creationId xmlns:a16="http://schemas.microsoft.com/office/drawing/2014/main" id="{1D2558EE-046A-1C32-634B-3481F6186287}"/>
              </a:ext>
            </a:extLst>
          </p:cNvPr>
          <p:cNvSpPr/>
          <p:nvPr/>
        </p:nvSpPr>
        <p:spPr>
          <a:xfrm>
            <a:off x="1061766" y="3236610"/>
            <a:ext cx="1097280" cy="201168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1300" b="1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Key Facts</a:t>
            </a:r>
            <a:endParaRPr lang="en-US" sz="13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F2D6767-963A-6E6D-B119-4CE203A69663}"/>
              </a:ext>
            </a:extLst>
          </p:cNvPr>
          <p:cNvSpPr txBox="1"/>
          <p:nvPr/>
        </p:nvSpPr>
        <p:spPr>
          <a:xfrm>
            <a:off x="8220268" y="5567657"/>
            <a:ext cx="3370683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50" dirty="0"/>
              <a:t>https://maps.app.goo.gl/kMMmZoFoHJ2q5KGN8</a:t>
            </a:r>
          </a:p>
        </p:txBody>
      </p:sp>
      <p:pic>
        <p:nvPicPr>
          <p:cNvPr id="8194" name="Picture 2" descr="Image">
            <a:extLst>
              <a:ext uri="{FF2B5EF4-FFF2-40B4-BE49-F238E27FC236}">
                <a16:creationId xmlns:a16="http://schemas.microsoft.com/office/drawing/2014/main" id="{7F3744D8-A8B4-8A5A-11A7-4A5D5103DD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7453" y="1304925"/>
            <a:ext cx="3843220" cy="1723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5" name="검토추가_76_0">
            <a:extLst>
              <a:ext uri="{FF2B5EF4-FFF2-40B4-BE49-F238E27FC236}">
                <a16:creationId xmlns:a16="http://schemas.microsoft.com/office/drawing/2014/main" id="{650F90F9-0668-49A8-BF84-3CAA7D5C2D3D}"/>
              </a:ext>
            </a:extLst>
          </p:cNvPr>
          <p:cNvSpPr>
            <a:spLocks noGrp="1"/>
          </p:cNvSpPr>
          <p:nvPr/>
        </p:nvSpPr>
        <p:spPr>
          <a:xfrm>
            <a:off x="8201218" y="5548607"/>
            <a:ext cx="3408783" cy="299710"/>
          </a:xfrm>
          <a:prstGeom prst="rect">
            <a:avLst/>
          </a:prstGeom>
          <a:noFill/>
          <a:ln w="11430">
            <a:solidFill>
              <a:srgbClr val="FF0000"/>
            </a:solidFill>
          </a:ln>
        </p:spPr>
      </p:sp>
    </p:spTree>
    <p:extLst>
      <p:ext uri="{BB962C8B-B14F-4D97-AF65-F5344CB8AC3E}">
        <p14:creationId xmlns:p14="http://schemas.microsoft.com/office/powerpoint/2010/main" val="496540471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3DC2BE3E-E809-D3F1-58D8-8E4A5B43F0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0766" y="7052714"/>
            <a:ext cx="2424956" cy="246592"/>
          </a:xfrm>
        </p:spPr>
        <p:txBody>
          <a:bodyPr/>
          <a:lstStyle/>
          <a:p>
            <a:fld id="{2CA98773-29E8-4C5B-94B7-99CF88C2A214}" type="slidenum">
              <a:rPr lang="ko-KR" altLang="en-US" smtClean="0"/>
              <a:pPr/>
              <a:t>77</a:t>
            </a:fld>
            <a:endParaRPr lang="ko-KR" altLang="en-US"/>
          </a:p>
        </p:txBody>
      </p:sp>
      <p:sp>
        <p:nvSpPr>
          <p:cNvPr id="5" name="Text 7">
            <a:extLst>
              <a:ext uri="{FF2B5EF4-FFF2-40B4-BE49-F238E27FC236}">
                <a16:creationId xmlns:a16="http://schemas.microsoft.com/office/drawing/2014/main" id="{1F239829-DF1C-E4C9-B0E5-4D8EDD975A8A}"/>
              </a:ext>
            </a:extLst>
          </p:cNvPr>
          <p:cNvSpPr/>
          <p:nvPr/>
        </p:nvSpPr>
        <p:spPr>
          <a:xfrm>
            <a:off x="851190" y="1060241"/>
            <a:ext cx="4389120" cy="25603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algn="l"/>
            <a:r>
              <a:rPr lang="ko-KR" altLang="en-US" sz="1600" b="1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주요거래처 및 생산품목</a:t>
            </a:r>
          </a:p>
        </p:txBody>
      </p:sp>
      <p:graphicFrame>
        <p:nvGraphicFramePr>
          <p:cNvPr id="18" name="표 17">
            <a:extLst>
              <a:ext uri="{FF2B5EF4-FFF2-40B4-BE49-F238E27FC236}">
                <a16:creationId xmlns:a16="http://schemas.microsoft.com/office/drawing/2014/main" id="{3D64B07F-A303-AB28-601F-066BB883DD3C}"/>
              </a:ext>
            </a:extLst>
          </p:cNvPr>
          <p:cNvGraphicFramePr>
            <a:graphicFrameLocks noGrp="1"/>
          </p:cNvGraphicFramePr>
          <p:nvPr/>
        </p:nvGraphicFramePr>
        <p:xfrm>
          <a:off x="1173091" y="1437826"/>
          <a:ext cx="7620000" cy="597000"/>
        </p:xfrm>
        <a:graphic>
          <a:graphicData uri="http://schemas.openxmlformats.org/drawingml/2006/table">
            <a:tbl>
              <a:tblPr/>
              <a:tblGrid>
                <a:gridCol w="1131570">
                  <a:extLst>
                    <a:ext uri="{9D8B030D-6E8A-4147-A177-3AD203B41FA5}">
                      <a16:colId xmlns:a16="http://schemas.microsoft.com/office/drawing/2014/main" val="1686340123"/>
                    </a:ext>
                  </a:extLst>
                </a:gridCol>
                <a:gridCol w="6488430">
                  <a:extLst>
                    <a:ext uri="{9D8B030D-6E8A-4147-A177-3AD203B41FA5}">
                      <a16:colId xmlns:a16="http://schemas.microsoft.com/office/drawing/2014/main" val="77233608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1">
                          <a:solidFill>
                            <a:srgbClr val="2D68AF"/>
                          </a:solidFill>
                          <a:effectLst/>
                          <a:latin typeface="+mn-ea"/>
                          <a:ea typeface="+mn-ea"/>
                        </a:rPr>
                        <a:t>거래처</a:t>
                      </a:r>
                    </a:p>
                  </a:txBody>
                  <a:tcPr marR="36000" marT="36000" marB="36000" anchor="ctr">
                    <a:lnL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/>
                      <a:r>
                        <a:rPr lang="ko-KR" altLang="en-US" sz="800" dirty="0">
                          <a:effectLst/>
                          <a:latin typeface="+mn-ea"/>
                          <a:ea typeface="+mn-ea"/>
                        </a:rPr>
                        <a:t>자동차 </a:t>
                      </a:r>
                      <a:r>
                        <a:rPr lang="en-US" altLang="ko-KR" sz="800" dirty="0">
                          <a:effectLst/>
                          <a:latin typeface="+mn-ea"/>
                          <a:ea typeface="+mn-ea"/>
                        </a:rPr>
                        <a:t>OEM </a:t>
                      </a:r>
                      <a:r>
                        <a:rPr lang="ko-KR" altLang="en-US" sz="800" dirty="0">
                          <a:effectLst/>
                          <a:latin typeface="+mn-ea"/>
                          <a:ea typeface="+mn-ea"/>
                        </a:rPr>
                        <a:t>및 현지 부품 공급망 중심</a:t>
                      </a:r>
                    </a:p>
                  </a:txBody>
                  <a:tcPr marL="190500" marR="36000" marT="36000" marB="36000" anchor="ctr">
                    <a:lnL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38261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1">
                          <a:solidFill>
                            <a:srgbClr val="2D68AF"/>
                          </a:solidFill>
                          <a:effectLst/>
                          <a:latin typeface="+mn-ea"/>
                          <a:ea typeface="+mn-ea"/>
                        </a:rPr>
                        <a:t>생산품목</a:t>
                      </a:r>
                    </a:p>
                  </a:txBody>
                  <a:tcPr marR="36000" marT="36000" marB="36000" anchor="ctr">
                    <a:lnL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algun Gothic"/>
                          <a:ea typeface="+mn-ea"/>
                          <a:cs typeface="+mn-cs"/>
                        </a:rPr>
                        <a:t>Automotive components / Chassis &amp; Body parts </a:t>
                      </a:r>
                      <a:r>
                        <a:rPr kumimoji="0" lang="ko-KR" altLang="en-US" sz="8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algun Gothic"/>
                          <a:ea typeface="+mn-ea"/>
                          <a:cs typeface="+mn-cs"/>
                        </a:rPr>
                        <a:t>중심</a:t>
                      </a:r>
                      <a:endParaRPr kumimoji="0" lang="ko-KR" altLang="en-US" sz="8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Malgun Gothic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190500" marR="36000" marT="36000" marB="36000" anchor="ctr">
                    <a:lnL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33083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1">
                          <a:solidFill>
                            <a:srgbClr val="2D68AF"/>
                          </a:solidFill>
                          <a:effectLst/>
                          <a:latin typeface="+mn-ea"/>
                          <a:ea typeface="+mn-ea"/>
                        </a:rPr>
                        <a:t>생산수량</a:t>
                      </a:r>
                    </a:p>
                  </a:txBody>
                  <a:tcPr marR="36000" marT="36000" marB="36000" anchor="ctr">
                    <a:lnL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850" b="0" dirty="0">
                          <a:solidFill>
                            <a:srgbClr val="000000"/>
                          </a:solidFill>
                          <a:latin typeface="Malgun Gothic"/>
                        </a:rPr>
                        <a:t>만대</a:t>
                      </a:r>
                      <a:r>
                        <a:rPr lang="en-US" altLang="ko-KR" sz="850" b="0" dirty="0">
                          <a:solidFill>
                            <a:srgbClr val="000000"/>
                          </a:solidFill>
                          <a:latin typeface="Malgun Gothic"/>
                        </a:rPr>
                        <a:t>/</a:t>
                      </a:r>
                      <a:r>
                        <a:rPr lang="ko-KR" altLang="en-US" sz="850" b="0" dirty="0">
                          <a:solidFill>
                            <a:srgbClr val="000000"/>
                          </a:solidFill>
                          <a:latin typeface="Malgun Gothic"/>
                        </a:rPr>
                        <a:t>년 </a:t>
                      </a:r>
                      <a:r>
                        <a:rPr lang="en-US" altLang="ko-KR" sz="850" b="0" dirty="0">
                          <a:solidFill>
                            <a:srgbClr val="000000"/>
                          </a:solidFill>
                          <a:latin typeface="Malgun Gothic"/>
                        </a:rPr>
                        <a:t>(</a:t>
                      </a:r>
                      <a:r>
                        <a:rPr lang="ko-KR" altLang="en-US" sz="850" b="0" dirty="0">
                          <a:solidFill>
                            <a:srgbClr val="000000"/>
                          </a:solidFill>
                          <a:latin typeface="Malgun Gothic"/>
                        </a:rPr>
                        <a:t>완성품 공급기준</a:t>
                      </a:r>
                      <a:r>
                        <a:rPr lang="en-US" altLang="ko-KR" sz="850" b="0" dirty="0">
                          <a:solidFill>
                            <a:srgbClr val="000000"/>
                          </a:solidFill>
                          <a:latin typeface="Malgun Gothic"/>
                        </a:rPr>
                        <a:t>)</a:t>
                      </a:r>
                    </a:p>
                  </a:txBody>
                  <a:tcPr marL="190500" marR="36000" marT="36000" marB="36000" anchor="ctr">
                    <a:lnL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28049"/>
                  </a:ext>
                </a:extLst>
              </a:tr>
            </a:tbl>
          </a:graphicData>
        </a:graphic>
      </p:graphicFrame>
      <p:sp>
        <p:nvSpPr>
          <p:cNvPr id="25" name="Shape 43">
            <a:extLst>
              <a:ext uri="{FF2B5EF4-FFF2-40B4-BE49-F238E27FC236}">
                <a16:creationId xmlns:a16="http://schemas.microsoft.com/office/drawing/2014/main" id="{BBC9F62C-1BB6-3FDA-2811-814C794EA8AE}"/>
              </a:ext>
            </a:extLst>
          </p:cNvPr>
          <p:cNvSpPr/>
          <p:nvPr/>
        </p:nvSpPr>
        <p:spPr>
          <a:xfrm>
            <a:off x="1289802" y="3935894"/>
            <a:ext cx="3566160" cy="2828801"/>
          </a:xfrm>
          <a:prstGeom prst="roundRect">
            <a:avLst>
              <a:gd name="adj" fmla="val 4082"/>
            </a:avLst>
          </a:prstGeom>
          <a:solidFill>
            <a:srgbClr val="F6F8FB"/>
          </a:solidFill>
          <a:ln w="8890">
            <a:solidFill>
              <a:srgbClr val="D5DBE5"/>
            </a:solidFill>
            <a:prstDash val="solid"/>
          </a:ln>
        </p:spPr>
      </p:sp>
      <p:sp>
        <p:nvSpPr>
          <p:cNvPr id="26" name="Text 44">
            <a:extLst>
              <a:ext uri="{FF2B5EF4-FFF2-40B4-BE49-F238E27FC236}">
                <a16:creationId xmlns:a16="http://schemas.microsoft.com/office/drawing/2014/main" id="{B014F570-0D31-B2A5-01C0-D8918418CAC7}"/>
              </a:ext>
            </a:extLst>
          </p:cNvPr>
          <p:cNvSpPr/>
          <p:nvPr/>
        </p:nvSpPr>
        <p:spPr>
          <a:xfrm>
            <a:off x="1564122" y="4182783"/>
            <a:ext cx="2194560" cy="219456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1400" b="1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Location &amp; Contact</a:t>
            </a:r>
            <a:endParaRPr lang="en-US" sz="1400" dirty="0"/>
          </a:p>
        </p:txBody>
      </p:sp>
      <p:sp>
        <p:nvSpPr>
          <p:cNvPr id="27" name="Text 45">
            <a:extLst>
              <a:ext uri="{FF2B5EF4-FFF2-40B4-BE49-F238E27FC236}">
                <a16:creationId xmlns:a16="http://schemas.microsoft.com/office/drawing/2014/main" id="{00C424E8-BA62-2D27-4811-FCF625B1DD9C}"/>
              </a:ext>
            </a:extLst>
          </p:cNvPr>
          <p:cNvSpPr/>
          <p:nvPr/>
        </p:nvSpPr>
        <p:spPr>
          <a:xfrm>
            <a:off x="1564122" y="4484535"/>
            <a:ext cx="3044102" cy="810946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 fontScale="92500" lnSpcReduction="10000"/>
          </a:bodyPr>
          <a:lstStyle/>
          <a:p>
            <a:pPr algn="l"/>
            <a:r>
              <a:rPr lang="en-US" altLang="ko-KR" sz="1050" b="0" dirty="0">
                <a:solidFill>
                  <a:srgbClr val="000000"/>
                </a:solidFill>
                <a:latin typeface="Malgun Gothic"/>
              </a:rPr>
              <a:t>Gat No. 572 &amp; Gat No. 573, </a:t>
            </a:r>
            <a:r>
              <a:rPr lang="en-US" altLang="ko-KR" sz="1050" b="0" dirty="0" err="1">
                <a:solidFill>
                  <a:srgbClr val="000000"/>
                </a:solidFill>
                <a:latin typeface="Malgun Gothic"/>
              </a:rPr>
              <a:t>Badhalwadi</a:t>
            </a:r>
            <a:r>
              <a:rPr lang="en-US" altLang="ko-KR" sz="1050" b="0" dirty="0">
                <a:solidFill>
                  <a:srgbClr val="000000"/>
                </a:solidFill>
                <a:latin typeface="Malgun Gothic"/>
              </a:rPr>
              <a:t> Post, </a:t>
            </a:r>
            <a:r>
              <a:rPr lang="en-US" altLang="ko-KR" sz="1050" b="0" dirty="0" err="1">
                <a:solidFill>
                  <a:srgbClr val="000000"/>
                </a:solidFill>
                <a:latin typeface="Malgun Gothic"/>
              </a:rPr>
              <a:t>Navalakh</a:t>
            </a:r>
            <a:r>
              <a:rPr lang="en-US" altLang="ko-KR" sz="1050" b="0" dirty="0">
                <a:solidFill>
                  <a:srgbClr val="000000"/>
                </a:solidFill>
                <a:latin typeface="Malgun Gothic"/>
              </a:rPr>
              <a:t> </a:t>
            </a:r>
            <a:r>
              <a:rPr lang="en-US" altLang="ko-KR" sz="1050" b="0" dirty="0" err="1">
                <a:solidFill>
                  <a:srgbClr val="000000"/>
                </a:solidFill>
                <a:latin typeface="Malgun Gothic"/>
              </a:rPr>
              <a:t>Umbre</a:t>
            </a:r>
            <a:r>
              <a:rPr lang="en-US" altLang="ko-KR" sz="1050" b="0" dirty="0">
                <a:solidFill>
                  <a:srgbClr val="000000"/>
                </a:solidFill>
                <a:latin typeface="Malgun Gothic"/>
              </a:rPr>
              <a:t> Tal., </a:t>
            </a:r>
            <a:r>
              <a:rPr lang="en-US" altLang="ko-KR" sz="1050" b="0" dirty="0" err="1">
                <a:solidFill>
                  <a:srgbClr val="000000"/>
                </a:solidFill>
                <a:latin typeface="Malgun Gothic"/>
              </a:rPr>
              <a:t>Maval</a:t>
            </a:r>
            <a:r>
              <a:rPr lang="en-US" altLang="ko-KR" sz="1050" b="0" dirty="0">
                <a:solidFill>
                  <a:srgbClr val="000000"/>
                </a:solidFill>
                <a:latin typeface="Malgun Gothic"/>
              </a:rPr>
              <a:t> Dist., Pune, Maharashtra 410507, India</a:t>
            </a:r>
          </a:p>
          <a:p>
            <a:pPr marL="0" indent="0" algn="l">
              <a:lnSpc>
                <a:spcPct val="90000"/>
              </a:lnSpc>
              <a:buNone/>
            </a:pPr>
            <a:endParaRPr lang="en-US" sz="1030" dirty="0"/>
          </a:p>
          <a:p>
            <a:pPr algn="l"/>
            <a:r>
              <a:rPr lang="en-US" altLang="ko-KR" sz="1050" b="0" dirty="0">
                <a:solidFill>
                  <a:srgbClr val="000000"/>
                </a:solidFill>
                <a:latin typeface="Malgun Gothic"/>
              </a:rPr>
              <a:t>TEL 
FAX</a:t>
            </a:r>
          </a:p>
        </p:txBody>
      </p:sp>
      <p:sp>
        <p:nvSpPr>
          <p:cNvPr id="28" name="Text 47">
            <a:extLst>
              <a:ext uri="{FF2B5EF4-FFF2-40B4-BE49-F238E27FC236}">
                <a16:creationId xmlns:a16="http://schemas.microsoft.com/office/drawing/2014/main" id="{B3CE2374-A24F-DE62-AC7E-34074C9E27C9}"/>
              </a:ext>
            </a:extLst>
          </p:cNvPr>
          <p:cNvSpPr/>
          <p:nvPr/>
        </p:nvSpPr>
        <p:spPr>
          <a:xfrm>
            <a:off x="1655562" y="5472087"/>
            <a:ext cx="274320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1020" b="1" dirty="0">
                <a:solidFill>
                  <a:srgbClr val="007A5E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Google Map / 지도에서 열기</a:t>
            </a:r>
            <a:endParaRPr lang="en-US" sz="1020" dirty="0"/>
          </a:p>
        </p:txBody>
      </p:sp>
      <p:pic>
        <p:nvPicPr>
          <p:cNvPr id="29" name="그림 28">
            <a:extLst>
              <a:ext uri="{FF2B5EF4-FFF2-40B4-BE49-F238E27FC236}">
                <a16:creationId xmlns:a16="http://schemas.microsoft.com/office/drawing/2014/main" id="{9216A1DB-33A9-0BDE-E955-9A1FF26531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8837" y="5384210"/>
            <a:ext cx="3200353" cy="1297296"/>
          </a:xfrm>
          <a:prstGeom prst="rect">
            <a:avLst/>
          </a:prstGeom>
        </p:spPr>
      </p:pic>
      <p:sp>
        <p:nvSpPr>
          <p:cNvPr id="32" name="Shape 38">
            <a:extLst>
              <a:ext uri="{FF2B5EF4-FFF2-40B4-BE49-F238E27FC236}">
                <a16:creationId xmlns:a16="http://schemas.microsoft.com/office/drawing/2014/main" id="{190BA88C-F658-6CBC-2832-02648E13E16A}"/>
              </a:ext>
            </a:extLst>
          </p:cNvPr>
          <p:cNvSpPr/>
          <p:nvPr/>
        </p:nvSpPr>
        <p:spPr>
          <a:xfrm>
            <a:off x="5255326" y="3964151"/>
            <a:ext cx="3566160" cy="1874520"/>
          </a:xfrm>
          <a:prstGeom prst="roundRect">
            <a:avLst>
              <a:gd name="adj" fmla="val 4878"/>
            </a:avLst>
          </a:prstGeom>
          <a:solidFill>
            <a:srgbClr val="005BAC"/>
          </a:solidFill>
          <a:ln w="8890">
            <a:solidFill>
              <a:srgbClr val="005BAC"/>
            </a:solidFill>
            <a:prstDash val="solid"/>
          </a:ln>
        </p:spPr>
      </p:sp>
      <p:sp>
        <p:nvSpPr>
          <p:cNvPr id="33" name="Text 39">
            <a:extLst>
              <a:ext uri="{FF2B5EF4-FFF2-40B4-BE49-F238E27FC236}">
                <a16:creationId xmlns:a16="http://schemas.microsoft.com/office/drawing/2014/main" id="{7BCEB469-D7FD-F9C8-327E-580B66AB36CB}"/>
              </a:ext>
            </a:extLst>
          </p:cNvPr>
          <p:cNvSpPr/>
          <p:nvPr/>
        </p:nvSpPr>
        <p:spPr>
          <a:xfrm>
            <a:off x="5529646" y="4302479"/>
            <a:ext cx="2971800" cy="292608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ESG 정보 공개</a:t>
            </a:r>
            <a:endParaRPr lang="en-US" sz="1800" dirty="0"/>
          </a:p>
        </p:txBody>
      </p:sp>
      <p:sp>
        <p:nvSpPr>
          <p:cNvPr id="34" name="Text 40">
            <a:extLst>
              <a:ext uri="{FF2B5EF4-FFF2-40B4-BE49-F238E27FC236}">
                <a16:creationId xmlns:a16="http://schemas.microsoft.com/office/drawing/2014/main" id="{F15EE988-F4DD-662E-9F6F-15B7030F93CA}"/>
              </a:ext>
            </a:extLst>
          </p:cNvPr>
          <p:cNvSpPr/>
          <p:nvPr/>
        </p:nvSpPr>
        <p:spPr>
          <a:xfrm>
            <a:off x="5529646" y="4695671"/>
            <a:ext cx="2971800" cy="384048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1050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해외법인의 환경·사회공헌 활동과</a:t>
            </a:r>
            <a:endParaRPr lang="en-US" sz="1050" dirty="0"/>
          </a:p>
          <a:p>
            <a:pPr marL="0" indent="0" algn="ctr">
              <a:lnSpc>
                <a:spcPct val="90000"/>
              </a:lnSpc>
              <a:buNone/>
            </a:pPr>
            <a:r>
              <a:rPr lang="en-US" sz="1050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관련 보고서를 한 화면에서 제공합니다.</a:t>
            </a:r>
            <a:endParaRPr lang="en-US" sz="1050" dirty="0"/>
          </a:p>
        </p:txBody>
      </p:sp>
      <p:sp>
        <p:nvSpPr>
          <p:cNvPr id="35" name="Shape 41">
            <a:extLst>
              <a:ext uri="{FF2B5EF4-FFF2-40B4-BE49-F238E27FC236}">
                <a16:creationId xmlns:a16="http://schemas.microsoft.com/office/drawing/2014/main" id="{FC9D18C7-C7B2-B9DB-9139-43E4BD03CD8B}"/>
              </a:ext>
            </a:extLst>
          </p:cNvPr>
          <p:cNvSpPr/>
          <p:nvPr/>
        </p:nvSpPr>
        <p:spPr>
          <a:xfrm>
            <a:off x="5621086" y="5308319"/>
            <a:ext cx="2834640" cy="384048"/>
          </a:xfrm>
          <a:prstGeom prst="roundRect">
            <a:avLst>
              <a:gd name="adj" fmla="val 11905"/>
            </a:avLst>
          </a:prstGeom>
          <a:solidFill>
            <a:srgbClr val="FFFFFF"/>
          </a:solidFill>
          <a:ln w="8890">
            <a:solidFill>
              <a:srgbClr val="FFFFFF"/>
            </a:solidFill>
            <a:prstDash val="solid"/>
          </a:ln>
        </p:spPr>
      </p:sp>
      <p:sp>
        <p:nvSpPr>
          <p:cNvPr id="36" name="Text 42">
            <a:extLst>
              <a:ext uri="{FF2B5EF4-FFF2-40B4-BE49-F238E27FC236}">
                <a16:creationId xmlns:a16="http://schemas.microsoft.com/office/drawing/2014/main" id="{4E041285-FABE-B012-E5F8-706EBA3B8EB1}"/>
              </a:ext>
            </a:extLst>
          </p:cNvPr>
          <p:cNvSpPr/>
          <p:nvPr/>
        </p:nvSpPr>
        <p:spPr>
          <a:xfrm>
            <a:off x="5712526" y="5408903"/>
            <a:ext cx="2651760" cy="146304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1050" b="1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ESG 보고서 다운로드</a:t>
            </a:r>
            <a:endParaRPr lang="en-US" sz="1050" dirty="0"/>
          </a:p>
        </p:txBody>
      </p:sp>
      <p:sp>
        <p:nvSpPr>
          <p:cNvPr id="4" name="Text 7">
            <a:extLst>
              <a:ext uri="{FF2B5EF4-FFF2-40B4-BE49-F238E27FC236}">
                <a16:creationId xmlns:a16="http://schemas.microsoft.com/office/drawing/2014/main" id="{0FCACDEE-BF3F-B809-6F25-23BFFA06BC4B}"/>
              </a:ext>
            </a:extLst>
          </p:cNvPr>
          <p:cNvSpPr/>
          <p:nvPr/>
        </p:nvSpPr>
        <p:spPr>
          <a:xfrm>
            <a:off x="832768" y="2267723"/>
            <a:ext cx="4389120" cy="25603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algn="l"/>
            <a:r>
              <a:rPr lang="ko-KR" altLang="en-US" sz="1600" b="1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인증현황</a:t>
            </a:r>
          </a:p>
        </p:txBody>
      </p:sp>
      <p:sp>
        <p:nvSpPr>
          <p:cNvPr id="6" name="Shape 5">
            <a:extLst>
              <a:ext uri="{FF2B5EF4-FFF2-40B4-BE49-F238E27FC236}">
                <a16:creationId xmlns:a16="http://schemas.microsoft.com/office/drawing/2014/main" id="{8A900D77-79E5-893A-DBF0-E69C60EC8CB4}"/>
              </a:ext>
            </a:extLst>
          </p:cNvPr>
          <p:cNvSpPr/>
          <p:nvPr/>
        </p:nvSpPr>
        <p:spPr>
          <a:xfrm>
            <a:off x="843162" y="324274"/>
            <a:ext cx="10332720" cy="41148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8890">
            <a:solidFill>
              <a:srgbClr val="E8ECF2"/>
            </a:solidFill>
            <a:prstDash val="solid"/>
          </a:ln>
        </p:spPr>
      </p:sp>
      <p:graphicFrame>
        <p:nvGraphicFramePr>
          <p:cNvPr id="11" name="Table 26">
            <a:extLst>
              <a:ext uri="{FF2B5EF4-FFF2-40B4-BE49-F238E27FC236}">
                <a16:creationId xmlns:a16="http://schemas.microsoft.com/office/drawing/2014/main" id="{CC80332D-76D3-5D85-8BE5-AE16506A4826}"/>
              </a:ext>
            </a:extLst>
          </p:cNvPr>
          <p:cNvGraphicFramePr>
            <a:graphicFrameLocks noGrp="1"/>
          </p:cNvGraphicFramePr>
          <p:nvPr/>
        </p:nvGraphicFramePr>
        <p:xfrm>
          <a:off x="1195754" y="2580473"/>
          <a:ext cx="6430945" cy="121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433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6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929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8712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Malgun Gothic"/>
                        </a:rPr>
                        <a:t>인증서</a:t>
                      </a:r>
                      <a:endParaRPr sz="1000" b="1" dirty="0">
                        <a:solidFill>
                          <a:srgbClr val="FFFFFF"/>
                        </a:solidFill>
                        <a:latin typeface="Malgun Gothic"/>
                      </a:endParaRPr>
                    </a:p>
                  </a:txBody>
                  <a:tcPr marL="38100" marR="38100" marT="25400" marB="25400"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1" dirty="0" err="1">
                          <a:solidFill>
                            <a:srgbClr val="FFFFFF"/>
                          </a:solidFill>
                          <a:latin typeface="Malgun Gothic"/>
                        </a:rPr>
                        <a:t>획득일시</a:t>
                      </a:r>
                      <a:endParaRPr sz="1000" b="1" dirty="0">
                        <a:solidFill>
                          <a:srgbClr val="FFFFFF"/>
                        </a:solidFill>
                        <a:latin typeface="Malgun Gothic"/>
                      </a:endParaRPr>
                    </a:p>
                  </a:txBody>
                  <a:tcPr marL="38100" marR="38100" marT="25400" marB="25400"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1" dirty="0" err="1">
                          <a:solidFill>
                            <a:srgbClr val="FFFFFF"/>
                          </a:solidFill>
                          <a:latin typeface="Malgun Gothic"/>
                        </a:rPr>
                        <a:t>인증기관</a:t>
                      </a:r>
                      <a:endParaRPr sz="1000" b="1" dirty="0">
                        <a:solidFill>
                          <a:srgbClr val="FFFFFF"/>
                        </a:solidFill>
                        <a:latin typeface="Malgun Gothic"/>
                      </a:endParaRPr>
                    </a:p>
                  </a:txBody>
                  <a:tcPr marL="38100" marR="38100" marT="25400" marB="25400"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712">
                <a:tc>
                  <a:txBody>
                    <a:bodyPr/>
                    <a:lstStyle/>
                    <a:p>
                      <a:endParaRPr sz="1000" b="0" dirty="0">
                        <a:solidFill>
                          <a:srgbClr val="000000"/>
                        </a:solidFill>
                        <a:latin typeface="Malgun Gothic"/>
                      </a:endParaRPr>
                    </a:p>
                  </a:txBody>
                  <a:tcPr marL="38100" marR="38100" marT="25400" marB="25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sz="1000" b="0" dirty="0">
                        <a:solidFill>
                          <a:srgbClr val="000000"/>
                        </a:solidFill>
                        <a:latin typeface="Malgun Gothic"/>
                      </a:endParaRPr>
                    </a:p>
                  </a:txBody>
                  <a:tcPr marL="38100" marR="38100" marT="25400" marB="25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sz="1000" b="0">
                        <a:solidFill>
                          <a:srgbClr val="000000"/>
                        </a:solidFill>
                        <a:latin typeface="Malgun Gothic"/>
                      </a:endParaRPr>
                    </a:p>
                  </a:txBody>
                  <a:tcPr marL="38100" marR="38100" marT="25400" marB="25400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712">
                <a:tc>
                  <a:txBody>
                    <a:bodyPr/>
                    <a:lstStyle/>
                    <a:p>
                      <a:endParaRPr sz="1000" b="0">
                        <a:solidFill>
                          <a:srgbClr val="000000"/>
                        </a:solidFill>
                        <a:latin typeface="Malgun Gothic"/>
                      </a:endParaRPr>
                    </a:p>
                  </a:txBody>
                  <a:tcPr marL="38100" marR="38100" marT="25400" marB="25400">
                    <a:solidFill>
                      <a:srgbClr val="F6F7F9"/>
                    </a:solidFill>
                  </a:tcPr>
                </a:tc>
                <a:tc>
                  <a:txBody>
                    <a:bodyPr/>
                    <a:lstStyle/>
                    <a:p>
                      <a:endParaRPr sz="1000" b="0" dirty="0">
                        <a:solidFill>
                          <a:srgbClr val="000000"/>
                        </a:solidFill>
                        <a:latin typeface="Malgun Gothic"/>
                      </a:endParaRPr>
                    </a:p>
                  </a:txBody>
                  <a:tcPr marL="38100" marR="38100" marT="25400" marB="25400">
                    <a:solidFill>
                      <a:srgbClr val="F6F7F9"/>
                    </a:solidFill>
                  </a:tcPr>
                </a:tc>
                <a:tc>
                  <a:txBody>
                    <a:bodyPr/>
                    <a:lstStyle/>
                    <a:p>
                      <a:endParaRPr sz="1000" b="0">
                        <a:solidFill>
                          <a:srgbClr val="000000"/>
                        </a:solidFill>
                        <a:latin typeface="Malgun Gothic"/>
                      </a:endParaRPr>
                    </a:p>
                  </a:txBody>
                  <a:tcPr marL="38100" marR="38100" marT="25400" marB="25400">
                    <a:solidFill>
                      <a:srgbClr val="F6F7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8712">
                <a:tc>
                  <a:txBody>
                    <a:bodyPr/>
                    <a:lstStyle/>
                    <a:p>
                      <a:endParaRPr sz="1000" b="0">
                        <a:solidFill>
                          <a:srgbClr val="000000"/>
                        </a:solidFill>
                        <a:latin typeface="Malgun Gothic"/>
                      </a:endParaRPr>
                    </a:p>
                  </a:txBody>
                  <a:tcPr marL="38100" marR="38100" marT="25400" marB="25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sz="1000" b="0" dirty="0">
                        <a:solidFill>
                          <a:srgbClr val="000000"/>
                        </a:solidFill>
                        <a:latin typeface="Malgun Gothic"/>
                      </a:endParaRPr>
                    </a:p>
                  </a:txBody>
                  <a:tcPr marL="38100" marR="38100" marT="25400" marB="25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sz="1000" b="0" dirty="0">
                        <a:solidFill>
                          <a:srgbClr val="000000"/>
                        </a:solidFill>
                        <a:latin typeface="Malgun Gothic"/>
                      </a:endParaRPr>
                    </a:p>
                  </a:txBody>
                  <a:tcPr marL="38100" marR="38100" marT="25400" marB="25400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8712">
                <a:tc>
                  <a:txBody>
                    <a:bodyPr/>
                    <a:lstStyle/>
                    <a:p>
                      <a:endParaRPr sz="1000" b="0">
                        <a:solidFill>
                          <a:srgbClr val="000000"/>
                        </a:solidFill>
                        <a:latin typeface="Malgun Gothic"/>
                      </a:endParaRPr>
                    </a:p>
                  </a:txBody>
                  <a:tcPr marL="38100" marR="38100" marT="25400" marB="25400">
                    <a:solidFill>
                      <a:srgbClr val="F6F7F9"/>
                    </a:solidFill>
                  </a:tcPr>
                </a:tc>
                <a:tc>
                  <a:txBody>
                    <a:bodyPr/>
                    <a:lstStyle/>
                    <a:p>
                      <a:endParaRPr sz="1000" b="0">
                        <a:solidFill>
                          <a:srgbClr val="000000"/>
                        </a:solidFill>
                        <a:latin typeface="Malgun Gothic"/>
                      </a:endParaRPr>
                    </a:p>
                  </a:txBody>
                  <a:tcPr marL="38100" marR="38100" marT="25400" marB="25400">
                    <a:solidFill>
                      <a:srgbClr val="F6F7F9"/>
                    </a:solidFill>
                  </a:tcPr>
                </a:tc>
                <a:tc>
                  <a:txBody>
                    <a:bodyPr/>
                    <a:lstStyle/>
                    <a:p>
                      <a:endParaRPr sz="1000" b="0" dirty="0">
                        <a:solidFill>
                          <a:srgbClr val="000000"/>
                        </a:solidFill>
                        <a:latin typeface="Malgun Gothic"/>
                      </a:endParaRPr>
                    </a:p>
                  </a:txBody>
                  <a:tcPr marL="38100" marR="38100" marT="25400" marB="25400">
                    <a:solidFill>
                      <a:srgbClr val="F6F7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8712">
                <a:tc>
                  <a:txBody>
                    <a:bodyPr/>
                    <a:lstStyle/>
                    <a:p>
                      <a:endParaRPr sz="1000" b="0">
                        <a:solidFill>
                          <a:srgbClr val="000000"/>
                        </a:solidFill>
                        <a:latin typeface="Malgun Gothic"/>
                      </a:endParaRPr>
                    </a:p>
                  </a:txBody>
                  <a:tcPr marL="38100" marR="38100" marT="25400" marB="25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sz="1000" b="0">
                        <a:solidFill>
                          <a:srgbClr val="000000"/>
                        </a:solidFill>
                        <a:latin typeface="Malgun Gothic"/>
                      </a:endParaRPr>
                    </a:p>
                  </a:txBody>
                  <a:tcPr marL="38100" marR="38100" marT="25400" marB="25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sz="1000" b="0" dirty="0">
                        <a:solidFill>
                          <a:srgbClr val="000000"/>
                        </a:solidFill>
                        <a:latin typeface="Malgun Gothic"/>
                      </a:endParaRPr>
                    </a:p>
                  </a:txBody>
                  <a:tcPr marL="38100" marR="38100" marT="25400" marB="25400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Text 6">
            <a:extLst>
              <a:ext uri="{FF2B5EF4-FFF2-40B4-BE49-F238E27FC236}">
                <a16:creationId xmlns:a16="http://schemas.microsoft.com/office/drawing/2014/main" id="{9C5D22F6-6A22-664D-FFA6-25002D0C50F8}"/>
              </a:ext>
            </a:extLst>
          </p:cNvPr>
          <p:cNvSpPr/>
          <p:nvPr/>
        </p:nvSpPr>
        <p:spPr>
          <a:xfrm>
            <a:off x="1026041" y="424858"/>
            <a:ext cx="2772235" cy="25843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Autofit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15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</a:t>
            </a:r>
            <a:r>
              <a:rPr lang="ko-KR" altLang="en-US" sz="1500" b="1" dirty="0">
                <a:solidFill>
                  <a:srgbClr val="FF704D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인도 푸네 법인</a:t>
            </a:r>
            <a:endParaRPr lang="en-US" sz="1500" dirty="0">
              <a:solidFill>
                <a:srgbClr val="FF704D"/>
              </a:solidFill>
            </a:endParaRPr>
          </a:p>
        </p:txBody>
      </p:sp>
      <p:sp>
        <p:nvSpPr>
          <p:cNvPr id="7" name="Text 7">
            <a:extLst>
              <a:ext uri="{FF2B5EF4-FFF2-40B4-BE49-F238E27FC236}">
                <a16:creationId xmlns:a16="http://schemas.microsoft.com/office/drawing/2014/main" id="{1E35C496-EF63-7F08-9C99-FF0232D94584}"/>
              </a:ext>
            </a:extLst>
          </p:cNvPr>
          <p:cNvSpPr/>
          <p:nvPr/>
        </p:nvSpPr>
        <p:spPr>
          <a:xfrm>
            <a:off x="8341242" y="443146"/>
            <a:ext cx="256032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r">
              <a:lnSpc>
                <a:spcPct val="90000"/>
              </a:lnSpc>
              <a:buNone/>
            </a:pPr>
            <a:r>
              <a:rPr lang="en-US" sz="950" dirty="0">
                <a:solidFill>
                  <a:srgbClr val="555555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Global Network &gt; India &gt; Pune</a:t>
            </a:r>
            <a:endParaRPr lang="en-US" sz="950" dirty="0"/>
          </a:p>
        </p:txBody>
      </p:sp>
    </p:spTree>
    <p:extLst>
      <p:ext uri="{BB962C8B-B14F-4D97-AF65-F5344CB8AC3E}">
        <p14:creationId xmlns:p14="http://schemas.microsoft.com/office/powerpoint/2010/main" val="2521113387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8D003ED4-4A39-2CF6-FA53-826C12EA01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78</a:t>
            </a:fld>
            <a:endParaRPr lang="ko-KR" altLang="en-US"/>
          </a:p>
        </p:txBody>
      </p:sp>
      <p:sp>
        <p:nvSpPr>
          <p:cNvPr id="54" name="Shape 5">
            <a:extLst>
              <a:ext uri="{FF2B5EF4-FFF2-40B4-BE49-F238E27FC236}">
                <a16:creationId xmlns:a16="http://schemas.microsoft.com/office/drawing/2014/main" id="{B99484BC-390A-0738-4C23-5686F4A8A50F}"/>
              </a:ext>
            </a:extLst>
          </p:cNvPr>
          <p:cNvSpPr/>
          <p:nvPr/>
        </p:nvSpPr>
        <p:spPr>
          <a:xfrm>
            <a:off x="843162" y="324274"/>
            <a:ext cx="10332720" cy="41148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8890">
            <a:solidFill>
              <a:srgbClr val="E8ECF2"/>
            </a:solidFill>
            <a:prstDash val="solid"/>
          </a:ln>
        </p:spPr>
      </p:sp>
      <p:sp>
        <p:nvSpPr>
          <p:cNvPr id="55" name="Text 6">
            <a:extLst>
              <a:ext uri="{FF2B5EF4-FFF2-40B4-BE49-F238E27FC236}">
                <a16:creationId xmlns:a16="http://schemas.microsoft.com/office/drawing/2014/main" id="{027BB947-63BB-D52F-257A-2099F4084C88}"/>
              </a:ext>
            </a:extLst>
          </p:cNvPr>
          <p:cNvSpPr/>
          <p:nvPr/>
        </p:nvSpPr>
        <p:spPr>
          <a:xfrm>
            <a:off x="1026041" y="424858"/>
            <a:ext cx="2772235" cy="25843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Autofit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15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</a:t>
            </a:r>
            <a:r>
              <a:rPr lang="ko-KR" altLang="en-US" sz="1500" b="1" dirty="0">
                <a:solidFill>
                  <a:srgbClr val="FF704D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브라질 법인</a:t>
            </a:r>
            <a:endParaRPr lang="en-US" sz="1500" dirty="0">
              <a:solidFill>
                <a:srgbClr val="FF704D"/>
              </a:solidFill>
            </a:endParaRPr>
          </a:p>
        </p:txBody>
      </p:sp>
      <p:sp>
        <p:nvSpPr>
          <p:cNvPr id="56" name="Text 7">
            <a:extLst>
              <a:ext uri="{FF2B5EF4-FFF2-40B4-BE49-F238E27FC236}">
                <a16:creationId xmlns:a16="http://schemas.microsoft.com/office/drawing/2014/main" id="{44C1C852-C646-7993-0202-2D24EA092F38}"/>
              </a:ext>
            </a:extLst>
          </p:cNvPr>
          <p:cNvSpPr/>
          <p:nvPr/>
        </p:nvSpPr>
        <p:spPr>
          <a:xfrm>
            <a:off x="8341242" y="443146"/>
            <a:ext cx="256032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r">
              <a:lnSpc>
                <a:spcPct val="90000"/>
              </a:lnSpc>
              <a:buNone/>
            </a:pPr>
            <a:r>
              <a:rPr lang="en-US" sz="950" dirty="0">
                <a:solidFill>
                  <a:srgbClr val="555555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Global Network &gt; Brazil &gt; Piracicaba</a:t>
            </a:r>
            <a:endParaRPr lang="en-US" sz="950" dirty="0"/>
          </a:p>
        </p:txBody>
      </p:sp>
      <p:sp>
        <p:nvSpPr>
          <p:cNvPr id="57" name="Shape 8">
            <a:extLst>
              <a:ext uri="{FF2B5EF4-FFF2-40B4-BE49-F238E27FC236}">
                <a16:creationId xmlns:a16="http://schemas.microsoft.com/office/drawing/2014/main" id="{25C9950F-37B2-C3E8-F9AE-D42F05CD23AF}"/>
              </a:ext>
            </a:extLst>
          </p:cNvPr>
          <p:cNvSpPr/>
          <p:nvPr/>
        </p:nvSpPr>
        <p:spPr>
          <a:xfrm>
            <a:off x="843162" y="949428"/>
            <a:ext cx="10332720" cy="2148840"/>
          </a:xfrm>
          <a:prstGeom prst="roundRect">
            <a:avLst>
              <a:gd name="adj" fmla="val 3404"/>
            </a:avLst>
          </a:prstGeom>
          <a:solidFill>
            <a:srgbClr val="0B1F3A"/>
          </a:solidFill>
          <a:ln w="8890">
            <a:solidFill>
              <a:srgbClr val="0B1F3A"/>
            </a:solidFill>
            <a:prstDash val="solid"/>
          </a:ln>
        </p:spPr>
      </p:sp>
      <p:sp>
        <p:nvSpPr>
          <p:cNvPr id="58" name="Text 9">
            <a:extLst>
              <a:ext uri="{FF2B5EF4-FFF2-40B4-BE49-F238E27FC236}">
                <a16:creationId xmlns:a16="http://schemas.microsoft.com/office/drawing/2014/main" id="{AABF1AD6-95F0-D517-2BAD-85DBEDA0BD56}"/>
              </a:ext>
            </a:extLst>
          </p:cNvPr>
          <p:cNvSpPr/>
          <p:nvPr/>
        </p:nvSpPr>
        <p:spPr>
          <a:xfrm>
            <a:off x="1163202" y="1242036"/>
            <a:ext cx="292608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ko-KR" altLang="en-US" sz="950" dirty="0">
                <a:solidFill>
                  <a:srgbClr val="C6D4E8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화신 </a:t>
            </a:r>
            <a:r>
              <a:rPr lang="en-US" altLang="ko-KR" sz="950" dirty="0">
                <a:solidFill>
                  <a:srgbClr val="C6D4E8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&gt; </a:t>
            </a:r>
            <a:r>
              <a:rPr lang="ko-KR" altLang="en-US" sz="950" dirty="0">
                <a:solidFill>
                  <a:srgbClr val="C6D4E8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해외사업장 </a:t>
            </a:r>
            <a:r>
              <a:rPr lang="en-US" altLang="ko-KR" sz="950" dirty="0">
                <a:solidFill>
                  <a:srgbClr val="C6D4E8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&gt; </a:t>
            </a:r>
            <a:r>
              <a:rPr lang="ko-KR" altLang="en-US" sz="950" dirty="0" err="1">
                <a:solidFill>
                  <a:srgbClr val="C6D4E8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브라질화신</a:t>
            </a:r>
            <a:endParaRPr lang="en-US" sz="950" dirty="0"/>
          </a:p>
        </p:txBody>
      </p:sp>
      <p:sp>
        <p:nvSpPr>
          <p:cNvPr id="59" name="Text 10">
            <a:extLst>
              <a:ext uri="{FF2B5EF4-FFF2-40B4-BE49-F238E27FC236}">
                <a16:creationId xmlns:a16="http://schemas.microsoft.com/office/drawing/2014/main" id="{99A8D5F3-BE71-FF80-6A99-5CA515859FBF}"/>
              </a:ext>
            </a:extLst>
          </p:cNvPr>
          <p:cNvSpPr/>
          <p:nvPr/>
        </p:nvSpPr>
        <p:spPr>
          <a:xfrm>
            <a:off x="1163202" y="1543788"/>
            <a:ext cx="4389120" cy="384048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 lnSpcReduction="10000"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ko-KR" altLang="en-US" sz="28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브라질 법인</a:t>
            </a:r>
            <a:endParaRPr lang="en-US" sz="2800" dirty="0"/>
          </a:p>
        </p:txBody>
      </p:sp>
      <p:sp>
        <p:nvSpPr>
          <p:cNvPr id="60" name="Text 11">
            <a:extLst>
              <a:ext uri="{FF2B5EF4-FFF2-40B4-BE49-F238E27FC236}">
                <a16:creationId xmlns:a16="http://schemas.microsoft.com/office/drawing/2014/main" id="{73E3E0CB-6730-3DB1-E71A-34D3CA0811CC}"/>
              </a:ext>
            </a:extLst>
          </p:cNvPr>
          <p:cNvSpPr/>
          <p:nvPr/>
        </p:nvSpPr>
        <p:spPr>
          <a:xfrm>
            <a:off x="1163202" y="2019276"/>
            <a:ext cx="4389120" cy="45720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ko-KR" altLang="en-US" sz="15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남미 자동차 시장을 향한 생산</a:t>
            </a:r>
            <a:r>
              <a:rPr lang="en-US" altLang="ko-KR" sz="15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·</a:t>
            </a:r>
            <a:r>
              <a:rPr lang="ko-KR" altLang="en-US" sz="15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공급 거점</a:t>
            </a:r>
          </a:p>
        </p:txBody>
      </p:sp>
      <p:sp>
        <p:nvSpPr>
          <p:cNvPr id="61" name="Text 12">
            <a:extLst>
              <a:ext uri="{FF2B5EF4-FFF2-40B4-BE49-F238E27FC236}">
                <a16:creationId xmlns:a16="http://schemas.microsoft.com/office/drawing/2014/main" id="{937C73EE-4B65-92BD-323E-5C2173AFC68C}"/>
              </a:ext>
            </a:extLst>
          </p:cNvPr>
          <p:cNvSpPr/>
          <p:nvPr/>
        </p:nvSpPr>
        <p:spPr>
          <a:xfrm>
            <a:off x="1163202" y="2567916"/>
            <a:ext cx="5029200" cy="329184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ko-KR" altLang="en-US" sz="1080" dirty="0">
                <a:solidFill>
                  <a:srgbClr val="E9EEF7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브라질 </a:t>
            </a:r>
            <a:r>
              <a:rPr lang="en-US" altLang="ko-KR" sz="1080" dirty="0">
                <a:solidFill>
                  <a:srgbClr val="E9EEF7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Piracicaba </a:t>
            </a:r>
            <a:r>
              <a:rPr lang="ko-KR" altLang="en-US" sz="1080" dirty="0">
                <a:solidFill>
                  <a:srgbClr val="E9EEF7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지역의 자동차 부품 생산거점으로 </a:t>
            </a:r>
            <a:r>
              <a:rPr lang="en-US" altLang="ko-KR" sz="1080" dirty="0">
                <a:solidFill>
                  <a:srgbClr val="E9EEF7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HMI, MOBIS </a:t>
            </a:r>
            <a:r>
              <a:rPr lang="ko-KR" altLang="en-US" sz="1080" dirty="0">
                <a:solidFill>
                  <a:srgbClr val="E9EEF7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고객사 대상 </a:t>
            </a:r>
            <a:r>
              <a:rPr lang="ko-KR" altLang="en-US" sz="1080" dirty="0" err="1">
                <a:solidFill>
                  <a:srgbClr val="E9EEF7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섀시</a:t>
            </a:r>
            <a:r>
              <a:rPr lang="en-US" altLang="ko-KR" sz="1080" dirty="0">
                <a:solidFill>
                  <a:srgbClr val="E9EEF7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·</a:t>
            </a:r>
            <a:r>
              <a:rPr lang="ko-KR" altLang="en-US" sz="1080" dirty="0">
                <a:solidFill>
                  <a:srgbClr val="E9EEF7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바디 부품을 공급합니다</a:t>
            </a:r>
            <a:r>
              <a:rPr lang="en-US" altLang="ko-KR" sz="1080" dirty="0">
                <a:solidFill>
                  <a:srgbClr val="E9EEF7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.</a:t>
            </a:r>
            <a:endParaRPr lang="en-US" sz="1080" dirty="0"/>
          </a:p>
        </p:txBody>
      </p:sp>
      <p:sp>
        <p:nvSpPr>
          <p:cNvPr id="62" name="Shape 13">
            <a:extLst>
              <a:ext uri="{FF2B5EF4-FFF2-40B4-BE49-F238E27FC236}">
                <a16:creationId xmlns:a16="http://schemas.microsoft.com/office/drawing/2014/main" id="{87EADB5B-91F1-D8D1-47C8-976C4F5B75A3}"/>
              </a:ext>
            </a:extLst>
          </p:cNvPr>
          <p:cNvSpPr/>
          <p:nvPr/>
        </p:nvSpPr>
        <p:spPr>
          <a:xfrm>
            <a:off x="6558162" y="1223748"/>
            <a:ext cx="4114800" cy="1600200"/>
          </a:xfrm>
          <a:prstGeom prst="roundRect">
            <a:avLst>
              <a:gd name="adj" fmla="val 4571"/>
            </a:avLst>
          </a:prstGeom>
          <a:solidFill>
            <a:srgbClr val="DDE8F3"/>
          </a:solidFill>
          <a:ln w="8890">
            <a:solidFill>
              <a:srgbClr val="DDE8F3"/>
            </a:solidFill>
            <a:prstDash val="solid"/>
          </a:ln>
        </p:spPr>
      </p:sp>
      <p:sp>
        <p:nvSpPr>
          <p:cNvPr id="63" name="Text 14">
            <a:extLst>
              <a:ext uri="{FF2B5EF4-FFF2-40B4-BE49-F238E27FC236}">
                <a16:creationId xmlns:a16="http://schemas.microsoft.com/office/drawing/2014/main" id="{DA0F3007-96CB-ACFA-3506-A0E06626DB3E}"/>
              </a:ext>
            </a:extLst>
          </p:cNvPr>
          <p:cNvSpPr/>
          <p:nvPr/>
        </p:nvSpPr>
        <p:spPr>
          <a:xfrm>
            <a:off x="7061082" y="1909548"/>
            <a:ext cx="3017520" cy="219456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13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현지 법인 / 생산라인 이미지 영역</a:t>
            </a:r>
            <a:endParaRPr lang="en-US" sz="1300" dirty="0"/>
          </a:p>
        </p:txBody>
      </p:sp>
      <p:sp>
        <p:nvSpPr>
          <p:cNvPr id="64" name="Shape 15">
            <a:extLst>
              <a:ext uri="{FF2B5EF4-FFF2-40B4-BE49-F238E27FC236}">
                <a16:creationId xmlns:a16="http://schemas.microsoft.com/office/drawing/2014/main" id="{501B3E1A-676F-9678-13B9-B9F8593AD5BA}"/>
              </a:ext>
            </a:extLst>
          </p:cNvPr>
          <p:cNvSpPr/>
          <p:nvPr/>
        </p:nvSpPr>
        <p:spPr>
          <a:xfrm>
            <a:off x="1007380" y="3493887"/>
            <a:ext cx="2240280" cy="713232"/>
          </a:xfrm>
          <a:prstGeom prst="roundRect">
            <a:avLst>
              <a:gd name="adj" fmla="val 10256"/>
            </a:avLst>
          </a:prstGeom>
          <a:solidFill>
            <a:srgbClr val="F6F8FB"/>
          </a:solidFill>
          <a:ln w="8890">
            <a:solidFill>
              <a:srgbClr val="D5DBE5"/>
            </a:solidFill>
            <a:prstDash val="solid"/>
          </a:ln>
        </p:spPr>
      </p:sp>
      <p:sp>
        <p:nvSpPr>
          <p:cNvPr id="65" name="Text 16">
            <a:extLst>
              <a:ext uri="{FF2B5EF4-FFF2-40B4-BE49-F238E27FC236}">
                <a16:creationId xmlns:a16="http://schemas.microsoft.com/office/drawing/2014/main" id="{2A9483BA-605F-A403-76EB-8B34F051B933}"/>
              </a:ext>
            </a:extLst>
          </p:cNvPr>
          <p:cNvSpPr/>
          <p:nvPr/>
        </p:nvSpPr>
        <p:spPr>
          <a:xfrm>
            <a:off x="1117108" y="3631047"/>
            <a:ext cx="2011680" cy="219456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14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2010.03</a:t>
            </a:r>
            <a:endParaRPr lang="en-US" sz="1400" dirty="0"/>
          </a:p>
        </p:txBody>
      </p:sp>
      <p:sp>
        <p:nvSpPr>
          <p:cNvPr id="66" name="Text 17">
            <a:extLst>
              <a:ext uri="{FF2B5EF4-FFF2-40B4-BE49-F238E27FC236}">
                <a16:creationId xmlns:a16="http://schemas.microsoft.com/office/drawing/2014/main" id="{C541A569-196E-0463-91E2-8BFDC8E0F11A}"/>
              </a:ext>
            </a:extLst>
          </p:cNvPr>
          <p:cNvSpPr/>
          <p:nvPr/>
        </p:nvSpPr>
        <p:spPr>
          <a:xfrm>
            <a:off x="1117108" y="3877935"/>
            <a:ext cx="201168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950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Established</a:t>
            </a:r>
            <a:endParaRPr lang="en-US" sz="950" dirty="0"/>
          </a:p>
        </p:txBody>
      </p:sp>
      <p:sp>
        <p:nvSpPr>
          <p:cNvPr id="67" name="Shape 18">
            <a:extLst>
              <a:ext uri="{FF2B5EF4-FFF2-40B4-BE49-F238E27FC236}">
                <a16:creationId xmlns:a16="http://schemas.microsoft.com/office/drawing/2014/main" id="{2E15AC91-46EF-0143-868B-74DCA51AE12F}"/>
              </a:ext>
            </a:extLst>
          </p:cNvPr>
          <p:cNvSpPr/>
          <p:nvPr/>
        </p:nvSpPr>
        <p:spPr>
          <a:xfrm>
            <a:off x="3521980" y="3493887"/>
            <a:ext cx="2240280" cy="713232"/>
          </a:xfrm>
          <a:prstGeom prst="roundRect">
            <a:avLst>
              <a:gd name="adj" fmla="val 10256"/>
            </a:avLst>
          </a:prstGeom>
          <a:solidFill>
            <a:srgbClr val="F6F8FB"/>
          </a:solidFill>
          <a:ln w="8890">
            <a:solidFill>
              <a:srgbClr val="D5DBE5"/>
            </a:solidFill>
            <a:prstDash val="solid"/>
          </a:ln>
        </p:spPr>
      </p:sp>
      <p:sp>
        <p:nvSpPr>
          <p:cNvPr id="68" name="Text 19">
            <a:extLst>
              <a:ext uri="{FF2B5EF4-FFF2-40B4-BE49-F238E27FC236}">
                <a16:creationId xmlns:a16="http://schemas.microsoft.com/office/drawing/2014/main" id="{61C81A44-681E-E8BF-14C5-55D4C8B8D790}"/>
              </a:ext>
            </a:extLst>
          </p:cNvPr>
          <p:cNvSpPr/>
          <p:nvPr/>
        </p:nvSpPr>
        <p:spPr>
          <a:xfrm>
            <a:off x="3631708" y="3631047"/>
            <a:ext cx="2011680" cy="219456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14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Piracicaba, SP</a:t>
            </a:r>
            <a:endParaRPr lang="en-US" sz="1400" dirty="0"/>
          </a:p>
        </p:txBody>
      </p:sp>
      <p:sp>
        <p:nvSpPr>
          <p:cNvPr id="69" name="Text 20">
            <a:extLst>
              <a:ext uri="{FF2B5EF4-FFF2-40B4-BE49-F238E27FC236}">
                <a16:creationId xmlns:a16="http://schemas.microsoft.com/office/drawing/2014/main" id="{FD36FB46-857E-549E-E781-B36F16162920}"/>
              </a:ext>
            </a:extLst>
          </p:cNvPr>
          <p:cNvSpPr/>
          <p:nvPr/>
        </p:nvSpPr>
        <p:spPr>
          <a:xfrm>
            <a:off x="3631708" y="3877935"/>
            <a:ext cx="201168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950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Location</a:t>
            </a:r>
            <a:endParaRPr lang="en-US" sz="950" dirty="0"/>
          </a:p>
        </p:txBody>
      </p:sp>
      <p:sp>
        <p:nvSpPr>
          <p:cNvPr id="70" name="Shape 21">
            <a:extLst>
              <a:ext uri="{FF2B5EF4-FFF2-40B4-BE49-F238E27FC236}">
                <a16:creationId xmlns:a16="http://schemas.microsoft.com/office/drawing/2014/main" id="{09D5F221-F349-A3A0-4484-8696F8FE4448}"/>
              </a:ext>
            </a:extLst>
          </p:cNvPr>
          <p:cNvSpPr/>
          <p:nvPr/>
        </p:nvSpPr>
        <p:spPr>
          <a:xfrm>
            <a:off x="6036580" y="3493887"/>
            <a:ext cx="2240280" cy="713232"/>
          </a:xfrm>
          <a:prstGeom prst="roundRect">
            <a:avLst>
              <a:gd name="adj" fmla="val 10256"/>
            </a:avLst>
          </a:prstGeom>
          <a:solidFill>
            <a:srgbClr val="F6F8FB"/>
          </a:solidFill>
          <a:ln w="8890">
            <a:solidFill>
              <a:srgbClr val="D5DBE5"/>
            </a:solidFill>
            <a:prstDash val="solid"/>
          </a:ln>
        </p:spPr>
      </p:sp>
      <p:sp>
        <p:nvSpPr>
          <p:cNvPr id="71" name="Text 22">
            <a:extLst>
              <a:ext uri="{FF2B5EF4-FFF2-40B4-BE49-F238E27FC236}">
                <a16:creationId xmlns:a16="http://schemas.microsoft.com/office/drawing/2014/main" id="{BB966263-8D79-E64F-6791-B9F2B11DC471}"/>
              </a:ext>
            </a:extLst>
          </p:cNvPr>
          <p:cNvSpPr/>
          <p:nvPr/>
        </p:nvSpPr>
        <p:spPr>
          <a:xfrm>
            <a:off x="6146308" y="3631047"/>
            <a:ext cx="2011680" cy="219456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14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S/OTR</a:t>
            </a:r>
            <a:endParaRPr lang="en-US" sz="1400" dirty="0"/>
          </a:p>
        </p:txBody>
      </p:sp>
      <p:sp>
        <p:nvSpPr>
          <p:cNvPr id="72" name="Text 23">
            <a:extLst>
              <a:ext uri="{FF2B5EF4-FFF2-40B4-BE49-F238E27FC236}">
                <a16:creationId xmlns:a16="http://schemas.microsoft.com/office/drawing/2014/main" id="{1CAF5880-7A79-833C-C2B3-1545ED9ACE1B}"/>
              </a:ext>
            </a:extLst>
          </p:cNvPr>
          <p:cNvSpPr/>
          <p:nvPr/>
        </p:nvSpPr>
        <p:spPr>
          <a:xfrm>
            <a:off x="6146308" y="3877935"/>
            <a:ext cx="201168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950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Main Products</a:t>
            </a:r>
            <a:endParaRPr lang="en-US" sz="950" dirty="0"/>
          </a:p>
        </p:txBody>
      </p:sp>
      <p:sp>
        <p:nvSpPr>
          <p:cNvPr id="73" name="Shape 24">
            <a:extLst>
              <a:ext uri="{FF2B5EF4-FFF2-40B4-BE49-F238E27FC236}">
                <a16:creationId xmlns:a16="http://schemas.microsoft.com/office/drawing/2014/main" id="{7791CB51-4F71-CF82-8C35-C3FE7D5E356A}"/>
              </a:ext>
            </a:extLst>
          </p:cNvPr>
          <p:cNvSpPr/>
          <p:nvPr/>
        </p:nvSpPr>
        <p:spPr>
          <a:xfrm>
            <a:off x="8551180" y="3493887"/>
            <a:ext cx="2240280" cy="713232"/>
          </a:xfrm>
          <a:prstGeom prst="roundRect">
            <a:avLst>
              <a:gd name="adj" fmla="val 10256"/>
            </a:avLst>
          </a:prstGeom>
          <a:solidFill>
            <a:srgbClr val="F6F8FB"/>
          </a:solidFill>
          <a:ln w="8890">
            <a:solidFill>
              <a:srgbClr val="D5DBE5"/>
            </a:solidFill>
            <a:prstDash val="solid"/>
          </a:ln>
        </p:spPr>
      </p:sp>
      <p:sp>
        <p:nvSpPr>
          <p:cNvPr id="74" name="Text 25">
            <a:extLst>
              <a:ext uri="{FF2B5EF4-FFF2-40B4-BE49-F238E27FC236}">
                <a16:creationId xmlns:a16="http://schemas.microsoft.com/office/drawing/2014/main" id="{E3CE1AEA-DE25-DEAA-5D0E-E0EDD461F013}"/>
              </a:ext>
            </a:extLst>
          </p:cNvPr>
          <p:cNvSpPr/>
          <p:nvPr/>
        </p:nvSpPr>
        <p:spPr>
          <a:xfrm>
            <a:off x="8660908" y="3631047"/>
            <a:ext cx="2011680" cy="219456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14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Brazil / South America</a:t>
            </a:r>
            <a:endParaRPr lang="en-US" sz="1400" dirty="0"/>
          </a:p>
        </p:txBody>
      </p:sp>
      <p:sp>
        <p:nvSpPr>
          <p:cNvPr id="75" name="Text 26">
            <a:extLst>
              <a:ext uri="{FF2B5EF4-FFF2-40B4-BE49-F238E27FC236}">
                <a16:creationId xmlns:a16="http://schemas.microsoft.com/office/drawing/2014/main" id="{7F1D08A8-4432-5317-85F5-3693BA46E770}"/>
              </a:ext>
            </a:extLst>
          </p:cNvPr>
          <p:cNvSpPr/>
          <p:nvPr/>
        </p:nvSpPr>
        <p:spPr>
          <a:xfrm>
            <a:off x="8660908" y="3877935"/>
            <a:ext cx="201168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950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Market Base</a:t>
            </a:r>
            <a:endParaRPr lang="en-US" sz="950" dirty="0"/>
          </a:p>
        </p:txBody>
      </p:sp>
      <p:sp>
        <p:nvSpPr>
          <p:cNvPr id="76" name="Shape 27">
            <a:extLst>
              <a:ext uri="{FF2B5EF4-FFF2-40B4-BE49-F238E27FC236}">
                <a16:creationId xmlns:a16="http://schemas.microsoft.com/office/drawing/2014/main" id="{5F741E54-039E-5330-C062-8B0B294A33FA}"/>
              </a:ext>
            </a:extLst>
          </p:cNvPr>
          <p:cNvSpPr/>
          <p:nvPr/>
        </p:nvSpPr>
        <p:spPr>
          <a:xfrm>
            <a:off x="1007380" y="4454007"/>
            <a:ext cx="9829800" cy="777240"/>
          </a:xfrm>
          <a:prstGeom prst="roundRect">
            <a:avLst>
              <a:gd name="adj" fmla="val 7059"/>
            </a:avLst>
          </a:prstGeom>
          <a:solidFill>
            <a:srgbClr val="FFFFFF"/>
          </a:solidFill>
          <a:ln w="8890">
            <a:solidFill>
              <a:srgbClr val="D5DBE5"/>
            </a:solidFill>
            <a:prstDash val="solid"/>
          </a:ln>
        </p:spPr>
      </p:sp>
      <p:sp>
        <p:nvSpPr>
          <p:cNvPr id="77" name="Text 28">
            <a:extLst>
              <a:ext uri="{FF2B5EF4-FFF2-40B4-BE49-F238E27FC236}">
                <a16:creationId xmlns:a16="http://schemas.microsoft.com/office/drawing/2014/main" id="{7B6D3266-76F1-EE6E-3EA6-247AEF08DCF5}"/>
              </a:ext>
            </a:extLst>
          </p:cNvPr>
          <p:cNvSpPr/>
          <p:nvPr/>
        </p:nvSpPr>
        <p:spPr>
          <a:xfrm>
            <a:off x="1190260" y="4591167"/>
            <a:ext cx="1097280" cy="18288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1100" b="1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소개 섹션 본문</a:t>
            </a:r>
            <a:endParaRPr lang="en-US" sz="1100" dirty="0"/>
          </a:p>
        </p:txBody>
      </p:sp>
      <p:sp>
        <p:nvSpPr>
          <p:cNvPr id="78" name="Text 29">
            <a:extLst>
              <a:ext uri="{FF2B5EF4-FFF2-40B4-BE49-F238E27FC236}">
                <a16:creationId xmlns:a16="http://schemas.microsoft.com/office/drawing/2014/main" id="{115F29B5-8375-9179-54F7-CA68434F11EC}"/>
              </a:ext>
            </a:extLst>
          </p:cNvPr>
          <p:cNvSpPr/>
          <p:nvPr/>
        </p:nvSpPr>
        <p:spPr>
          <a:xfrm>
            <a:off x="2473078" y="4591166"/>
            <a:ext cx="8138160" cy="775335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Autofit/>
          </a:bodyPr>
          <a:lstStyle/>
          <a:p>
            <a:pPr marL="0" indent="0" algn="l" latinLnBrk="0">
              <a:buNone/>
            </a:pP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화신 브라질 법인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(HAB : </a:t>
            </a:r>
            <a:r>
              <a:rPr lang="en-US" altLang="ko-KR" sz="1100" b="0" i="0" dirty="0" err="1">
                <a:effectLst/>
                <a:highlight>
                  <a:srgbClr val="FFFFFF"/>
                </a:highlight>
                <a:latin typeface="+mn-ea"/>
              </a:rPr>
              <a:t>Hwashin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 </a:t>
            </a:r>
            <a:r>
              <a:rPr lang="en-US" altLang="ko-KR" sz="1100" b="0" i="0" dirty="0" err="1">
                <a:effectLst/>
                <a:highlight>
                  <a:srgbClr val="FFFFFF"/>
                </a:highlight>
                <a:latin typeface="+mn-ea"/>
              </a:rPr>
              <a:t>Fabricante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 de </a:t>
            </a:r>
            <a:r>
              <a:rPr lang="en-US" altLang="ko-KR" sz="1100" b="0" i="0" dirty="0" err="1">
                <a:effectLst/>
                <a:highlight>
                  <a:srgbClr val="FFFFFF"/>
                </a:highlight>
                <a:latin typeface="+mn-ea"/>
              </a:rPr>
              <a:t>Pecas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 </a:t>
            </a:r>
            <a:r>
              <a:rPr lang="en-US" altLang="ko-KR" sz="1100" b="0" i="0" dirty="0" err="1">
                <a:effectLst/>
                <a:highlight>
                  <a:srgbClr val="FFFFFF"/>
                </a:highlight>
                <a:latin typeface="+mn-ea"/>
              </a:rPr>
              <a:t>Automotivas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 </a:t>
            </a:r>
            <a:r>
              <a:rPr lang="en-US" altLang="ko-KR" sz="1100" b="0" i="0" dirty="0" err="1">
                <a:effectLst/>
                <a:highlight>
                  <a:srgbClr val="FFFFFF"/>
                </a:highlight>
                <a:latin typeface="+mn-ea"/>
              </a:rPr>
              <a:t>Brasil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 LTDA)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은 남미시장 개척 전진기지로 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2009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년 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12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월 브라질 </a:t>
            </a:r>
            <a:r>
              <a:rPr lang="ko-KR" altLang="en-US" sz="1100" b="0" i="0" dirty="0" err="1">
                <a:effectLst/>
                <a:highlight>
                  <a:srgbClr val="FFFFFF"/>
                </a:highlight>
                <a:latin typeface="+mn-ea"/>
              </a:rPr>
              <a:t>상파울로주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 </a:t>
            </a:r>
            <a:r>
              <a:rPr lang="ko-KR" altLang="en-US" sz="1100" b="0" i="0" dirty="0" err="1">
                <a:effectLst/>
                <a:highlight>
                  <a:srgbClr val="FFFFFF"/>
                </a:highlight>
                <a:latin typeface="+mn-ea"/>
              </a:rPr>
              <a:t>삐라시카바시에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 설립되었습니다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.</a:t>
            </a:r>
          </a:p>
          <a:p>
            <a:pPr marL="0" indent="0" algn="l" latinLnBrk="0">
              <a:buNone/>
            </a:pPr>
            <a:endParaRPr lang="en-US" altLang="ko-KR" sz="1100" b="0" i="0" dirty="0">
              <a:effectLst/>
              <a:highlight>
                <a:srgbClr val="FFFFFF"/>
              </a:highlight>
              <a:latin typeface="+mn-ea"/>
            </a:endParaRPr>
          </a:p>
          <a:p>
            <a:pPr marL="0" indent="0" algn="l" latinLnBrk="0">
              <a:buNone/>
            </a:pP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화신 브라질 법인은 ㈜화신과 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(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주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)</a:t>
            </a:r>
            <a:r>
              <a:rPr lang="ko-KR" altLang="en-US" sz="1100" b="0" i="0" dirty="0" err="1">
                <a:effectLst/>
                <a:highlight>
                  <a:srgbClr val="FFFFFF"/>
                </a:highlight>
                <a:latin typeface="+mn-ea"/>
              </a:rPr>
              <a:t>새화신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 출자 회사로써 현대자동차와 모비스에 고품질의 샤시와 바디 부품을 공급하고 있습니다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. 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화신 브라질 법인은 남미시장에서 글로벌 자동차 부품회사로 성장하기 위해 전 임직원이 함께 노력하고 있습니다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.</a:t>
            </a:r>
            <a:endParaRPr lang="en-US" sz="1100" dirty="0">
              <a:latin typeface="+mn-ea"/>
            </a:endParaRPr>
          </a:p>
        </p:txBody>
      </p:sp>
      <p:sp>
        <p:nvSpPr>
          <p:cNvPr id="6" name="Text 14">
            <a:extLst>
              <a:ext uri="{FF2B5EF4-FFF2-40B4-BE49-F238E27FC236}">
                <a16:creationId xmlns:a16="http://schemas.microsoft.com/office/drawing/2014/main" id="{1D2558EE-046A-1C32-634B-3481F6186287}"/>
              </a:ext>
            </a:extLst>
          </p:cNvPr>
          <p:cNvSpPr/>
          <p:nvPr/>
        </p:nvSpPr>
        <p:spPr>
          <a:xfrm>
            <a:off x="1061766" y="3236610"/>
            <a:ext cx="1097280" cy="201168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1300" b="1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Key Facts</a:t>
            </a:r>
            <a:endParaRPr lang="en-US" sz="13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F2D6767-963A-6E6D-B119-4CE203A69663}"/>
              </a:ext>
            </a:extLst>
          </p:cNvPr>
          <p:cNvSpPr txBox="1"/>
          <p:nvPr/>
        </p:nvSpPr>
        <p:spPr>
          <a:xfrm>
            <a:off x="8220268" y="5567657"/>
            <a:ext cx="3370683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50" dirty="0"/>
              <a:t>https://maps.app.goo.gl/kMMmZoFoHJ2q5KGN8</a:t>
            </a: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0601BEC8-0F4C-B519-C78F-CDCEB2C5FA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5133" y="1304925"/>
            <a:ext cx="3895685" cy="2162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7" name="검토추가_78_0">
            <a:extLst>
              <a:ext uri="{FF2B5EF4-FFF2-40B4-BE49-F238E27FC236}">
                <a16:creationId xmlns:a16="http://schemas.microsoft.com/office/drawing/2014/main" id="{A7E3AB83-611F-46A7-A3EF-CB4C4445EDF7}"/>
              </a:ext>
            </a:extLst>
          </p:cNvPr>
          <p:cNvSpPr>
            <a:spLocks noGrp="1"/>
          </p:cNvSpPr>
          <p:nvPr/>
        </p:nvSpPr>
        <p:spPr>
          <a:xfrm>
            <a:off x="1098058" y="3611997"/>
            <a:ext cx="2049780" cy="257556"/>
          </a:xfrm>
          <a:prstGeom prst="rect">
            <a:avLst/>
          </a:prstGeom>
          <a:noFill/>
          <a:ln w="11430">
            <a:solidFill>
              <a:srgbClr val="FF0000"/>
            </a:solidFill>
          </a:ln>
        </p:spPr>
      </p:sp>
      <p:sp>
        <p:nvSpPr>
          <p:cNvPr id="6148" name="검토추가_78_1">
            <a:extLst>
              <a:ext uri="{FF2B5EF4-FFF2-40B4-BE49-F238E27FC236}">
                <a16:creationId xmlns:a16="http://schemas.microsoft.com/office/drawing/2014/main" id="{80CE21EC-F5E7-48CA-9E94-C1EB8EADBC43}"/>
              </a:ext>
            </a:extLst>
          </p:cNvPr>
          <p:cNvSpPr>
            <a:spLocks noGrp="1"/>
          </p:cNvSpPr>
          <p:nvPr/>
        </p:nvSpPr>
        <p:spPr>
          <a:xfrm>
            <a:off x="8201218" y="5548607"/>
            <a:ext cx="3408783" cy="299710"/>
          </a:xfrm>
          <a:prstGeom prst="rect">
            <a:avLst/>
          </a:prstGeom>
          <a:noFill/>
          <a:ln w="11430">
            <a:solidFill>
              <a:srgbClr val="FF0000"/>
            </a:solidFill>
          </a:ln>
        </p:spPr>
      </p:sp>
    </p:spTree>
    <p:extLst>
      <p:ext uri="{BB962C8B-B14F-4D97-AF65-F5344CB8AC3E}">
        <p14:creationId xmlns:p14="http://schemas.microsoft.com/office/powerpoint/2010/main" val="487475503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3DC2BE3E-E809-D3F1-58D8-8E4A5B43F0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0766" y="7052714"/>
            <a:ext cx="2424956" cy="246592"/>
          </a:xfrm>
        </p:spPr>
        <p:txBody>
          <a:bodyPr/>
          <a:lstStyle/>
          <a:p>
            <a:fld id="{2CA98773-29E8-4C5B-94B7-99CF88C2A214}" type="slidenum">
              <a:rPr lang="ko-KR" altLang="en-US" smtClean="0"/>
              <a:pPr/>
              <a:t>79</a:t>
            </a:fld>
            <a:endParaRPr lang="ko-KR" altLang="en-US"/>
          </a:p>
        </p:txBody>
      </p:sp>
      <p:sp>
        <p:nvSpPr>
          <p:cNvPr id="5" name="Text 7">
            <a:extLst>
              <a:ext uri="{FF2B5EF4-FFF2-40B4-BE49-F238E27FC236}">
                <a16:creationId xmlns:a16="http://schemas.microsoft.com/office/drawing/2014/main" id="{1F239829-DF1C-E4C9-B0E5-4D8EDD975A8A}"/>
              </a:ext>
            </a:extLst>
          </p:cNvPr>
          <p:cNvSpPr/>
          <p:nvPr/>
        </p:nvSpPr>
        <p:spPr>
          <a:xfrm>
            <a:off x="851190" y="1060241"/>
            <a:ext cx="4389120" cy="25603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algn="l"/>
            <a:r>
              <a:rPr lang="ko-KR" altLang="en-US" sz="1600" b="1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주요거래처 및 생산품목</a:t>
            </a:r>
          </a:p>
        </p:txBody>
      </p:sp>
      <p:graphicFrame>
        <p:nvGraphicFramePr>
          <p:cNvPr id="18" name="표 17">
            <a:extLst>
              <a:ext uri="{FF2B5EF4-FFF2-40B4-BE49-F238E27FC236}">
                <a16:creationId xmlns:a16="http://schemas.microsoft.com/office/drawing/2014/main" id="{3D64B07F-A303-AB28-601F-066BB883DD3C}"/>
              </a:ext>
            </a:extLst>
          </p:cNvPr>
          <p:cNvGraphicFramePr>
            <a:graphicFrameLocks noGrp="1"/>
          </p:cNvGraphicFramePr>
          <p:nvPr/>
        </p:nvGraphicFramePr>
        <p:xfrm>
          <a:off x="1173091" y="1437826"/>
          <a:ext cx="7620000" cy="597000"/>
        </p:xfrm>
        <a:graphic>
          <a:graphicData uri="http://schemas.openxmlformats.org/drawingml/2006/table">
            <a:tbl>
              <a:tblPr/>
              <a:tblGrid>
                <a:gridCol w="1131570">
                  <a:extLst>
                    <a:ext uri="{9D8B030D-6E8A-4147-A177-3AD203B41FA5}">
                      <a16:colId xmlns:a16="http://schemas.microsoft.com/office/drawing/2014/main" val="1686340123"/>
                    </a:ext>
                  </a:extLst>
                </a:gridCol>
                <a:gridCol w="6488430">
                  <a:extLst>
                    <a:ext uri="{9D8B030D-6E8A-4147-A177-3AD203B41FA5}">
                      <a16:colId xmlns:a16="http://schemas.microsoft.com/office/drawing/2014/main" val="77233608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1">
                          <a:solidFill>
                            <a:srgbClr val="2D68AF"/>
                          </a:solidFill>
                          <a:effectLst/>
                          <a:latin typeface="+mn-ea"/>
                          <a:ea typeface="+mn-ea"/>
                        </a:rPr>
                        <a:t>거래처</a:t>
                      </a:r>
                    </a:p>
                  </a:txBody>
                  <a:tcPr marR="36000" marT="36000" marB="36000" anchor="ctr">
                    <a:lnL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/>
                      <a:r>
                        <a:rPr lang="en-US" altLang="ko-KR" sz="800" dirty="0">
                          <a:effectLst/>
                          <a:latin typeface="+mn-ea"/>
                          <a:ea typeface="+mn-ea"/>
                        </a:rPr>
                        <a:t>HMI, MOBIS</a:t>
                      </a:r>
                      <a:endParaRPr lang="ko-KR" altLang="en-US" sz="8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190500" marR="36000" marT="36000" marB="36000" anchor="ctr">
                    <a:lnL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38261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1">
                          <a:solidFill>
                            <a:srgbClr val="2D68AF"/>
                          </a:solidFill>
                          <a:effectLst/>
                          <a:latin typeface="+mn-ea"/>
                          <a:ea typeface="+mn-ea"/>
                        </a:rPr>
                        <a:t>생산품목</a:t>
                      </a:r>
                    </a:p>
                  </a:txBody>
                  <a:tcPr marR="36000" marT="36000" marB="36000" anchor="ctr">
                    <a:lnL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algun Gothic"/>
                          <a:ea typeface="맑은 고딕" panose="020B0503020000020004" pitchFamily="50" charset="-127"/>
                          <a:cs typeface="+mn-cs"/>
                        </a:rPr>
                        <a:t>S/OTR, COWL COMPLETE, BUMPER, C/BAR, RR CTBA, FRT L/ARM, FRT C/MBR</a:t>
                      </a:r>
                      <a:endParaRPr kumimoji="0" lang="en-US" altLang="ko-KR" sz="8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Malgun Gothic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190500" marR="36000" marT="36000" marB="36000" anchor="ctr">
                    <a:lnL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33083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1">
                          <a:solidFill>
                            <a:srgbClr val="2D68AF"/>
                          </a:solidFill>
                          <a:effectLst/>
                          <a:latin typeface="+mn-ea"/>
                          <a:ea typeface="+mn-ea"/>
                        </a:rPr>
                        <a:t>생산수량</a:t>
                      </a:r>
                    </a:p>
                  </a:txBody>
                  <a:tcPr marR="36000" marT="36000" marB="36000" anchor="ctr">
                    <a:lnL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850" b="0" dirty="0">
                          <a:solidFill>
                            <a:srgbClr val="000000"/>
                          </a:solidFill>
                          <a:latin typeface="Malgun Gothic"/>
                        </a:rPr>
                        <a:t>17.5 </a:t>
                      </a:r>
                      <a:r>
                        <a:rPr lang="ko-KR" altLang="en-US" sz="850" b="0" dirty="0">
                          <a:solidFill>
                            <a:srgbClr val="000000"/>
                          </a:solidFill>
                          <a:latin typeface="Malgun Gothic"/>
                        </a:rPr>
                        <a:t>만대</a:t>
                      </a:r>
                      <a:r>
                        <a:rPr lang="en-US" altLang="ko-KR" sz="850" b="0" dirty="0">
                          <a:solidFill>
                            <a:srgbClr val="000000"/>
                          </a:solidFill>
                          <a:latin typeface="Malgun Gothic"/>
                        </a:rPr>
                        <a:t>/</a:t>
                      </a:r>
                      <a:r>
                        <a:rPr lang="ko-KR" altLang="en-US" sz="850" b="0" dirty="0">
                          <a:solidFill>
                            <a:srgbClr val="000000"/>
                          </a:solidFill>
                          <a:latin typeface="Malgun Gothic"/>
                        </a:rPr>
                        <a:t>년 </a:t>
                      </a:r>
                      <a:r>
                        <a:rPr lang="en-US" altLang="ko-KR" sz="850" b="0" dirty="0">
                          <a:solidFill>
                            <a:srgbClr val="000000"/>
                          </a:solidFill>
                          <a:latin typeface="Malgun Gothic"/>
                        </a:rPr>
                        <a:t>(</a:t>
                      </a:r>
                      <a:r>
                        <a:rPr lang="ko-KR" altLang="en-US" sz="850" b="0" dirty="0">
                          <a:solidFill>
                            <a:srgbClr val="000000"/>
                          </a:solidFill>
                          <a:latin typeface="Malgun Gothic"/>
                        </a:rPr>
                        <a:t>완성품 공급기준</a:t>
                      </a:r>
                      <a:r>
                        <a:rPr lang="en-US" altLang="ko-KR" sz="850" b="0" dirty="0">
                          <a:solidFill>
                            <a:srgbClr val="000000"/>
                          </a:solidFill>
                          <a:latin typeface="Malgun Gothic"/>
                        </a:rPr>
                        <a:t>)</a:t>
                      </a:r>
                    </a:p>
                  </a:txBody>
                  <a:tcPr marL="190500" marR="36000" marT="36000" marB="36000" anchor="ctr">
                    <a:lnL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28049"/>
                  </a:ext>
                </a:extLst>
              </a:tr>
            </a:tbl>
          </a:graphicData>
        </a:graphic>
      </p:graphicFrame>
      <p:sp>
        <p:nvSpPr>
          <p:cNvPr id="25" name="Shape 43">
            <a:extLst>
              <a:ext uri="{FF2B5EF4-FFF2-40B4-BE49-F238E27FC236}">
                <a16:creationId xmlns:a16="http://schemas.microsoft.com/office/drawing/2014/main" id="{BBC9F62C-1BB6-3FDA-2811-814C794EA8AE}"/>
              </a:ext>
            </a:extLst>
          </p:cNvPr>
          <p:cNvSpPr/>
          <p:nvPr/>
        </p:nvSpPr>
        <p:spPr>
          <a:xfrm>
            <a:off x="1289802" y="3935894"/>
            <a:ext cx="3566160" cy="2828801"/>
          </a:xfrm>
          <a:prstGeom prst="roundRect">
            <a:avLst>
              <a:gd name="adj" fmla="val 4082"/>
            </a:avLst>
          </a:prstGeom>
          <a:solidFill>
            <a:srgbClr val="F6F8FB"/>
          </a:solidFill>
          <a:ln w="8890">
            <a:solidFill>
              <a:srgbClr val="D5DBE5"/>
            </a:solidFill>
            <a:prstDash val="solid"/>
          </a:ln>
        </p:spPr>
      </p:sp>
      <p:sp>
        <p:nvSpPr>
          <p:cNvPr id="26" name="Text 44">
            <a:extLst>
              <a:ext uri="{FF2B5EF4-FFF2-40B4-BE49-F238E27FC236}">
                <a16:creationId xmlns:a16="http://schemas.microsoft.com/office/drawing/2014/main" id="{B014F570-0D31-B2A5-01C0-D8918418CAC7}"/>
              </a:ext>
            </a:extLst>
          </p:cNvPr>
          <p:cNvSpPr/>
          <p:nvPr/>
        </p:nvSpPr>
        <p:spPr>
          <a:xfrm>
            <a:off x="1564122" y="4182783"/>
            <a:ext cx="2194560" cy="219456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1400" b="1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Location &amp; Contact</a:t>
            </a:r>
            <a:endParaRPr lang="en-US" sz="1400" dirty="0"/>
          </a:p>
        </p:txBody>
      </p:sp>
      <p:sp>
        <p:nvSpPr>
          <p:cNvPr id="27" name="Text 45">
            <a:extLst>
              <a:ext uri="{FF2B5EF4-FFF2-40B4-BE49-F238E27FC236}">
                <a16:creationId xmlns:a16="http://schemas.microsoft.com/office/drawing/2014/main" id="{00C424E8-BA62-2D27-4811-FCF625B1DD9C}"/>
              </a:ext>
            </a:extLst>
          </p:cNvPr>
          <p:cNvSpPr/>
          <p:nvPr/>
        </p:nvSpPr>
        <p:spPr>
          <a:xfrm>
            <a:off x="1564122" y="4484535"/>
            <a:ext cx="3044102" cy="810946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algn="l"/>
            <a:r>
              <a:rPr lang="en-US" altLang="ko-KR" sz="1050" b="0" dirty="0">
                <a:solidFill>
                  <a:srgbClr val="000000"/>
                </a:solidFill>
                <a:latin typeface="Malgun Gothic"/>
              </a:rPr>
              <a:t>Av. Seoul 601, </a:t>
            </a:r>
            <a:r>
              <a:rPr lang="en-US" altLang="ko-KR" sz="1050" b="0" dirty="0" err="1">
                <a:solidFill>
                  <a:srgbClr val="000000"/>
                </a:solidFill>
                <a:latin typeface="Malgun Gothic"/>
              </a:rPr>
              <a:t>Capim</a:t>
            </a:r>
            <a:r>
              <a:rPr lang="en-US" altLang="ko-KR" sz="1050" b="0" dirty="0">
                <a:solidFill>
                  <a:srgbClr val="000000"/>
                </a:solidFill>
                <a:latin typeface="Malgun Gothic"/>
              </a:rPr>
              <a:t> Fino (Parque </a:t>
            </a:r>
            <a:r>
              <a:rPr lang="en-US" altLang="ko-KR" sz="1050" b="0" dirty="0" err="1">
                <a:solidFill>
                  <a:srgbClr val="000000"/>
                </a:solidFill>
                <a:latin typeface="Malgun Gothic"/>
              </a:rPr>
              <a:t>Automotivos</a:t>
            </a:r>
            <a:r>
              <a:rPr lang="en-US" altLang="ko-KR" sz="1050" b="0" dirty="0">
                <a:solidFill>
                  <a:srgbClr val="000000"/>
                </a:solidFill>
                <a:latin typeface="Malgun Gothic"/>
              </a:rPr>
              <a:t> de Piracicaba), Piracicaba, SP, Brazil</a:t>
            </a:r>
          </a:p>
          <a:p>
            <a:pPr marL="0" indent="0" algn="l">
              <a:lnSpc>
                <a:spcPct val="90000"/>
              </a:lnSpc>
              <a:buNone/>
            </a:pPr>
            <a:endParaRPr lang="en-US" sz="1030" dirty="0"/>
          </a:p>
          <a:p>
            <a:pPr algn="l"/>
            <a:r>
              <a:rPr lang="en-US" altLang="ko-KR" sz="1050" b="0" dirty="0">
                <a:solidFill>
                  <a:srgbClr val="000000"/>
                </a:solidFill>
                <a:latin typeface="Malgun Gothic"/>
              </a:rPr>
              <a:t>TEL +001-55-19-3414-8100 / 070-8699-0050
FAX -</a:t>
            </a:r>
          </a:p>
        </p:txBody>
      </p:sp>
      <p:sp>
        <p:nvSpPr>
          <p:cNvPr id="28" name="Text 47">
            <a:extLst>
              <a:ext uri="{FF2B5EF4-FFF2-40B4-BE49-F238E27FC236}">
                <a16:creationId xmlns:a16="http://schemas.microsoft.com/office/drawing/2014/main" id="{B3CE2374-A24F-DE62-AC7E-34074C9E27C9}"/>
              </a:ext>
            </a:extLst>
          </p:cNvPr>
          <p:cNvSpPr/>
          <p:nvPr/>
        </p:nvSpPr>
        <p:spPr>
          <a:xfrm>
            <a:off x="1655562" y="5472087"/>
            <a:ext cx="274320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1020" b="1" dirty="0">
                <a:solidFill>
                  <a:srgbClr val="007A5E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Google Map / 지도에서 열기</a:t>
            </a:r>
            <a:endParaRPr lang="en-US" sz="1020" dirty="0"/>
          </a:p>
        </p:txBody>
      </p:sp>
      <p:pic>
        <p:nvPicPr>
          <p:cNvPr id="29" name="그림 28">
            <a:extLst>
              <a:ext uri="{FF2B5EF4-FFF2-40B4-BE49-F238E27FC236}">
                <a16:creationId xmlns:a16="http://schemas.microsoft.com/office/drawing/2014/main" id="{9216A1DB-33A9-0BDE-E955-9A1FF26531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8837" y="5384210"/>
            <a:ext cx="3200353" cy="1297296"/>
          </a:xfrm>
          <a:prstGeom prst="rect">
            <a:avLst/>
          </a:prstGeom>
        </p:spPr>
      </p:pic>
      <p:sp>
        <p:nvSpPr>
          <p:cNvPr id="32" name="Shape 38">
            <a:extLst>
              <a:ext uri="{FF2B5EF4-FFF2-40B4-BE49-F238E27FC236}">
                <a16:creationId xmlns:a16="http://schemas.microsoft.com/office/drawing/2014/main" id="{190BA88C-F658-6CBC-2832-02648E13E16A}"/>
              </a:ext>
            </a:extLst>
          </p:cNvPr>
          <p:cNvSpPr/>
          <p:nvPr/>
        </p:nvSpPr>
        <p:spPr>
          <a:xfrm>
            <a:off x="5255326" y="3964151"/>
            <a:ext cx="3566160" cy="1874520"/>
          </a:xfrm>
          <a:prstGeom prst="roundRect">
            <a:avLst>
              <a:gd name="adj" fmla="val 4878"/>
            </a:avLst>
          </a:prstGeom>
          <a:solidFill>
            <a:srgbClr val="005BAC"/>
          </a:solidFill>
          <a:ln w="8890">
            <a:solidFill>
              <a:srgbClr val="005BAC"/>
            </a:solidFill>
            <a:prstDash val="solid"/>
          </a:ln>
        </p:spPr>
      </p:sp>
      <p:sp>
        <p:nvSpPr>
          <p:cNvPr id="33" name="Text 39">
            <a:extLst>
              <a:ext uri="{FF2B5EF4-FFF2-40B4-BE49-F238E27FC236}">
                <a16:creationId xmlns:a16="http://schemas.microsoft.com/office/drawing/2014/main" id="{7BCEB469-D7FD-F9C8-327E-580B66AB36CB}"/>
              </a:ext>
            </a:extLst>
          </p:cNvPr>
          <p:cNvSpPr/>
          <p:nvPr/>
        </p:nvSpPr>
        <p:spPr>
          <a:xfrm>
            <a:off x="5529646" y="4302479"/>
            <a:ext cx="2971800" cy="292608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ESG 정보 공개</a:t>
            </a:r>
            <a:endParaRPr lang="en-US" sz="1800" dirty="0"/>
          </a:p>
        </p:txBody>
      </p:sp>
      <p:sp>
        <p:nvSpPr>
          <p:cNvPr id="34" name="Text 40">
            <a:extLst>
              <a:ext uri="{FF2B5EF4-FFF2-40B4-BE49-F238E27FC236}">
                <a16:creationId xmlns:a16="http://schemas.microsoft.com/office/drawing/2014/main" id="{F15EE988-F4DD-662E-9F6F-15B7030F93CA}"/>
              </a:ext>
            </a:extLst>
          </p:cNvPr>
          <p:cNvSpPr/>
          <p:nvPr/>
        </p:nvSpPr>
        <p:spPr>
          <a:xfrm>
            <a:off x="5529646" y="4695671"/>
            <a:ext cx="2971800" cy="384048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1050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해외법인의 환경·사회공헌 활동과</a:t>
            </a:r>
            <a:endParaRPr lang="en-US" sz="1050" dirty="0"/>
          </a:p>
          <a:p>
            <a:pPr marL="0" indent="0" algn="ctr">
              <a:lnSpc>
                <a:spcPct val="90000"/>
              </a:lnSpc>
              <a:buNone/>
            </a:pPr>
            <a:r>
              <a:rPr lang="en-US" sz="1050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관련 보고서를 한 화면에서 제공합니다.</a:t>
            </a:r>
            <a:endParaRPr lang="en-US" sz="1050" dirty="0"/>
          </a:p>
        </p:txBody>
      </p:sp>
      <p:sp>
        <p:nvSpPr>
          <p:cNvPr id="35" name="Shape 41">
            <a:extLst>
              <a:ext uri="{FF2B5EF4-FFF2-40B4-BE49-F238E27FC236}">
                <a16:creationId xmlns:a16="http://schemas.microsoft.com/office/drawing/2014/main" id="{FC9D18C7-C7B2-B9DB-9139-43E4BD03CD8B}"/>
              </a:ext>
            </a:extLst>
          </p:cNvPr>
          <p:cNvSpPr/>
          <p:nvPr/>
        </p:nvSpPr>
        <p:spPr>
          <a:xfrm>
            <a:off x="5621086" y="5308319"/>
            <a:ext cx="2834640" cy="384048"/>
          </a:xfrm>
          <a:prstGeom prst="roundRect">
            <a:avLst>
              <a:gd name="adj" fmla="val 11905"/>
            </a:avLst>
          </a:prstGeom>
          <a:solidFill>
            <a:srgbClr val="FFFFFF"/>
          </a:solidFill>
          <a:ln w="8890">
            <a:solidFill>
              <a:srgbClr val="FFFFFF"/>
            </a:solidFill>
            <a:prstDash val="solid"/>
          </a:ln>
        </p:spPr>
      </p:sp>
      <p:sp>
        <p:nvSpPr>
          <p:cNvPr id="36" name="Text 42">
            <a:extLst>
              <a:ext uri="{FF2B5EF4-FFF2-40B4-BE49-F238E27FC236}">
                <a16:creationId xmlns:a16="http://schemas.microsoft.com/office/drawing/2014/main" id="{4E041285-FABE-B012-E5F8-706EBA3B8EB1}"/>
              </a:ext>
            </a:extLst>
          </p:cNvPr>
          <p:cNvSpPr/>
          <p:nvPr/>
        </p:nvSpPr>
        <p:spPr>
          <a:xfrm>
            <a:off x="5712526" y="5408903"/>
            <a:ext cx="2651760" cy="146304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1050" b="1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ESG 보고서 다운로드</a:t>
            </a:r>
            <a:endParaRPr lang="en-US" sz="1050" dirty="0"/>
          </a:p>
        </p:txBody>
      </p:sp>
      <p:sp>
        <p:nvSpPr>
          <p:cNvPr id="4" name="Text 7">
            <a:extLst>
              <a:ext uri="{FF2B5EF4-FFF2-40B4-BE49-F238E27FC236}">
                <a16:creationId xmlns:a16="http://schemas.microsoft.com/office/drawing/2014/main" id="{0FCACDEE-BF3F-B809-6F25-23BFFA06BC4B}"/>
              </a:ext>
            </a:extLst>
          </p:cNvPr>
          <p:cNvSpPr/>
          <p:nvPr/>
        </p:nvSpPr>
        <p:spPr>
          <a:xfrm>
            <a:off x="832768" y="2267723"/>
            <a:ext cx="4389120" cy="25603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algn="l"/>
            <a:r>
              <a:rPr lang="ko-KR" altLang="en-US" sz="1600" b="1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인증현황</a:t>
            </a:r>
          </a:p>
        </p:txBody>
      </p:sp>
      <p:sp>
        <p:nvSpPr>
          <p:cNvPr id="6" name="Shape 5">
            <a:extLst>
              <a:ext uri="{FF2B5EF4-FFF2-40B4-BE49-F238E27FC236}">
                <a16:creationId xmlns:a16="http://schemas.microsoft.com/office/drawing/2014/main" id="{8A900D77-79E5-893A-DBF0-E69C60EC8CB4}"/>
              </a:ext>
            </a:extLst>
          </p:cNvPr>
          <p:cNvSpPr/>
          <p:nvPr/>
        </p:nvSpPr>
        <p:spPr>
          <a:xfrm>
            <a:off x="843162" y="324274"/>
            <a:ext cx="10332720" cy="41148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8890">
            <a:solidFill>
              <a:srgbClr val="E8ECF2"/>
            </a:solidFill>
            <a:prstDash val="solid"/>
          </a:ln>
        </p:spPr>
      </p:sp>
      <p:graphicFrame>
        <p:nvGraphicFramePr>
          <p:cNvPr id="11" name="Table 26">
            <a:extLst>
              <a:ext uri="{FF2B5EF4-FFF2-40B4-BE49-F238E27FC236}">
                <a16:creationId xmlns:a16="http://schemas.microsoft.com/office/drawing/2014/main" id="{CC80332D-76D3-5D85-8BE5-AE16506A4826}"/>
              </a:ext>
            </a:extLst>
          </p:cNvPr>
          <p:cNvGraphicFramePr>
            <a:graphicFrameLocks noGrp="1"/>
          </p:cNvGraphicFramePr>
          <p:nvPr/>
        </p:nvGraphicFramePr>
        <p:xfrm>
          <a:off x="1195754" y="2580473"/>
          <a:ext cx="6430945" cy="60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433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6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929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8712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Malgun Gothic"/>
                        </a:rPr>
                        <a:t>인증서</a:t>
                      </a:r>
                      <a:endParaRPr sz="1000" b="1" dirty="0">
                        <a:solidFill>
                          <a:srgbClr val="FFFFFF"/>
                        </a:solidFill>
                        <a:latin typeface="Malgun Gothic"/>
                      </a:endParaRPr>
                    </a:p>
                  </a:txBody>
                  <a:tcPr marL="38100" marR="38100" marT="25400" marB="25400"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1" dirty="0" err="1">
                          <a:solidFill>
                            <a:srgbClr val="FFFFFF"/>
                          </a:solidFill>
                          <a:latin typeface="Malgun Gothic"/>
                        </a:rPr>
                        <a:t>획득일시</a:t>
                      </a:r>
                      <a:endParaRPr sz="1000" b="1" dirty="0">
                        <a:solidFill>
                          <a:srgbClr val="FFFFFF"/>
                        </a:solidFill>
                        <a:latin typeface="Malgun Gothic"/>
                      </a:endParaRPr>
                    </a:p>
                  </a:txBody>
                  <a:tcPr marL="38100" marR="38100" marT="25400" marB="25400"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1" dirty="0" err="1">
                          <a:solidFill>
                            <a:srgbClr val="FFFFFF"/>
                          </a:solidFill>
                          <a:latin typeface="Malgun Gothic"/>
                        </a:rPr>
                        <a:t>인증기관</a:t>
                      </a:r>
                      <a:endParaRPr sz="1000" b="1" dirty="0">
                        <a:solidFill>
                          <a:srgbClr val="FFFFFF"/>
                        </a:solidFill>
                        <a:latin typeface="Malgun Gothic"/>
                      </a:endParaRPr>
                    </a:p>
                  </a:txBody>
                  <a:tcPr marL="38100" marR="38100" marT="25400" marB="25400"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71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dirty="0">
                          <a:solidFill>
                            <a:srgbClr val="000000"/>
                          </a:solidFill>
                          <a:latin typeface="Malgun Gothic"/>
                        </a:rPr>
                        <a:t>ISO/TS16949 </a:t>
                      </a:r>
                      <a:r>
                        <a:rPr lang="ko-KR" altLang="en-US" sz="1000" b="0" dirty="0">
                          <a:solidFill>
                            <a:srgbClr val="000000"/>
                          </a:solidFill>
                          <a:latin typeface="Malgun Gothic"/>
                        </a:rPr>
                        <a:t>인증</a:t>
                      </a:r>
                    </a:p>
                  </a:txBody>
                  <a:tcPr marL="38100" marR="38100" marT="25400" marB="25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dirty="0">
                          <a:solidFill>
                            <a:srgbClr val="000000"/>
                          </a:solidFill>
                          <a:latin typeface="Malgun Gothic"/>
                        </a:rPr>
                        <a:t>2014.02</a:t>
                      </a:r>
                    </a:p>
                  </a:txBody>
                  <a:tcPr marL="38100" marR="38100" marT="25400" marB="25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dirty="0">
                          <a:solidFill>
                            <a:srgbClr val="000000"/>
                          </a:solidFill>
                          <a:latin typeface="Malgun Gothic"/>
                        </a:rPr>
                        <a:t>DQS UL</a:t>
                      </a:r>
                    </a:p>
                  </a:txBody>
                  <a:tcPr marL="38100" marR="38100" marT="25400" marB="25400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71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dirty="0">
                          <a:solidFill>
                            <a:srgbClr val="000000"/>
                          </a:solidFill>
                          <a:latin typeface="Malgun Gothic"/>
                        </a:rPr>
                        <a:t>HMB BEST SUPPLIERS AWARDS</a:t>
                      </a:r>
                    </a:p>
                  </a:txBody>
                  <a:tcPr marL="38100" marR="38100" marT="25400" marB="25400">
                    <a:solidFill>
                      <a:srgbClr val="F6F7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dirty="0">
                          <a:solidFill>
                            <a:srgbClr val="000000"/>
                          </a:solidFill>
                          <a:latin typeface="Malgun Gothic"/>
                        </a:rPr>
                        <a:t>2014.02</a:t>
                      </a:r>
                    </a:p>
                  </a:txBody>
                  <a:tcPr marL="38100" marR="38100" marT="25400" marB="25400">
                    <a:solidFill>
                      <a:srgbClr val="F6F7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dirty="0">
                          <a:solidFill>
                            <a:srgbClr val="000000"/>
                          </a:solidFill>
                          <a:latin typeface="Malgun Gothic"/>
                        </a:rPr>
                        <a:t>HMB</a:t>
                      </a:r>
                    </a:p>
                  </a:txBody>
                  <a:tcPr marL="38100" marR="38100" marT="25400" marB="25400">
                    <a:solidFill>
                      <a:srgbClr val="F6F7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Text 6">
            <a:extLst>
              <a:ext uri="{FF2B5EF4-FFF2-40B4-BE49-F238E27FC236}">
                <a16:creationId xmlns:a16="http://schemas.microsoft.com/office/drawing/2014/main" id="{6996584A-9B20-A4BF-FE64-58FCB8473DB3}"/>
              </a:ext>
            </a:extLst>
          </p:cNvPr>
          <p:cNvSpPr/>
          <p:nvPr/>
        </p:nvSpPr>
        <p:spPr>
          <a:xfrm>
            <a:off x="1026041" y="424858"/>
            <a:ext cx="2772235" cy="25843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Autofit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15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</a:t>
            </a:r>
            <a:r>
              <a:rPr lang="ko-KR" altLang="en-US" sz="1500" b="1" dirty="0">
                <a:solidFill>
                  <a:srgbClr val="FF704D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브라질 법인</a:t>
            </a:r>
            <a:endParaRPr lang="en-US" sz="1500" dirty="0">
              <a:solidFill>
                <a:srgbClr val="FF704D"/>
              </a:solidFill>
            </a:endParaRPr>
          </a:p>
        </p:txBody>
      </p:sp>
      <p:sp>
        <p:nvSpPr>
          <p:cNvPr id="9" name="Text 7">
            <a:extLst>
              <a:ext uri="{FF2B5EF4-FFF2-40B4-BE49-F238E27FC236}">
                <a16:creationId xmlns:a16="http://schemas.microsoft.com/office/drawing/2014/main" id="{B010C9A0-7529-CC5F-1DE6-ED606740847A}"/>
              </a:ext>
            </a:extLst>
          </p:cNvPr>
          <p:cNvSpPr/>
          <p:nvPr/>
        </p:nvSpPr>
        <p:spPr>
          <a:xfrm>
            <a:off x="8341242" y="443146"/>
            <a:ext cx="256032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r">
              <a:lnSpc>
                <a:spcPct val="90000"/>
              </a:lnSpc>
              <a:buNone/>
            </a:pPr>
            <a:r>
              <a:rPr lang="en-US" sz="950" dirty="0">
                <a:solidFill>
                  <a:srgbClr val="555555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Global Network &gt; Brazil &gt; Piracicaba</a:t>
            </a:r>
            <a:endParaRPr lang="en-US" sz="950" dirty="0"/>
          </a:p>
        </p:txBody>
      </p:sp>
    </p:spTree>
    <p:extLst>
      <p:ext uri="{BB962C8B-B14F-4D97-AF65-F5344CB8AC3E}">
        <p14:creationId xmlns:p14="http://schemas.microsoft.com/office/powerpoint/2010/main" val="35369621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1"/>
          <p:cNvSpPr/>
          <p:nvPr/>
        </p:nvSpPr>
        <p:spPr>
          <a:xfrm>
            <a:off x="695325" y="597246"/>
            <a:ext cx="740664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300" b="1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전체 메뉴 구조도</a:t>
            </a:r>
            <a:endParaRPr lang="en-US" sz="2300" dirty="0"/>
          </a:p>
        </p:txBody>
      </p:sp>
      <p:sp>
        <p:nvSpPr>
          <p:cNvPr id="4" name="Text 2"/>
          <p:cNvSpPr/>
          <p:nvPr/>
        </p:nvSpPr>
        <p:spPr>
          <a:xfrm>
            <a:off x="719389" y="1009976"/>
            <a:ext cx="10607040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www.hwashin.co.kr 기준 1Depth 중심 Global Navigation</a:t>
            </a:r>
            <a:endParaRPr lang="en-US" sz="1020" dirty="0"/>
          </a:p>
        </p:txBody>
      </p:sp>
      <p:sp>
        <p:nvSpPr>
          <p:cNvPr id="6" name="Text 4"/>
          <p:cNvSpPr/>
          <p:nvPr/>
        </p:nvSpPr>
        <p:spPr>
          <a:xfrm>
            <a:off x="4297680" y="1389789"/>
            <a:ext cx="3566160" cy="457200"/>
          </a:xfrm>
          <a:prstGeom prst="rect">
            <a:avLst/>
          </a:prstGeom>
          <a:solidFill>
            <a:srgbClr val="0B1F3A"/>
          </a:solidFill>
          <a:ln>
            <a:solidFill>
              <a:srgbClr val="0B1F3A"/>
            </a:solidFill>
          </a:ln>
        </p:spPr>
        <p:txBody>
          <a:bodyPr wrap="square" lIns="508" tIns="508" rIns="508" bIns="508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www.hwashin.co.kr</a:t>
            </a:r>
            <a:endParaRPr lang="en-US" sz="2400" dirty="0"/>
          </a:p>
        </p:txBody>
      </p:sp>
      <p:sp>
        <p:nvSpPr>
          <p:cNvPr id="7" name="Shape 5"/>
          <p:cNvSpPr/>
          <p:nvPr/>
        </p:nvSpPr>
        <p:spPr>
          <a:xfrm>
            <a:off x="6100424" y="1846989"/>
            <a:ext cx="0" cy="475488"/>
          </a:xfrm>
          <a:prstGeom prst="line">
            <a:avLst/>
          </a:prstGeom>
          <a:noFill/>
          <a:ln w="12700">
            <a:solidFill>
              <a:srgbClr val="D7DCE3"/>
            </a:solidFill>
            <a:prstDash val="solid"/>
            <a:tailEnd type="triangle"/>
          </a:ln>
        </p:spPr>
      </p:sp>
      <p:sp>
        <p:nvSpPr>
          <p:cNvPr id="8" name="Text 6"/>
          <p:cNvSpPr/>
          <p:nvPr/>
        </p:nvSpPr>
        <p:spPr>
          <a:xfrm>
            <a:off x="722103" y="2349909"/>
            <a:ext cx="1800000" cy="384048"/>
          </a:xfrm>
          <a:prstGeom prst="rect">
            <a:avLst/>
          </a:prstGeom>
          <a:solidFill>
            <a:srgbClr val="005BAC"/>
          </a:solidFill>
          <a:ln>
            <a:solidFill>
              <a:srgbClr val="292F70"/>
            </a:solidFill>
          </a:ln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ko-KR" altLang="en-US" sz="12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회사소개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2964614" y="2349909"/>
            <a:ext cx="1800000" cy="384048"/>
          </a:xfrm>
          <a:prstGeom prst="rect">
            <a:avLst/>
          </a:prstGeom>
          <a:solidFill>
            <a:srgbClr val="005BAC"/>
          </a:solidFill>
          <a:ln>
            <a:solidFill>
              <a:srgbClr val="292F70"/>
            </a:solidFill>
          </a:ln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ko-KR" altLang="en-US" sz="12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기술혁신</a:t>
            </a:r>
            <a:endParaRPr lang="en-US" sz="1200" dirty="0"/>
          </a:p>
        </p:txBody>
      </p:sp>
      <p:sp>
        <p:nvSpPr>
          <p:cNvPr id="12" name="Text 10"/>
          <p:cNvSpPr/>
          <p:nvPr/>
        </p:nvSpPr>
        <p:spPr>
          <a:xfrm>
            <a:off x="5187453" y="2349909"/>
            <a:ext cx="1800000" cy="384048"/>
          </a:xfrm>
          <a:prstGeom prst="rect">
            <a:avLst/>
          </a:prstGeom>
          <a:solidFill>
            <a:srgbClr val="005BAC"/>
          </a:solidFill>
          <a:ln>
            <a:solidFill>
              <a:srgbClr val="292F70"/>
            </a:solidFill>
          </a:ln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ko-KR" altLang="en-US" sz="12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글로벌네트워크</a:t>
            </a:r>
            <a:endParaRPr lang="en-US" sz="1200" dirty="0"/>
          </a:p>
        </p:txBody>
      </p:sp>
      <p:sp>
        <p:nvSpPr>
          <p:cNvPr id="13" name="Shape 11"/>
          <p:cNvSpPr/>
          <p:nvPr/>
        </p:nvSpPr>
        <p:spPr>
          <a:xfrm flipH="1">
            <a:off x="2119343" y="1837157"/>
            <a:ext cx="3976657" cy="493088"/>
          </a:xfrm>
          <a:prstGeom prst="line">
            <a:avLst/>
          </a:prstGeom>
          <a:noFill/>
          <a:ln w="12700">
            <a:solidFill>
              <a:srgbClr val="D7DCE3"/>
            </a:solidFill>
            <a:prstDash val="solid"/>
            <a:tailEnd type="triangle"/>
          </a:ln>
        </p:spPr>
      </p:sp>
      <p:sp>
        <p:nvSpPr>
          <p:cNvPr id="14" name="Text 12"/>
          <p:cNvSpPr/>
          <p:nvPr/>
        </p:nvSpPr>
        <p:spPr>
          <a:xfrm>
            <a:off x="7465463" y="2349909"/>
            <a:ext cx="1800000" cy="384048"/>
          </a:xfrm>
          <a:prstGeom prst="rect">
            <a:avLst/>
          </a:prstGeom>
          <a:solidFill>
            <a:srgbClr val="1F6F5A"/>
          </a:solidFill>
          <a:ln>
            <a:solidFill>
              <a:srgbClr val="292F70"/>
            </a:solidFill>
          </a:ln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altLang="ko-KR" sz="14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ESG</a:t>
            </a:r>
            <a:endParaRPr lang="en-US" sz="1400" dirty="0"/>
          </a:p>
        </p:txBody>
      </p:sp>
      <p:sp>
        <p:nvSpPr>
          <p:cNvPr id="15" name="Shape 13"/>
          <p:cNvSpPr/>
          <p:nvPr/>
        </p:nvSpPr>
        <p:spPr>
          <a:xfrm flipH="1">
            <a:off x="3854244" y="1848463"/>
            <a:ext cx="2241754" cy="481781"/>
          </a:xfrm>
          <a:prstGeom prst="line">
            <a:avLst/>
          </a:prstGeom>
          <a:noFill/>
          <a:ln w="12700">
            <a:solidFill>
              <a:srgbClr val="D7DCE3"/>
            </a:solidFill>
            <a:prstDash val="solid"/>
            <a:tailEnd type="triangle"/>
          </a:ln>
        </p:spPr>
      </p:sp>
      <p:sp>
        <p:nvSpPr>
          <p:cNvPr id="16" name="Text 14"/>
          <p:cNvSpPr/>
          <p:nvPr/>
        </p:nvSpPr>
        <p:spPr>
          <a:xfrm>
            <a:off x="9685774" y="2349909"/>
            <a:ext cx="1800000" cy="384048"/>
          </a:xfrm>
          <a:prstGeom prst="rect">
            <a:avLst/>
          </a:prstGeom>
          <a:solidFill>
            <a:srgbClr val="0B1F3A"/>
          </a:solidFill>
          <a:ln>
            <a:solidFill>
              <a:srgbClr val="292F70"/>
            </a:solidFill>
          </a:ln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ko-KR" altLang="en-US" sz="1200" b="1" dirty="0" err="1">
                <a:solidFill>
                  <a:schemeClr val="bg1"/>
                </a:solidFill>
              </a:rPr>
              <a:t>뉴스룸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17" name="Shape 15"/>
          <p:cNvSpPr/>
          <p:nvPr/>
        </p:nvSpPr>
        <p:spPr>
          <a:xfrm>
            <a:off x="6080759" y="1846989"/>
            <a:ext cx="2247163" cy="493088"/>
          </a:xfrm>
          <a:prstGeom prst="line">
            <a:avLst/>
          </a:prstGeom>
          <a:noFill/>
          <a:ln w="12700">
            <a:solidFill>
              <a:srgbClr val="D7DCE3"/>
            </a:solidFill>
            <a:prstDash val="solid"/>
            <a:tailEnd type="triangle"/>
          </a:ln>
        </p:spPr>
      </p:sp>
      <p:sp>
        <p:nvSpPr>
          <p:cNvPr id="19" name="Shape 17"/>
          <p:cNvSpPr/>
          <p:nvPr/>
        </p:nvSpPr>
        <p:spPr>
          <a:xfrm>
            <a:off x="6095999" y="1843283"/>
            <a:ext cx="4463845" cy="516458"/>
          </a:xfrm>
          <a:prstGeom prst="line">
            <a:avLst/>
          </a:prstGeom>
          <a:noFill/>
          <a:ln w="12700">
            <a:solidFill>
              <a:srgbClr val="D7DCE3"/>
            </a:solidFill>
            <a:prstDash val="solid"/>
            <a:tailEnd type="triangle"/>
          </a:ln>
        </p:spPr>
      </p:sp>
      <p:sp>
        <p:nvSpPr>
          <p:cNvPr id="21" name="Text 19"/>
          <p:cNvSpPr/>
          <p:nvPr/>
        </p:nvSpPr>
        <p:spPr>
          <a:xfrm>
            <a:off x="719227" y="2752442"/>
            <a:ext cx="1800000" cy="1494031"/>
          </a:xfrm>
          <a:prstGeom prst="rect">
            <a:avLst/>
          </a:prstGeom>
          <a:solidFill>
            <a:srgbClr val="FAFBFC"/>
          </a:solidFill>
          <a:ln w="6350">
            <a:solidFill>
              <a:srgbClr val="D7DCE3"/>
            </a:solidFill>
          </a:ln>
        </p:spPr>
        <p:txBody>
          <a:bodyPr wrap="square" lIns="381" tIns="381" rIns="381" bIns="381" rtlCol="0" anchor="t" anchorCtr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1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회사개요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1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CEO </a:t>
            </a:r>
            <a:r>
              <a:rPr lang="ko-KR" altLang="en-US" sz="11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메시지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1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연혁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1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CI </a:t>
            </a:r>
            <a:r>
              <a:rPr lang="ko-KR" altLang="en-US" sz="11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소개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1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수상</a:t>
            </a:r>
            <a:r>
              <a:rPr lang="en-US" altLang="ko-KR" sz="11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·</a:t>
            </a:r>
            <a:r>
              <a:rPr lang="ko-KR" altLang="en-US" sz="11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인증</a:t>
            </a:r>
            <a:endParaRPr lang="en-US" sz="1100" dirty="0"/>
          </a:p>
        </p:txBody>
      </p:sp>
      <p:sp>
        <p:nvSpPr>
          <p:cNvPr id="28" name="Text 26"/>
          <p:cNvSpPr/>
          <p:nvPr/>
        </p:nvSpPr>
        <p:spPr>
          <a:xfrm>
            <a:off x="685800" y="5014451"/>
            <a:ext cx="1097280" cy="292608"/>
          </a:xfrm>
          <a:prstGeom prst="rect">
            <a:avLst/>
          </a:prstGeom>
          <a:solidFill>
            <a:srgbClr val="0B1F3A"/>
          </a:solidFill>
          <a:ln>
            <a:noFill/>
          </a:ln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Utility</a:t>
            </a:r>
            <a:endParaRPr lang="en-US" sz="950" dirty="0"/>
          </a:p>
        </p:txBody>
      </p:sp>
      <p:sp>
        <p:nvSpPr>
          <p:cNvPr id="29" name="Text 27"/>
          <p:cNvSpPr/>
          <p:nvPr/>
        </p:nvSpPr>
        <p:spPr>
          <a:xfrm>
            <a:off x="2001818" y="4977695"/>
            <a:ext cx="4297680" cy="77724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11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• KR / EN / CN</a:t>
            </a:r>
            <a:endParaRPr lang="en-US" sz="1100" dirty="0"/>
          </a:p>
          <a:p>
            <a:pPr marL="0" indent="0">
              <a:buNone/>
            </a:pPr>
            <a:r>
              <a:rPr lang="en-US" sz="11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• 통합검색</a:t>
            </a:r>
            <a:endParaRPr lang="en-US" sz="1100" dirty="0"/>
          </a:p>
          <a:p>
            <a:pPr marL="0" indent="0">
              <a:buNone/>
            </a:pPr>
            <a:r>
              <a:rPr lang="en-US" sz="11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• Family Site</a:t>
            </a:r>
            <a:endParaRPr lang="en-US" sz="1100" dirty="0"/>
          </a:p>
          <a:p>
            <a:pPr marL="0" indent="0">
              <a:buNone/>
            </a:pPr>
            <a:r>
              <a:rPr lang="en-US" sz="11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• 사이트맵</a:t>
            </a:r>
            <a:endParaRPr lang="en-US" sz="1100" dirty="0"/>
          </a:p>
          <a:p>
            <a:pPr marL="0" indent="0">
              <a:buNone/>
            </a:pPr>
            <a:r>
              <a:rPr lang="en-US" sz="11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• 개인정보처리방침</a:t>
            </a:r>
            <a:endParaRPr lang="en-US" sz="1100" dirty="0"/>
          </a:p>
        </p:txBody>
      </p:sp>
      <p:sp>
        <p:nvSpPr>
          <p:cNvPr id="30" name="Text 28"/>
          <p:cNvSpPr/>
          <p:nvPr/>
        </p:nvSpPr>
        <p:spPr>
          <a:xfrm>
            <a:off x="6629400" y="5014451"/>
            <a:ext cx="1097280" cy="292608"/>
          </a:xfrm>
          <a:prstGeom prst="rect">
            <a:avLst/>
          </a:prstGeom>
          <a:solidFill>
            <a:srgbClr val="0B3155"/>
          </a:solidFill>
          <a:ln>
            <a:noFill/>
          </a:ln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외부 연결</a:t>
            </a:r>
            <a:endParaRPr lang="en-US" sz="950" dirty="0"/>
          </a:p>
        </p:txBody>
      </p:sp>
      <p:sp>
        <p:nvSpPr>
          <p:cNvPr id="31" name="Text 29"/>
          <p:cNvSpPr/>
          <p:nvPr/>
        </p:nvSpPr>
        <p:spPr>
          <a:xfrm>
            <a:off x="7909560" y="4968730"/>
            <a:ext cx="3840480" cy="959103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/>
          </a:bodyPr>
          <a:lstStyle/>
          <a:p>
            <a:pPr marL="0" indent="0">
              <a:buNone/>
            </a:pPr>
            <a:r>
              <a:rPr lang="en-US" sz="105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• 화신정공: www.hwashinprec.co.kr</a:t>
            </a:r>
            <a:endParaRPr lang="en-US" sz="1050" dirty="0"/>
          </a:p>
          <a:p>
            <a:pPr marL="0" indent="0">
              <a:buNone/>
            </a:pPr>
            <a:r>
              <a:rPr lang="en-US" sz="105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• </a:t>
            </a:r>
            <a:r>
              <a:rPr lang="en-US" sz="1050" dirty="0" err="1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우석장학</a:t>
            </a:r>
            <a:r>
              <a:rPr lang="en-US" altLang="ko-KR" sz="1050" dirty="0" err="1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문화</a:t>
            </a:r>
            <a:r>
              <a:rPr lang="en-US" sz="1050" dirty="0" err="1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재단</a:t>
            </a:r>
            <a:r>
              <a:rPr lang="en-US" sz="105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: www.hswooseok.or.kr</a:t>
            </a:r>
            <a:endParaRPr lang="en-US" sz="1050" dirty="0"/>
          </a:p>
          <a:p>
            <a:pPr marL="0" indent="0">
              <a:buNone/>
            </a:pPr>
            <a:r>
              <a:rPr lang="en-US" sz="105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• 출입방문: visit.hwashin.co.kr</a:t>
            </a:r>
          </a:p>
          <a:p>
            <a:pPr marL="0" indent="0">
              <a:buNone/>
            </a:pPr>
            <a:r>
              <a:rPr lang="en-US" altLang="ko-KR" sz="105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• </a:t>
            </a:r>
            <a:r>
              <a:rPr lang="ko-KR" altLang="en-US" sz="1050" dirty="0"/>
              <a:t>채용</a:t>
            </a:r>
            <a:r>
              <a:rPr lang="en-US" altLang="ko-KR" sz="1050" dirty="0"/>
              <a:t>: </a:t>
            </a:r>
            <a:r>
              <a:rPr lang="ko-KR" altLang="en-US" sz="1050" dirty="0"/>
              <a:t>채용사이트 </a:t>
            </a:r>
            <a:r>
              <a:rPr lang="en-US" altLang="ko-KR" sz="1050" dirty="0"/>
              <a:t>LINK</a:t>
            </a:r>
          </a:p>
          <a:p>
            <a:pPr marL="0" indent="0">
              <a:buNone/>
            </a:pPr>
            <a:r>
              <a:rPr lang="en-US" altLang="ko-KR" sz="105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• </a:t>
            </a:r>
            <a:r>
              <a:rPr lang="ko-KR" altLang="en-US" sz="105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입찰공고</a:t>
            </a:r>
            <a:r>
              <a:rPr lang="en-US" altLang="ko-KR" sz="105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: </a:t>
            </a:r>
            <a:r>
              <a:rPr lang="ko-KR" altLang="en-US" sz="105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관련 게시판 </a:t>
            </a:r>
            <a:r>
              <a:rPr lang="en-US" altLang="ko-KR" sz="105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LINK</a:t>
            </a:r>
            <a:endParaRPr lang="en-US" sz="1050" dirty="0"/>
          </a:p>
        </p:txBody>
      </p:sp>
      <p:sp>
        <p:nvSpPr>
          <p:cNvPr id="39" name="Text 19">
            <a:extLst>
              <a:ext uri="{FF2B5EF4-FFF2-40B4-BE49-F238E27FC236}">
                <a16:creationId xmlns:a16="http://schemas.microsoft.com/office/drawing/2014/main" id="{25C5BDE3-E237-608C-5148-40DFD97A3953}"/>
              </a:ext>
            </a:extLst>
          </p:cNvPr>
          <p:cNvSpPr/>
          <p:nvPr/>
        </p:nvSpPr>
        <p:spPr>
          <a:xfrm>
            <a:off x="2965898" y="2754000"/>
            <a:ext cx="1800000" cy="1494031"/>
          </a:xfrm>
          <a:prstGeom prst="rect">
            <a:avLst/>
          </a:prstGeom>
          <a:solidFill>
            <a:srgbClr val="FAFBFC"/>
          </a:solidFill>
          <a:ln w="6350">
            <a:solidFill>
              <a:srgbClr val="D7DCE3"/>
            </a:solidFill>
          </a:ln>
        </p:spPr>
        <p:txBody>
          <a:bodyPr wrap="square" lIns="381" tIns="381" rIns="381" bIns="381" rtlCol="0" anchor="t" anchorCtr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1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제품소개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1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R&amp;D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1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생산기술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1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품질경영</a:t>
            </a:r>
            <a:endParaRPr lang="en-US" sz="1100" dirty="0"/>
          </a:p>
        </p:txBody>
      </p:sp>
      <p:sp>
        <p:nvSpPr>
          <p:cNvPr id="40" name="Text 19">
            <a:extLst>
              <a:ext uri="{FF2B5EF4-FFF2-40B4-BE49-F238E27FC236}">
                <a16:creationId xmlns:a16="http://schemas.microsoft.com/office/drawing/2014/main" id="{5470E990-DF38-0D2E-A4EA-63F5BF57600D}"/>
              </a:ext>
            </a:extLst>
          </p:cNvPr>
          <p:cNvSpPr/>
          <p:nvPr/>
        </p:nvSpPr>
        <p:spPr>
          <a:xfrm>
            <a:off x="5195272" y="2754000"/>
            <a:ext cx="1800000" cy="1494031"/>
          </a:xfrm>
          <a:prstGeom prst="rect">
            <a:avLst/>
          </a:prstGeom>
          <a:solidFill>
            <a:srgbClr val="FAFBFC"/>
          </a:solidFill>
          <a:ln w="6350">
            <a:solidFill>
              <a:srgbClr val="D7DCE3"/>
            </a:solidFill>
          </a:ln>
        </p:spPr>
        <p:txBody>
          <a:bodyPr wrap="square" lIns="381" tIns="381" rIns="381" bIns="381" rtlCol="0" anchor="t" anchorCtr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1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Global Network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1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국내사업장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1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해외사업장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100" dirty="0"/>
          </a:p>
        </p:txBody>
      </p:sp>
      <p:sp>
        <p:nvSpPr>
          <p:cNvPr id="41" name="Text 19">
            <a:extLst>
              <a:ext uri="{FF2B5EF4-FFF2-40B4-BE49-F238E27FC236}">
                <a16:creationId xmlns:a16="http://schemas.microsoft.com/office/drawing/2014/main" id="{EC9311F7-FB4A-E03A-5BCF-0B4C35D0B76C}"/>
              </a:ext>
            </a:extLst>
          </p:cNvPr>
          <p:cNvSpPr/>
          <p:nvPr/>
        </p:nvSpPr>
        <p:spPr>
          <a:xfrm>
            <a:off x="7453232" y="2754000"/>
            <a:ext cx="1800000" cy="1494031"/>
          </a:xfrm>
          <a:prstGeom prst="rect">
            <a:avLst/>
          </a:prstGeom>
          <a:solidFill>
            <a:srgbClr val="FAFBFC"/>
          </a:solidFill>
          <a:ln w="6350">
            <a:solidFill>
              <a:srgbClr val="D7DCE3"/>
            </a:solidFill>
          </a:ln>
        </p:spPr>
        <p:txBody>
          <a:bodyPr wrap="square" lIns="381" tIns="381" rIns="381" bIns="381" rtlCol="0" anchor="t" anchorCtr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1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지속가능경영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1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환경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1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사회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1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지배구조</a:t>
            </a:r>
          </a:p>
          <a:p>
            <a:pPr>
              <a:lnSpc>
                <a:spcPct val="150000"/>
              </a:lnSpc>
            </a:pPr>
            <a:endParaRPr lang="en-US" sz="1100" dirty="0"/>
          </a:p>
        </p:txBody>
      </p:sp>
      <p:sp>
        <p:nvSpPr>
          <p:cNvPr id="42" name="Text 19">
            <a:extLst>
              <a:ext uri="{FF2B5EF4-FFF2-40B4-BE49-F238E27FC236}">
                <a16:creationId xmlns:a16="http://schemas.microsoft.com/office/drawing/2014/main" id="{1950BBB3-A4EA-E7E8-ECFD-68A5D63CF0A6}"/>
              </a:ext>
            </a:extLst>
          </p:cNvPr>
          <p:cNvSpPr/>
          <p:nvPr/>
        </p:nvSpPr>
        <p:spPr>
          <a:xfrm>
            <a:off x="9696675" y="2754000"/>
            <a:ext cx="1800000" cy="1494031"/>
          </a:xfrm>
          <a:prstGeom prst="rect">
            <a:avLst/>
          </a:prstGeom>
          <a:solidFill>
            <a:srgbClr val="FAFBFC"/>
          </a:solidFill>
          <a:ln w="6350">
            <a:solidFill>
              <a:srgbClr val="D7DCE3"/>
            </a:solidFill>
          </a:ln>
        </p:spPr>
        <p:txBody>
          <a:bodyPr wrap="square" lIns="381" tIns="381" rIns="381" bIns="381" rtlCol="0" anchor="t" anchorCtr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1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화신뉴스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1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홍보자료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100" dirty="0"/>
          </a:p>
        </p:txBody>
      </p:sp>
      <p:sp>
        <p:nvSpPr>
          <p:cNvPr id="44" name="슬라이드 번호 개체 틀 43">
            <a:extLst>
              <a:ext uri="{FF2B5EF4-FFF2-40B4-BE49-F238E27FC236}">
                <a16:creationId xmlns:a16="http://schemas.microsoft.com/office/drawing/2014/main" id="{78E50085-B65C-3C7A-1959-07309B2495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8</a:t>
            </a:fld>
            <a:endParaRPr lang="ko-KR" altLang="en-US"/>
          </a:p>
        </p:txBody>
      </p:sp>
      <p:sp>
        <p:nvSpPr>
          <p:cNvPr id="45" name="검토추가_8_0">
            <a:extLst>
              <a:ext uri="{FF2B5EF4-FFF2-40B4-BE49-F238E27FC236}">
                <a16:creationId xmlns:a16="http://schemas.microsoft.com/office/drawing/2014/main" id="{96A45214-92F6-45AD-B8F2-91176C4A28CA}"/>
              </a:ext>
            </a:extLst>
          </p:cNvPr>
          <p:cNvSpPr>
            <a:spLocks noGrp="1"/>
          </p:cNvSpPr>
          <p:nvPr/>
        </p:nvSpPr>
        <p:spPr>
          <a:xfrm>
            <a:off x="1982768" y="4958645"/>
            <a:ext cx="4335780" cy="815340"/>
          </a:xfrm>
          <a:prstGeom prst="rect">
            <a:avLst/>
          </a:prstGeom>
          <a:noFill/>
          <a:ln w="11430">
            <a:noFill/>
          </a:ln>
        </p:spPr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8D003ED4-4A39-2CF6-FA53-826C12EA01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80</a:t>
            </a:fld>
            <a:endParaRPr lang="ko-KR" altLang="en-US"/>
          </a:p>
        </p:txBody>
      </p:sp>
      <p:sp>
        <p:nvSpPr>
          <p:cNvPr id="54" name="Shape 5">
            <a:extLst>
              <a:ext uri="{FF2B5EF4-FFF2-40B4-BE49-F238E27FC236}">
                <a16:creationId xmlns:a16="http://schemas.microsoft.com/office/drawing/2014/main" id="{B99484BC-390A-0738-4C23-5686F4A8A50F}"/>
              </a:ext>
            </a:extLst>
          </p:cNvPr>
          <p:cNvSpPr/>
          <p:nvPr/>
        </p:nvSpPr>
        <p:spPr>
          <a:xfrm>
            <a:off x="843162" y="324274"/>
            <a:ext cx="10332720" cy="41148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8890">
            <a:solidFill>
              <a:srgbClr val="E8ECF2"/>
            </a:solidFill>
            <a:prstDash val="solid"/>
          </a:ln>
        </p:spPr>
      </p:sp>
      <p:sp>
        <p:nvSpPr>
          <p:cNvPr id="55" name="Text 6">
            <a:extLst>
              <a:ext uri="{FF2B5EF4-FFF2-40B4-BE49-F238E27FC236}">
                <a16:creationId xmlns:a16="http://schemas.microsoft.com/office/drawing/2014/main" id="{027BB947-63BB-D52F-257A-2099F4084C88}"/>
              </a:ext>
            </a:extLst>
          </p:cNvPr>
          <p:cNvSpPr/>
          <p:nvPr/>
        </p:nvSpPr>
        <p:spPr>
          <a:xfrm>
            <a:off x="1026041" y="424858"/>
            <a:ext cx="2772235" cy="25843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Autofit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15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</a:t>
            </a:r>
            <a:r>
              <a:rPr lang="ko-KR" altLang="en-US" sz="1500" b="1" dirty="0">
                <a:solidFill>
                  <a:srgbClr val="FF704D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베트남 법인</a:t>
            </a:r>
            <a:endParaRPr lang="en-US" sz="1500" dirty="0">
              <a:solidFill>
                <a:srgbClr val="FF704D"/>
              </a:solidFill>
            </a:endParaRPr>
          </a:p>
        </p:txBody>
      </p:sp>
      <p:sp>
        <p:nvSpPr>
          <p:cNvPr id="56" name="Text 7">
            <a:extLst>
              <a:ext uri="{FF2B5EF4-FFF2-40B4-BE49-F238E27FC236}">
                <a16:creationId xmlns:a16="http://schemas.microsoft.com/office/drawing/2014/main" id="{44C1C852-C646-7993-0202-2D24EA092F38}"/>
              </a:ext>
            </a:extLst>
          </p:cNvPr>
          <p:cNvSpPr/>
          <p:nvPr/>
        </p:nvSpPr>
        <p:spPr>
          <a:xfrm>
            <a:off x="8341242" y="443146"/>
            <a:ext cx="256032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r">
              <a:lnSpc>
                <a:spcPct val="90000"/>
              </a:lnSpc>
              <a:buNone/>
            </a:pPr>
            <a:r>
              <a:rPr lang="en-US" sz="950" dirty="0">
                <a:solidFill>
                  <a:srgbClr val="555555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Global Network &gt; Vietnam &gt; Ninh Binh</a:t>
            </a:r>
            <a:endParaRPr lang="en-US" sz="950" dirty="0"/>
          </a:p>
        </p:txBody>
      </p:sp>
      <p:sp>
        <p:nvSpPr>
          <p:cNvPr id="57" name="Shape 8">
            <a:extLst>
              <a:ext uri="{FF2B5EF4-FFF2-40B4-BE49-F238E27FC236}">
                <a16:creationId xmlns:a16="http://schemas.microsoft.com/office/drawing/2014/main" id="{25C9950F-37B2-C3E8-F9AE-D42F05CD23AF}"/>
              </a:ext>
            </a:extLst>
          </p:cNvPr>
          <p:cNvSpPr/>
          <p:nvPr/>
        </p:nvSpPr>
        <p:spPr>
          <a:xfrm>
            <a:off x="843162" y="949428"/>
            <a:ext cx="10332720" cy="2148840"/>
          </a:xfrm>
          <a:prstGeom prst="roundRect">
            <a:avLst>
              <a:gd name="adj" fmla="val 3404"/>
            </a:avLst>
          </a:prstGeom>
          <a:solidFill>
            <a:srgbClr val="0B1F3A"/>
          </a:solidFill>
          <a:ln w="8890">
            <a:solidFill>
              <a:srgbClr val="0B1F3A"/>
            </a:solidFill>
            <a:prstDash val="solid"/>
          </a:ln>
        </p:spPr>
      </p:sp>
      <p:sp>
        <p:nvSpPr>
          <p:cNvPr id="58" name="Text 9">
            <a:extLst>
              <a:ext uri="{FF2B5EF4-FFF2-40B4-BE49-F238E27FC236}">
                <a16:creationId xmlns:a16="http://schemas.microsoft.com/office/drawing/2014/main" id="{AABF1AD6-95F0-D517-2BAD-85DBEDA0BD56}"/>
              </a:ext>
            </a:extLst>
          </p:cNvPr>
          <p:cNvSpPr/>
          <p:nvPr/>
        </p:nvSpPr>
        <p:spPr>
          <a:xfrm>
            <a:off x="1163202" y="1242036"/>
            <a:ext cx="292608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950" dirty="0">
                <a:solidFill>
                  <a:srgbClr val="C6D4E8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화신 &gt; 해외사업장 &gt; </a:t>
            </a:r>
            <a:r>
              <a:rPr lang="ko-KR" altLang="en-US" sz="950" dirty="0">
                <a:solidFill>
                  <a:srgbClr val="C6D4E8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베트남 법인</a:t>
            </a:r>
            <a:endParaRPr lang="en-US" sz="950" dirty="0"/>
          </a:p>
        </p:txBody>
      </p:sp>
      <p:sp>
        <p:nvSpPr>
          <p:cNvPr id="59" name="Text 10">
            <a:extLst>
              <a:ext uri="{FF2B5EF4-FFF2-40B4-BE49-F238E27FC236}">
                <a16:creationId xmlns:a16="http://schemas.microsoft.com/office/drawing/2014/main" id="{99A8D5F3-BE71-FF80-6A99-5CA515859FBF}"/>
              </a:ext>
            </a:extLst>
          </p:cNvPr>
          <p:cNvSpPr/>
          <p:nvPr/>
        </p:nvSpPr>
        <p:spPr>
          <a:xfrm>
            <a:off x="1163202" y="1543788"/>
            <a:ext cx="4389120" cy="384048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 lnSpcReduction="10000"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ko-KR" altLang="en-US" sz="28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베트남 법인</a:t>
            </a:r>
            <a:endParaRPr lang="en-US" sz="2800" dirty="0"/>
          </a:p>
        </p:txBody>
      </p:sp>
      <p:sp>
        <p:nvSpPr>
          <p:cNvPr id="60" name="Text 11">
            <a:extLst>
              <a:ext uri="{FF2B5EF4-FFF2-40B4-BE49-F238E27FC236}">
                <a16:creationId xmlns:a16="http://schemas.microsoft.com/office/drawing/2014/main" id="{73E3E0CB-6730-3DB1-E71A-34D3CA0811CC}"/>
              </a:ext>
            </a:extLst>
          </p:cNvPr>
          <p:cNvSpPr/>
          <p:nvPr/>
        </p:nvSpPr>
        <p:spPr>
          <a:xfrm>
            <a:off x="1163202" y="2019276"/>
            <a:ext cx="4389120" cy="45720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ko-KR" altLang="en-US" sz="15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동남아 자동차 산업과 연결되는 성장 거점</a:t>
            </a:r>
            <a:endParaRPr lang="en-US" sz="1500" dirty="0"/>
          </a:p>
        </p:txBody>
      </p:sp>
      <p:sp>
        <p:nvSpPr>
          <p:cNvPr id="61" name="Text 12">
            <a:extLst>
              <a:ext uri="{FF2B5EF4-FFF2-40B4-BE49-F238E27FC236}">
                <a16:creationId xmlns:a16="http://schemas.microsoft.com/office/drawing/2014/main" id="{937C73EE-4B65-92BD-323E-5C2173AFC68C}"/>
              </a:ext>
            </a:extLst>
          </p:cNvPr>
          <p:cNvSpPr/>
          <p:nvPr/>
        </p:nvSpPr>
        <p:spPr>
          <a:xfrm>
            <a:off x="1163202" y="2567916"/>
            <a:ext cx="5029200" cy="329184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en-US" altLang="ko-KR" sz="1080" dirty="0">
                <a:solidFill>
                  <a:srgbClr val="E9EEF7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TC Group</a:t>
            </a:r>
            <a:r>
              <a:rPr lang="ko-KR" altLang="en-US" sz="1080" dirty="0">
                <a:solidFill>
                  <a:srgbClr val="E9EEF7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과 화신그룹의 전략적 협력을 기반으로 설립된 베트남 자동차 부품 제조 법인입니다</a:t>
            </a:r>
            <a:r>
              <a:rPr lang="en-US" altLang="ko-KR" sz="1080" dirty="0">
                <a:solidFill>
                  <a:srgbClr val="E9EEF7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.</a:t>
            </a:r>
            <a:endParaRPr lang="en-US" sz="1080" dirty="0"/>
          </a:p>
        </p:txBody>
      </p:sp>
      <p:sp>
        <p:nvSpPr>
          <p:cNvPr id="62" name="Shape 13">
            <a:extLst>
              <a:ext uri="{FF2B5EF4-FFF2-40B4-BE49-F238E27FC236}">
                <a16:creationId xmlns:a16="http://schemas.microsoft.com/office/drawing/2014/main" id="{87EADB5B-91F1-D8D1-47C8-976C4F5B75A3}"/>
              </a:ext>
            </a:extLst>
          </p:cNvPr>
          <p:cNvSpPr/>
          <p:nvPr/>
        </p:nvSpPr>
        <p:spPr>
          <a:xfrm>
            <a:off x="6558162" y="1223748"/>
            <a:ext cx="4114800" cy="1600200"/>
          </a:xfrm>
          <a:prstGeom prst="roundRect">
            <a:avLst>
              <a:gd name="adj" fmla="val 4571"/>
            </a:avLst>
          </a:prstGeom>
          <a:solidFill>
            <a:srgbClr val="DDE8F3"/>
          </a:solidFill>
          <a:ln w="8890">
            <a:solidFill>
              <a:srgbClr val="DDE8F3"/>
            </a:solidFill>
            <a:prstDash val="solid"/>
          </a:ln>
        </p:spPr>
      </p:sp>
      <p:sp>
        <p:nvSpPr>
          <p:cNvPr id="63" name="Text 14">
            <a:extLst>
              <a:ext uri="{FF2B5EF4-FFF2-40B4-BE49-F238E27FC236}">
                <a16:creationId xmlns:a16="http://schemas.microsoft.com/office/drawing/2014/main" id="{DA0F3007-96CB-ACFA-3506-A0E06626DB3E}"/>
              </a:ext>
            </a:extLst>
          </p:cNvPr>
          <p:cNvSpPr/>
          <p:nvPr/>
        </p:nvSpPr>
        <p:spPr>
          <a:xfrm>
            <a:off x="7061082" y="1909548"/>
            <a:ext cx="3017520" cy="219456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13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현지 법인 / 생산라인 이미지 영역</a:t>
            </a:r>
            <a:endParaRPr lang="en-US" sz="1300" dirty="0"/>
          </a:p>
        </p:txBody>
      </p:sp>
      <p:sp>
        <p:nvSpPr>
          <p:cNvPr id="64" name="Shape 15">
            <a:extLst>
              <a:ext uri="{FF2B5EF4-FFF2-40B4-BE49-F238E27FC236}">
                <a16:creationId xmlns:a16="http://schemas.microsoft.com/office/drawing/2014/main" id="{501B3E1A-676F-9678-13B9-B9F8593AD5BA}"/>
              </a:ext>
            </a:extLst>
          </p:cNvPr>
          <p:cNvSpPr/>
          <p:nvPr/>
        </p:nvSpPr>
        <p:spPr>
          <a:xfrm>
            <a:off x="1007380" y="3493887"/>
            <a:ext cx="2240280" cy="713232"/>
          </a:xfrm>
          <a:prstGeom prst="roundRect">
            <a:avLst>
              <a:gd name="adj" fmla="val 10256"/>
            </a:avLst>
          </a:prstGeom>
          <a:solidFill>
            <a:srgbClr val="F6F8FB"/>
          </a:solidFill>
          <a:ln w="8890">
            <a:solidFill>
              <a:srgbClr val="D5DBE5"/>
            </a:solidFill>
            <a:prstDash val="solid"/>
          </a:ln>
        </p:spPr>
      </p:sp>
      <p:sp>
        <p:nvSpPr>
          <p:cNvPr id="65" name="Text 16">
            <a:extLst>
              <a:ext uri="{FF2B5EF4-FFF2-40B4-BE49-F238E27FC236}">
                <a16:creationId xmlns:a16="http://schemas.microsoft.com/office/drawing/2014/main" id="{2A9483BA-605F-A403-76EB-8B34F051B933}"/>
              </a:ext>
            </a:extLst>
          </p:cNvPr>
          <p:cNvSpPr/>
          <p:nvPr/>
        </p:nvSpPr>
        <p:spPr>
          <a:xfrm>
            <a:off x="1117108" y="3631047"/>
            <a:ext cx="2011680" cy="219456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14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2020.01</a:t>
            </a:r>
            <a:endParaRPr lang="en-US" sz="1400" dirty="0"/>
          </a:p>
        </p:txBody>
      </p:sp>
      <p:sp>
        <p:nvSpPr>
          <p:cNvPr id="66" name="Text 17">
            <a:extLst>
              <a:ext uri="{FF2B5EF4-FFF2-40B4-BE49-F238E27FC236}">
                <a16:creationId xmlns:a16="http://schemas.microsoft.com/office/drawing/2014/main" id="{C541A569-196E-0463-91E2-8BFDC8E0F11A}"/>
              </a:ext>
            </a:extLst>
          </p:cNvPr>
          <p:cNvSpPr/>
          <p:nvPr/>
        </p:nvSpPr>
        <p:spPr>
          <a:xfrm>
            <a:off x="1117108" y="3877935"/>
            <a:ext cx="201168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950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Established</a:t>
            </a:r>
            <a:endParaRPr lang="en-US" sz="950" dirty="0"/>
          </a:p>
        </p:txBody>
      </p:sp>
      <p:sp>
        <p:nvSpPr>
          <p:cNvPr id="67" name="Shape 18">
            <a:extLst>
              <a:ext uri="{FF2B5EF4-FFF2-40B4-BE49-F238E27FC236}">
                <a16:creationId xmlns:a16="http://schemas.microsoft.com/office/drawing/2014/main" id="{2E15AC91-46EF-0143-868B-74DCA51AE12F}"/>
              </a:ext>
            </a:extLst>
          </p:cNvPr>
          <p:cNvSpPr/>
          <p:nvPr/>
        </p:nvSpPr>
        <p:spPr>
          <a:xfrm>
            <a:off x="3521980" y="3493887"/>
            <a:ext cx="2240280" cy="713232"/>
          </a:xfrm>
          <a:prstGeom prst="roundRect">
            <a:avLst>
              <a:gd name="adj" fmla="val 10256"/>
            </a:avLst>
          </a:prstGeom>
          <a:solidFill>
            <a:srgbClr val="F6F8FB"/>
          </a:solidFill>
          <a:ln w="8890">
            <a:solidFill>
              <a:srgbClr val="D5DBE5"/>
            </a:solidFill>
            <a:prstDash val="solid"/>
          </a:ln>
        </p:spPr>
      </p:sp>
      <p:sp>
        <p:nvSpPr>
          <p:cNvPr id="68" name="Text 19">
            <a:extLst>
              <a:ext uri="{FF2B5EF4-FFF2-40B4-BE49-F238E27FC236}">
                <a16:creationId xmlns:a16="http://schemas.microsoft.com/office/drawing/2014/main" id="{61C81A44-681E-E8BF-14C5-55D4C8B8D790}"/>
              </a:ext>
            </a:extLst>
          </p:cNvPr>
          <p:cNvSpPr/>
          <p:nvPr/>
        </p:nvSpPr>
        <p:spPr>
          <a:xfrm>
            <a:off x="3631708" y="3631047"/>
            <a:ext cx="2011680" cy="219456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14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Ninh Binh, Vietnam</a:t>
            </a:r>
            <a:endParaRPr lang="en-US" sz="1400" dirty="0"/>
          </a:p>
        </p:txBody>
      </p:sp>
      <p:sp>
        <p:nvSpPr>
          <p:cNvPr id="69" name="Text 20">
            <a:extLst>
              <a:ext uri="{FF2B5EF4-FFF2-40B4-BE49-F238E27FC236}">
                <a16:creationId xmlns:a16="http://schemas.microsoft.com/office/drawing/2014/main" id="{FD36FB46-857E-549E-E781-B36F16162920}"/>
              </a:ext>
            </a:extLst>
          </p:cNvPr>
          <p:cNvSpPr/>
          <p:nvPr/>
        </p:nvSpPr>
        <p:spPr>
          <a:xfrm>
            <a:off x="3631708" y="3877935"/>
            <a:ext cx="201168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950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Location</a:t>
            </a:r>
            <a:endParaRPr lang="en-US" sz="950" dirty="0"/>
          </a:p>
        </p:txBody>
      </p:sp>
      <p:sp>
        <p:nvSpPr>
          <p:cNvPr id="70" name="Shape 21">
            <a:extLst>
              <a:ext uri="{FF2B5EF4-FFF2-40B4-BE49-F238E27FC236}">
                <a16:creationId xmlns:a16="http://schemas.microsoft.com/office/drawing/2014/main" id="{09D5F221-F349-A3A0-4484-8696F8FE4448}"/>
              </a:ext>
            </a:extLst>
          </p:cNvPr>
          <p:cNvSpPr/>
          <p:nvPr/>
        </p:nvSpPr>
        <p:spPr>
          <a:xfrm>
            <a:off x="6036580" y="3493887"/>
            <a:ext cx="2240280" cy="713232"/>
          </a:xfrm>
          <a:prstGeom prst="roundRect">
            <a:avLst>
              <a:gd name="adj" fmla="val 10256"/>
            </a:avLst>
          </a:prstGeom>
          <a:solidFill>
            <a:srgbClr val="F6F8FB"/>
          </a:solidFill>
          <a:ln w="8890">
            <a:solidFill>
              <a:srgbClr val="D5DBE5"/>
            </a:solidFill>
            <a:prstDash val="solid"/>
          </a:ln>
        </p:spPr>
      </p:sp>
      <p:sp>
        <p:nvSpPr>
          <p:cNvPr id="71" name="Text 22">
            <a:extLst>
              <a:ext uri="{FF2B5EF4-FFF2-40B4-BE49-F238E27FC236}">
                <a16:creationId xmlns:a16="http://schemas.microsoft.com/office/drawing/2014/main" id="{BB966263-8D79-E64F-6791-B9F2B11DC471}"/>
              </a:ext>
            </a:extLst>
          </p:cNvPr>
          <p:cNvSpPr/>
          <p:nvPr/>
        </p:nvSpPr>
        <p:spPr>
          <a:xfrm>
            <a:off x="6146308" y="3631047"/>
            <a:ext cx="2011680" cy="219456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 fontScale="92500"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14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Auto body &amp; chassis co</a:t>
            </a:r>
            <a:endParaRPr lang="en-US" sz="1400" dirty="0"/>
          </a:p>
        </p:txBody>
      </p:sp>
      <p:sp>
        <p:nvSpPr>
          <p:cNvPr id="72" name="Text 23">
            <a:extLst>
              <a:ext uri="{FF2B5EF4-FFF2-40B4-BE49-F238E27FC236}">
                <a16:creationId xmlns:a16="http://schemas.microsoft.com/office/drawing/2014/main" id="{1CAF5880-7A79-833C-C2B3-1545ED9ACE1B}"/>
              </a:ext>
            </a:extLst>
          </p:cNvPr>
          <p:cNvSpPr/>
          <p:nvPr/>
        </p:nvSpPr>
        <p:spPr>
          <a:xfrm>
            <a:off x="6146308" y="3877935"/>
            <a:ext cx="201168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950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Main Products</a:t>
            </a:r>
            <a:endParaRPr lang="en-US" sz="950" dirty="0"/>
          </a:p>
        </p:txBody>
      </p:sp>
      <p:sp>
        <p:nvSpPr>
          <p:cNvPr id="73" name="Shape 24">
            <a:extLst>
              <a:ext uri="{FF2B5EF4-FFF2-40B4-BE49-F238E27FC236}">
                <a16:creationId xmlns:a16="http://schemas.microsoft.com/office/drawing/2014/main" id="{7791CB51-4F71-CF82-8C35-C3FE7D5E356A}"/>
              </a:ext>
            </a:extLst>
          </p:cNvPr>
          <p:cNvSpPr/>
          <p:nvPr/>
        </p:nvSpPr>
        <p:spPr>
          <a:xfrm>
            <a:off x="8551180" y="3493887"/>
            <a:ext cx="2240280" cy="713232"/>
          </a:xfrm>
          <a:prstGeom prst="roundRect">
            <a:avLst>
              <a:gd name="adj" fmla="val 10256"/>
            </a:avLst>
          </a:prstGeom>
          <a:solidFill>
            <a:srgbClr val="F6F8FB"/>
          </a:solidFill>
          <a:ln w="8890">
            <a:solidFill>
              <a:srgbClr val="D5DBE5"/>
            </a:solidFill>
            <a:prstDash val="solid"/>
          </a:ln>
        </p:spPr>
      </p:sp>
      <p:sp>
        <p:nvSpPr>
          <p:cNvPr id="74" name="Text 25">
            <a:extLst>
              <a:ext uri="{FF2B5EF4-FFF2-40B4-BE49-F238E27FC236}">
                <a16:creationId xmlns:a16="http://schemas.microsoft.com/office/drawing/2014/main" id="{E3CE1AEA-DE25-DEAA-5D0E-E0EDD461F013}"/>
              </a:ext>
            </a:extLst>
          </p:cNvPr>
          <p:cNvSpPr/>
          <p:nvPr/>
        </p:nvSpPr>
        <p:spPr>
          <a:xfrm>
            <a:off x="8660908" y="3631047"/>
            <a:ext cx="2011680" cy="219456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14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Vietnam</a:t>
            </a:r>
            <a:endParaRPr lang="en-US" sz="1400" dirty="0"/>
          </a:p>
        </p:txBody>
      </p:sp>
      <p:sp>
        <p:nvSpPr>
          <p:cNvPr id="75" name="Text 26">
            <a:extLst>
              <a:ext uri="{FF2B5EF4-FFF2-40B4-BE49-F238E27FC236}">
                <a16:creationId xmlns:a16="http://schemas.microsoft.com/office/drawing/2014/main" id="{7F1D08A8-4432-5317-85F5-3693BA46E770}"/>
              </a:ext>
            </a:extLst>
          </p:cNvPr>
          <p:cNvSpPr/>
          <p:nvPr/>
        </p:nvSpPr>
        <p:spPr>
          <a:xfrm>
            <a:off x="8660908" y="3877935"/>
            <a:ext cx="201168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950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Market Base</a:t>
            </a:r>
            <a:endParaRPr lang="en-US" sz="950" dirty="0"/>
          </a:p>
        </p:txBody>
      </p:sp>
      <p:sp>
        <p:nvSpPr>
          <p:cNvPr id="76" name="Shape 27">
            <a:extLst>
              <a:ext uri="{FF2B5EF4-FFF2-40B4-BE49-F238E27FC236}">
                <a16:creationId xmlns:a16="http://schemas.microsoft.com/office/drawing/2014/main" id="{5F741E54-039E-5330-C062-8B0B294A33FA}"/>
              </a:ext>
            </a:extLst>
          </p:cNvPr>
          <p:cNvSpPr/>
          <p:nvPr/>
        </p:nvSpPr>
        <p:spPr>
          <a:xfrm>
            <a:off x="1007380" y="4454007"/>
            <a:ext cx="9829800" cy="777240"/>
          </a:xfrm>
          <a:prstGeom prst="roundRect">
            <a:avLst>
              <a:gd name="adj" fmla="val 7059"/>
            </a:avLst>
          </a:prstGeom>
          <a:solidFill>
            <a:srgbClr val="FFFFFF"/>
          </a:solidFill>
          <a:ln w="8890">
            <a:solidFill>
              <a:srgbClr val="D5DBE5"/>
            </a:solidFill>
            <a:prstDash val="solid"/>
          </a:ln>
        </p:spPr>
      </p:sp>
      <p:sp>
        <p:nvSpPr>
          <p:cNvPr id="77" name="Text 28">
            <a:extLst>
              <a:ext uri="{FF2B5EF4-FFF2-40B4-BE49-F238E27FC236}">
                <a16:creationId xmlns:a16="http://schemas.microsoft.com/office/drawing/2014/main" id="{7B6D3266-76F1-EE6E-3EA6-247AEF08DCF5}"/>
              </a:ext>
            </a:extLst>
          </p:cNvPr>
          <p:cNvSpPr/>
          <p:nvPr/>
        </p:nvSpPr>
        <p:spPr>
          <a:xfrm>
            <a:off x="1190260" y="4591167"/>
            <a:ext cx="1097280" cy="18288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1100" b="1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소개 섹션 본문</a:t>
            </a:r>
            <a:endParaRPr lang="en-US" sz="1100" dirty="0"/>
          </a:p>
        </p:txBody>
      </p:sp>
      <p:sp>
        <p:nvSpPr>
          <p:cNvPr id="78" name="Text 29">
            <a:extLst>
              <a:ext uri="{FF2B5EF4-FFF2-40B4-BE49-F238E27FC236}">
                <a16:creationId xmlns:a16="http://schemas.microsoft.com/office/drawing/2014/main" id="{115F29B5-8375-9179-54F7-CA68434F11EC}"/>
              </a:ext>
            </a:extLst>
          </p:cNvPr>
          <p:cNvSpPr/>
          <p:nvPr/>
        </p:nvSpPr>
        <p:spPr>
          <a:xfrm>
            <a:off x="2473078" y="4591166"/>
            <a:ext cx="8138160" cy="775335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Autofit/>
          </a:bodyPr>
          <a:lstStyle/>
          <a:p>
            <a:pPr marL="0" indent="0" algn="l" latinLnBrk="0">
              <a:buNone/>
            </a:pP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Thanh Cong </a:t>
            </a:r>
            <a:r>
              <a:rPr lang="en-US" altLang="ko-KR" sz="1100" b="0" i="0" dirty="0" err="1">
                <a:effectLst/>
                <a:highlight>
                  <a:srgbClr val="FFFFFF"/>
                </a:highlight>
                <a:latin typeface="+mn-ea"/>
              </a:rPr>
              <a:t>Hwashin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은 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2020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년 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TC Group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과 </a:t>
            </a:r>
            <a:r>
              <a:rPr lang="en-US" altLang="ko-KR" sz="1100" b="0" i="0" dirty="0" err="1">
                <a:effectLst/>
                <a:highlight>
                  <a:srgbClr val="FFFFFF"/>
                </a:highlight>
                <a:latin typeface="+mn-ea"/>
              </a:rPr>
              <a:t>Hwashin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 Group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의 전략적 협력으로 설립되었습니다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. 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자동차 차체 및 </a:t>
            </a:r>
            <a:r>
              <a:rPr lang="ko-KR" altLang="en-US" sz="1100" b="0" i="0" dirty="0" err="1">
                <a:effectLst/>
                <a:highlight>
                  <a:srgbClr val="FFFFFF"/>
                </a:highlight>
                <a:latin typeface="+mn-ea"/>
              </a:rPr>
              <a:t>섀시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 부품 제조를 중심으로 베트남 자동차 산업 공급망에 참여합니다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.</a:t>
            </a:r>
          </a:p>
        </p:txBody>
      </p:sp>
      <p:sp>
        <p:nvSpPr>
          <p:cNvPr id="6" name="Text 14">
            <a:extLst>
              <a:ext uri="{FF2B5EF4-FFF2-40B4-BE49-F238E27FC236}">
                <a16:creationId xmlns:a16="http://schemas.microsoft.com/office/drawing/2014/main" id="{1D2558EE-046A-1C32-634B-3481F6186287}"/>
              </a:ext>
            </a:extLst>
          </p:cNvPr>
          <p:cNvSpPr/>
          <p:nvPr/>
        </p:nvSpPr>
        <p:spPr>
          <a:xfrm>
            <a:off x="1061766" y="3236610"/>
            <a:ext cx="1097280" cy="201168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1300" b="1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Key Facts</a:t>
            </a:r>
            <a:endParaRPr lang="en-US" sz="13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F2D6767-963A-6E6D-B119-4CE203A69663}"/>
              </a:ext>
            </a:extLst>
          </p:cNvPr>
          <p:cNvSpPr txBox="1"/>
          <p:nvPr/>
        </p:nvSpPr>
        <p:spPr>
          <a:xfrm>
            <a:off x="8220268" y="5567657"/>
            <a:ext cx="3370683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50" dirty="0"/>
              <a:t>https://maps.app.goo.gl/kMMmZoFoHJ2q5KGN8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0AF328B0-DABF-C8F3-06E1-44DDD19F8F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5232" y="1304925"/>
            <a:ext cx="3273750" cy="2185723"/>
          </a:xfrm>
          <a:prstGeom prst="rect">
            <a:avLst/>
          </a:prstGeom>
        </p:spPr>
      </p:pic>
      <p:sp>
        <p:nvSpPr>
          <p:cNvPr id="79" name="검토추가_80_0">
            <a:extLst>
              <a:ext uri="{FF2B5EF4-FFF2-40B4-BE49-F238E27FC236}">
                <a16:creationId xmlns:a16="http://schemas.microsoft.com/office/drawing/2014/main" id="{B8472F8B-390F-4A33-94A9-96E178A5CA18}"/>
              </a:ext>
            </a:extLst>
          </p:cNvPr>
          <p:cNvSpPr>
            <a:spLocks noGrp="1"/>
          </p:cNvSpPr>
          <p:nvPr/>
        </p:nvSpPr>
        <p:spPr>
          <a:xfrm>
            <a:off x="8201218" y="5548607"/>
            <a:ext cx="3408783" cy="299710"/>
          </a:xfrm>
          <a:prstGeom prst="rect">
            <a:avLst/>
          </a:prstGeom>
          <a:noFill/>
          <a:ln w="11430">
            <a:solidFill>
              <a:srgbClr val="FF0000"/>
            </a:solidFill>
          </a:ln>
        </p:spPr>
      </p:sp>
    </p:spTree>
    <p:extLst>
      <p:ext uri="{BB962C8B-B14F-4D97-AF65-F5344CB8AC3E}">
        <p14:creationId xmlns:p14="http://schemas.microsoft.com/office/powerpoint/2010/main" val="3396333501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3DC2BE3E-E809-D3F1-58D8-8E4A5B43F0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0766" y="7052714"/>
            <a:ext cx="2424956" cy="246592"/>
          </a:xfrm>
        </p:spPr>
        <p:txBody>
          <a:bodyPr/>
          <a:lstStyle/>
          <a:p>
            <a:fld id="{2CA98773-29E8-4C5B-94B7-99CF88C2A214}" type="slidenum">
              <a:rPr lang="ko-KR" altLang="en-US" smtClean="0"/>
              <a:pPr/>
              <a:t>81</a:t>
            </a:fld>
            <a:endParaRPr lang="ko-KR" altLang="en-US"/>
          </a:p>
        </p:txBody>
      </p:sp>
      <p:sp>
        <p:nvSpPr>
          <p:cNvPr id="5" name="Text 7">
            <a:extLst>
              <a:ext uri="{FF2B5EF4-FFF2-40B4-BE49-F238E27FC236}">
                <a16:creationId xmlns:a16="http://schemas.microsoft.com/office/drawing/2014/main" id="{1F239829-DF1C-E4C9-B0E5-4D8EDD975A8A}"/>
              </a:ext>
            </a:extLst>
          </p:cNvPr>
          <p:cNvSpPr/>
          <p:nvPr/>
        </p:nvSpPr>
        <p:spPr>
          <a:xfrm>
            <a:off x="851190" y="1060241"/>
            <a:ext cx="4389120" cy="25603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algn="l"/>
            <a:r>
              <a:rPr lang="ko-KR" altLang="en-US" sz="1600" b="1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주요거래처 및 생산품목</a:t>
            </a:r>
          </a:p>
        </p:txBody>
      </p:sp>
      <p:graphicFrame>
        <p:nvGraphicFramePr>
          <p:cNvPr id="18" name="표 17">
            <a:extLst>
              <a:ext uri="{FF2B5EF4-FFF2-40B4-BE49-F238E27FC236}">
                <a16:creationId xmlns:a16="http://schemas.microsoft.com/office/drawing/2014/main" id="{3D64B07F-A303-AB28-601F-066BB883DD3C}"/>
              </a:ext>
            </a:extLst>
          </p:cNvPr>
          <p:cNvGraphicFramePr>
            <a:graphicFrameLocks noGrp="1"/>
          </p:cNvGraphicFramePr>
          <p:nvPr/>
        </p:nvGraphicFramePr>
        <p:xfrm>
          <a:off x="1173091" y="1437826"/>
          <a:ext cx="7620000" cy="597000"/>
        </p:xfrm>
        <a:graphic>
          <a:graphicData uri="http://schemas.openxmlformats.org/drawingml/2006/table">
            <a:tbl>
              <a:tblPr/>
              <a:tblGrid>
                <a:gridCol w="1131570">
                  <a:extLst>
                    <a:ext uri="{9D8B030D-6E8A-4147-A177-3AD203B41FA5}">
                      <a16:colId xmlns:a16="http://schemas.microsoft.com/office/drawing/2014/main" val="1686340123"/>
                    </a:ext>
                  </a:extLst>
                </a:gridCol>
                <a:gridCol w="6488430">
                  <a:extLst>
                    <a:ext uri="{9D8B030D-6E8A-4147-A177-3AD203B41FA5}">
                      <a16:colId xmlns:a16="http://schemas.microsoft.com/office/drawing/2014/main" val="77233608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1">
                          <a:solidFill>
                            <a:srgbClr val="2D68AF"/>
                          </a:solidFill>
                          <a:effectLst/>
                          <a:latin typeface="+mn-ea"/>
                          <a:ea typeface="+mn-ea"/>
                        </a:rPr>
                        <a:t>거래처</a:t>
                      </a:r>
                    </a:p>
                  </a:txBody>
                  <a:tcPr marR="36000" marT="36000" marB="36000" anchor="ctr">
                    <a:lnL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800" b="0" dirty="0">
                          <a:solidFill>
                            <a:srgbClr val="000000"/>
                          </a:solidFill>
                          <a:latin typeface="Malgun Gothic"/>
                        </a:rPr>
                        <a:t>Hyundai Thanh Cong Vietnam </a:t>
                      </a:r>
                      <a:r>
                        <a:rPr lang="ko-KR" altLang="en-US" sz="800" b="0" dirty="0">
                          <a:solidFill>
                            <a:srgbClr val="000000"/>
                          </a:solidFill>
                          <a:latin typeface="Malgun Gothic"/>
                        </a:rPr>
                        <a:t>및 베트남 자동차 제조 공급망</a:t>
                      </a:r>
                    </a:p>
                  </a:txBody>
                  <a:tcPr marL="190500" marR="36000" marT="36000" marB="36000" anchor="ctr">
                    <a:lnL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38261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1">
                          <a:solidFill>
                            <a:srgbClr val="2D68AF"/>
                          </a:solidFill>
                          <a:effectLst/>
                          <a:latin typeface="+mn-ea"/>
                          <a:ea typeface="+mn-ea"/>
                        </a:rPr>
                        <a:t>생산품목</a:t>
                      </a:r>
                    </a:p>
                  </a:txBody>
                  <a:tcPr marR="36000" marT="36000" marB="36000" anchor="ctr">
                    <a:lnL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850" b="0" dirty="0">
                          <a:solidFill>
                            <a:srgbClr val="000000"/>
                          </a:solidFill>
                          <a:latin typeface="Malgun Gothic"/>
                        </a:rPr>
                        <a:t>Auto body &amp; chassis components / </a:t>
                      </a:r>
                      <a:r>
                        <a:rPr lang="ko-KR" altLang="en-US" sz="850" b="0" dirty="0">
                          <a:solidFill>
                            <a:srgbClr val="000000"/>
                          </a:solidFill>
                          <a:latin typeface="Malgun Gothic"/>
                        </a:rPr>
                        <a:t>자동차 차체</a:t>
                      </a:r>
                      <a:r>
                        <a:rPr lang="en-US" altLang="ko-KR" sz="850" b="0" dirty="0">
                          <a:solidFill>
                            <a:srgbClr val="000000"/>
                          </a:solidFill>
                          <a:latin typeface="Malgun Gothic"/>
                        </a:rPr>
                        <a:t>·</a:t>
                      </a:r>
                      <a:r>
                        <a:rPr lang="ko-KR" altLang="en-US" sz="850" b="0" dirty="0" err="1">
                          <a:solidFill>
                            <a:srgbClr val="000000"/>
                          </a:solidFill>
                          <a:latin typeface="Malgun Gothic"/>
                        </a:rPr>
                        <a:t>섀시</a:t>
                      </a:r>
                      <a:r>
                        <a:rPr lang="ko-KR" altLang="en-US" sz="850" b="0" dirty="0">
                          <a:solidFill>
                            <a:srgbClr val="000000"/>
                          </a:solidFill>
                          <a:latin typeface="Malgun Gothic"/>
                        </a:rPr>
                        <a:t> 부품</a:t>
                      </a:r>
                    </a:p>
                  </a:txBody>
                  <a:tcPr marL="190500" marR="36000" marT="36000" marB="36000" anchor="ctr">
                    <a:lnL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33083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1">
                          <a:solidFill>
                            <a:srgbClr val="2D68AF"/>
                          </a:solidFill>
                          <a:effectLst/>
                          <a:latin typeface="+mn-ea"/>
                          <a:ea typeface="+mn-ea"/>
                        </a:rPr>
                        <a:t>생산수량</a:t>
                      </a:r>
                    </a:p>
                  </a:txBody>
                  <a:tcPr marR="36000" marT="36000" marB="36000" anchor="ctr">
                    <a:lnL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850" b="0" dirty="0">
                          <a:solidFill>
                            <a:srgbClr val="000000"/>
                          </a:solidFill>
                          <a:latin typeface="Malgun Gothic"/>
                        </a:rPr>
                        <a:t>만대</a:t>
                      </a:r>
                      <a:r>
                        <a:rPr lang="en-US" altLang="ko-KR" sz="850" b="0" dirty="0">
                          <a:solidFill>
                            <a:srgbClr val="000000"/>
                          </a:solidFill>
                          <a:latin typeface="Malgun Gothic"/>
                        </a:rPr>
                        <a:t>/</a:t>
                      </a:r>
                      <a:r>
                        <a:rPr lang="ko-KR" altLang="en-US" sz="850" b="0" dirty="0">
                          <a:solidFill>
                            <a:srgbClr val="000000"/>
                          </a:solidFill>
                          <a:latin typeface="Malgun Gothic"/>
                        </a:rPr>
                        <a:t>년 </a:t>
                      </a:r>
                      <a:r>
                        <a:rPr lang="en-US" altLang="ko-KR" sz="850" b="0" dirty="0">
                          <a:solidFill>
                            <a:srgbClr val="000000"/>
                          </a:solidFill>
                          <a:latin typeface="Malgun Gothic"/>
                        </a:rPr>
                        <a:t>(</a:t>
                      </a:r>
                      <a:r>
                        <a:rPr lang="ko-KR" altLang="en-US" sz="850" b="0" dirty="0">
                          <a:solidFill>
                            <a:srgbClr val="000000"/>
                          </a:solidFill>
                          <a:latin typeface="Malgun Gothic"/>
                        </a:rPr>
                        <a:t>완성품 공급기준</a:t>
                      </a:r>
                      <a:r>
                        <a:rPr lang="en-US" altLang="ko-KR" sz="850" b="0" dirty="0">
                          <a:solidFill>
                            <a:srgbClr val="000000"/>
                          </a:solidFill>
                          <a:latin typeface="Malgun Gothic"/>
                        </a:rPr>
                        <a:t>)</a:t>
                      </a:r>
                    </a:p>
                  </a:txBody>
                  <a:tcPr marL="190500" marR="36000" marT="36000" marB="36000" anchor="ctr">
                    <a:lnL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28049"/>
                  </a:ext>
                </a:extLst>
              </a:tr>
            </a:tbl>
          </a:graphicData>
        </a:graphic>
      </p:graphicFrame>
      <p:sp>
        <p:nvSpPr>
          <p:cNvPr id="25" name="Shape 43">
            <a:extLst>
              <a:ext uri="{FF2B5EF4-FFF2-40B4-BE49-F238E27FC236}">
                <a16:creationId xmlns:a16="http://schemas.microsoft.com/office/drawing/2014/main" id="{BBC9F62C-1BB6-3FDA-2811-814C794EA8AE}"/>
              </a:ext>
            </a:extLst>
          </p:cNvPr>
          <p:cNvSpPr/>
          <p:nvPr/>
        </p:nvSpPr>
        <p:spPr>
          <a:xfrm>
            <a:off x="1289802" y="3935894"/>
            <a:ext cx="3566160" cy="2828801"/>
          </a:xfrm>
          <a:prstGeom prst="roundRect">
            <a:avLst>
              <a:gd name="adj" fmla="val 4082"/>
            </a:avLst>
          </a:prstGeom>
          <a:solidFill>
            <a:srgbClr val="F6F8FB"/>
          </a:solidFill>
          <a:ln w="8890">
            <a:solidFill>
              <a:srgbClr val="D5DBE5"/>
            </a:solidFill>
            <a:prstDash val="solid"/>
          </a:ln>
        </p:spPr>
      </p:sp>
      <p:sp>
        <p:nvSpPr>
          <p:cNvPr id="26" name="Text 44">
            <a:extLst>
              <a:ext uri="{FF2B5EF4-FFF2-40B4-BE49-F238E27FC236}">
                <a16:creationId xmlns:a16="http://schemas.microsoft.com/office/drawing/2014/main" id="{B014F570-0D31-B2A5-01C0-D8918418CAC7}"/>
              </a:ext>
            </a:extLst>
          </p:cNvPr>
          <p:cNvSpPr/>
          <p:nvPr/>
        </p:nvSpPr>
        <p:spPr>
          <a:xfrm>
            <a:off x="1564122" y="4182783"/>
            <a:ext cx="2194560" cy="219456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1400" b="1" dirty="0">
                <a:solidFill>
                  <a:srgbClr val="000000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Location &amp; Contact</a:t>
            </a:r>
            <a:endParaRPr lang="en-US" sz="1400" dirty="0"/>
          </a:p>
        </p:txBody>
      </p:sp>
      <p:sp>
        <p:nvSpPr>
          <p:cNvPr id="27" name="Text 45">
            <a:extLst>
              <a:ext uri="{FF2B5EF4-FFF2-40B4-BE49-F238E27FC236}">
                <a16:creationId xmlns:a16="http://schemas.microsoft.com/office/drawing/2014/main" id="{00C424E8-BA62-2D27-4811-FCF625B1DD9C}"/>
              </a:ext>
            </a:extLst>
          </p:cNvPr>
          <p:cNvSpPr/>
          <p:nvPr/>
        </p:nvSpPr>
        <p:spPr>
          <a:xfrm>
            <a:off x="1564122" y="4484535"/>
            <a:ext cx="3044102" cy="810946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algn="l"/>
            <a:r>
              <a:rPr lang="en-US" altLang="ko-KR" sz="1050" b="0" dirty="0">
                <a:solidFill>
                  <a:srgbClr val="000000"/>
                </a:solidFill>
                <a:latin typeface="Malgun Gothic"/>
              </a:rPr>
              <a:t>Gian </a:t>
            </a:r>
            <a:r>
              <a:rPr lang="en-US" altLang="ko-KR" sz="1050" b="0" dirty="0" err="1">
                <a:solidFill>
                  <a:srgbClr val="000000"/>
                </a:solidFill>
                <a:latin typeface="Malgun Gothic"/>
              </a:rPr>
              <a:t>Khau</a:t>
            </a:r>
            <a:r>
              <a:rPr lang="en-US" altLang="ko-KR" sz="1050" b="0" dirty="0">
                <a:solidFill>
                  <a:srgbClr val="000000"/>
                </a:solidFill>
                <a:latin typeface="Malgun Gothic"/>
              </a:rPr>
              <a:t> Industrial Park, Gia Tran Commune, Gia Vien District, Ninh Binh Province, Vietnam</a:t>
            </a:r>
          </a:p>
          <a:p>
            <a:pPr marL="0" indent="0" algn="l">
              <a:lnSpc>
                <a:spcPct val="90000"/>
              </a:lnSpc>
              <a:buNone/>
            </a:pPr>
            <a:endParaRPr lang="en-US" sz="1030" dirty="0"/>
          </a:p>
          <a:p>
            <a:pPr algn="l"/>
            <a:r>
              <a:rPr lang="en-US" altLang="ko-KR" sz="1050" b="0" dirty="0">
                <a:solidFill>
                  <a:srgbClr val="000000"/>
                </a:solidFill>
                <a:latin typeface="Malgun Gothic"/>
              </a:rPr>
              <a:t>TEL +84 02439680949
FAX -</a:t>
            </a:r>
          </a:p>
        </p:txBody>
      </p:sp>
      <p:sp>
        <p:nvSpPr>
          <p:cNvPr id="28" name="Text 47">
            <a:extLst>
              <a:ext uri="{FF2B5EF4-FFF2-40B4-BE49-F238E27FC236}">
                <a16:creationId xmlns:a16="http://schemas.microsoft.com/office/drawing/2014/main" id="{B3CE2374-A24F-DE62-AC7E-34074C9E27C9}"/>
              </a:ext>
            </a:extLst>
          </p:cNvPr>
          <p:cNvSpPr/>
          <p:nvPr/>
        </p:nvSpPr>
        <p:spPr>
          <a:xfrm>
            <a:off x="1655562" y="5472087"/>
            <a:ext cx="274320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1020" b="1" dirty="0">
                <a:solidFill>
                  <a:srgbClr val="007A5E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Google Map / 지도에서 열기</a:t>
            </a:r>
            <a:endParaRPr lang="en-US" sz="1020" dirty="0"/>
          </a:p>
        </p:txBody>
      </p:sp>
      <p:pic>
        <p:nvPicPr>
          <p:cNvPr id="29" name="그림 28">
            <a:extLst>
              <a:ext uri="{FF2B5EF4-FFF2-40B4-BE49-F238E27FC236}">
                <a16:creationId xmlns:a16="http://schemas.microsoft.com/office/drawing/2014/main" id="{9216A1DB-33A9-0BDE-E955-9A1FF26531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8837" y="5384210"/>
            <a:ext cx="3200353" cy="1297296"/>
          </a:xfrm>
          <a:prstGeom prst="rect">
            <a:avLst/>
          </a:prstGeom>
        </p:spPr>
      </p:pic>
      <p:sp>
        <p:nvSpPr>
          <p:cNvPr id="32" name="Shape 38">
            <a:extLst>
              <a:ext uri="{FF2B5EF4-FFF2-40B4-BE49-F238E27FC236}">
                <a16:creationId xmlns:a16="http://schemas.microsoft.com/office/drawing/2014/main" id="{190BA88C-F658-6CBC-2832-02648E13E16A}"/>
              </a:ext>
            </a:extLst>
          </p:cNvPr>
          <p:cNvSpPr/>
          <p:nvPr/>
        </p:nvSpPr>
        <p:spPr>
          <a:xfrm>
            <a:off x="5255326" y="3964151"/>
            <a:ext cx="3566160" cy="1874520"/>
          </a:xfrm>
          <a:prstGeom prst="roundRect">
            <a:avLst>
              <a:gd name="adj" fmla="val 4878"/>
            </a:avLst>
          </a:prstGeom>
          <a:solidFill>
            <a:srgbClr val="005BAC"/>
          </a:solidFill>
          <a:ln w="8890">
            <a:solidFill>
              <a:srgbClr val="005BAC"/>
            </a:solidFill>
            <a:prstDash val="solid"/>
          </a:ln>
        </p:spPr>
      </p:sp>
      <p:sp>
        <p:nvSpPr>
          <p:cNvPr id="33" name="Text 39">
            <a:extLst>
              <a:ext uri="{FF2B5EF4-FFF2-40B4-BE49-F238E27FC236}">
                <a16:creationId xmlns:a16="http://schemas.microsoft.com/office/drawing/2014/main" id="{7BCEB469-D7FD-F9C8-327E-580B66AB36CB}"/>
              </a:ext>
            </a:extLst>
          </p:cNvPr>
          <p:cNvSpPr/>
          <p:nvPr/>
        </p:nvSpPr>
        <p:spPr>
          <a:xfrm>
            <a:off x="5529646" y="4302479"/>
            <a:ext cx="2971800" cy="292608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ESG 정보 공개</a:t>
            </a:r>
            <a:endParaRPr lang="en-US" sz="1800" dirty="0"/>
          </a:p>
        </p:txBody>
      </p:sp>
      <p:sp>
        <p:nvSpPr>
          <p:cNvPr id="34" name="Text 40">
            <a:extLst>
              <a:ext uri="{FF2B5EF4-FFF2-40B4-BE49-F238E27FC236}">
                <a16:creationId xmlns:a16="http://schemas.microsoft.com/office/drawing/2014/main" id="{F15EE988-F4DD-662E-9F6F-15B7030F93CA}"/>
              </a:ext>
            </a:extLst>
          </p:cNvPr>
          <p:cNvSpPr/>
          <p:nvPr/>
        </p:nvSpPr>
        <p:spPr>
          <a:xfrm>
            <a:off x="5529646" y="4695671"/>
            <a:ext cx="2971800" cy="384048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1050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해외법인의 환경·사회공헌 활동과</a:t>
            </a:r>
            <a:endParaRPr lang="en-US" sz="1050" dirty="0"/>
          </a:p>
          <a:p>
            <a:pPr marL="0" indent="0" algn="ctr">
              <a:lnSpc>
                <a:spcPct val="90000"/>
              </a:lnSpc>
              <a:buNone/>
            </a:pPr>
            <a:r>
              <a:rPr lang="en-US" sz="1050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관련 보고서를 한 화면에서 제공합니다.</a:t>
            </a:r>
            <a:endParaRPr lang="en-US" sz="1050" dirty="0"/>
          </a:p>
        </p:txBody>
      </p:sp>
      <p:sp>
        <p:nvSpPr>
          <p:cNvPr id="35" name="Shape 41">
            <a:extLst>
              <a:ext uri="{FF2B5EF4-FFF2-40B4-BE49-F238E27FC236}">
                <a16:creationId xmlns:a16="http://schemas.microsoft.com/office/drawing/2014/main" id="{FC9D18C7-C7B2-B9DB-9139-43E4BD03CD8B}"/>
              </a:ext>
            </a:extLst>
          </p:cNvPr>
          <p:cNvSpPr/>
          <p:nvPr/>
        </p:nvSpPr>
        <p:spPr>
          <a:xfrm>
            <a:off x="5621086" y="5308319"/>
            <a:ext cx="2834640" cy="384048"/>
          </a:xfrm>
          <a:prstGeom prst="roundRect">
            <a:avLst>
              <a:gd name="adj" fmla="val 11905"/>
            </a:avLst>
          </a:prstGeom>
          <a:solidFill>
            <a:srgbClr val="FFFFFF"/>
          </a:solidFill>
          <a:ln w="8890">
            <a:solidFill>
              <a:srgbClr val="FFFFFF"/>
            </a:solidFill>
            <a:prstDash val="solid"/>
          </a:ln>
        </p:spPr>
      </p:sp>
      <p:sp>
        <p:nvSpPr>
          <p:cNvPr id="36" name="Text 42">
            <a:extLst>
              <a:ext uri="{FF2B5EF4-FFF2-40B4-BE49-F238E27FC236}">
                <a16:creationId xmlns:a16="http://schemas.microsoft.com/office/drawing/2014/main" id="{4E041285-FABE-B012-E5F8-706EBA3B8EB1}"/>
              </a:ext>
            </a:extLst>
          </p:cNvPr>
          <p:cNvSpPr/>
          <p:nvPr/>
        </p:nvSpPr>
        <p:spPr>
          <a:xfrm>
            <a:off x="5712526" y="5408903"/>
            <a:ext cx="2651760" cy="146304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1050" b="1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ESG 보고서 다운로드</a:t>
            </a:r>
            <a:endParaRPr lang="en-US" sz="1050" dirty="0"/>
          </a:p>
        </p:txBody>
      </p:sp>
      <p:sp>
        <p:nvSpPr>
          <p:cNvPr id="4" name="Text 7">
            <a:extLst>
              <a:ext uri="{FF2B5EF4-FFF2-40B4-BE49-F238E27FC236}">
                <a16:creationId xmlns:a16="http://schemas.microsoft.com/office/drawing/2014/main" id="{0FCACDEE-BF3F-B809-6F25-23BFFA06BC4B}"/>
              </a:ext>
            </a:extLst>
          </p:cNvPr>
          <p:cNvSpPr/>
          <p:nvPr/>
        </p:nvSpPr>
        <p:spPr>
          <a:xfrm>
            <a:off x="832768" y="2267723"/>
            <a:ext cx="4389120" cy="25603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algn="l"/>
            <a:r>
              <a:rPr lang="ko-KR" altLang="en-US" sz="1600" b="1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Nanum Gothic"/>
              </a:rPr>
              <a:t>인증현황</a:t>
            </a:r>
          </a:p>
        </p:txBody>
      </p:sp>
      <p:sp>
        <p:nvSpPr>
          <p:cNvPr id="6" name="Shape 5">
            <a:extLst>
              <a:ext uri="{FF2B5EF4-FFF2-40B4-BE49-F238E27FC236}">
                <a16:creationId xmlns:a16="http://schemas.microsoft.com/office/drawing/2014/main" id="{8A900D77-79E5-893A-DBF0-E69C60EC8CB4}"/>
              </a:ext>
            </a:extLst>
          </p:cNvPr>
          <p:cNvSpPr/>
          <p:nvPr/>
        </p:nvSpPr>
        <p:spPr>
          <a:xfrm>
            <a:off x="843162" y="324274"/>
            <a:ext cx="10332720" cy="41148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8890">
            <a:solidFill>
              <a:srgbClr val="E8ECF2"/>
            </a:solidFill>
            <a:prstDash val="solid"/>
          </a:ln>
        </p:spPr>
      </p:sp>
      <p:graphicFrame>
        <p:nvGraphicFramePr>
          <p:cNvPr id="11" name="Table 26">
            <a:extLst>
              <a:ext uri="{FF2B5EF4-FFF2-40B4-BE49-F238E27FC236}">
                <a16:creationId xmlns:a16="http://schemas.microsoft.com/office/drawing/2014/main" id="{CC80332D-76D3-5D85-8BE5-AE16506A4826}"/>
              </a:ext>
            </a:extLst>
          </p:cNvPr>
          <p:cNvGraphicFramePr>
            <a:graphicFrameLocks noGrp="1"/>
          </p:cNvGraphicFramePr>
          <p:nvPr/>
        </p:nvGraphicFramePr>
        <p:xfrm>
          <a:off x="1195754" y="2580473"/>
          <a:ext cx="6430945" cy="60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433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6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929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8712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Malgun Gothic"/>
                        </a:rPr>
                        <a:t>인증서</a:t>
                      </a:r>
                      <a:endParaRPr sz="1000" b="1" dirty="0">
                        <a:solidFill>
                          <a:srgbClr val="FFFFFF"/>
                        </a:solidFill>
                        <a:latin typeface="Malgun Gothic"/>
                      </a:endParaRPr>
                    </a:p>
                  </a:txBody>
                  <a:tcPr marL="38100" marR="38100" marT="25400" marB="25400"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1" dirty="0" err="1">
                          <a:solidFill>
                            <a:srgbClr val="FFFFFF"/>
                          </a:solidFill>
                          <a:latin typeface="Malgun Gothic"/>
                        </a:rPr>
                        <a:t>획득일시</a:t>
                      </a:r>
                      <a:endParaRPr sz="1000" b="1" dirty="0">
                        <a:solidFill>
                          <a:srgbClr val="FFFFFF"/>
                        </a:solidFill>
                        <a:latin typeface="Malgun Gothic"/>
                      </a:endParaRPr>
                    </a:p>
                  </a:txBody>
                  <a:tcPr marL="38100" marR="38100" marT="25400" marB="25400"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1" dirty="0" err="1">
                          <a:solidFill>
                            <a:srgbClr val="FFFFFF"/>
                          </a:solidFill>
                          <a:latin typeface="Malgun Gothic"/>
                        </a:rPr>
                        <a:t>인증기관</a:t>
                      </a:r>
                      <a:endParaRPr sz="1000" b="1" dirty="0">
                        <a:solidFill>
                          <a:srgbClr val="FFFFFF"/>
                        </a:solidFill>
                        <a:latin typeface="Malgun Gothic"/>
                      </a:endParaRPr>
                    </a:p>
                  </a:txBody>
                  <a:tcPr marL="38100" marR="38100" marT="25400" marB="25400"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71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b="0" dirty="0">
                        <a:solidFill>
                          <a:srgbClr val="000000"/>
                        </a:solidFill>
                        <a:latin typeface="Malgun Gothic"/>
                      </a:endParaRPr>
                    </a:p>
                  </a:txBody>
                  <a:tcPr marL="38100" marR="38100" marT="25400" marB="25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b="0" dirty="0">
                        <a:solidFill>
                          <a:srgbClr val="000000"/>
                        </a:solidFill>
                        <a:latin typeface="Malgun Gothic"/>
                      </a:endParaRPr>
                    </a:p>
                  </a:txBody>
                  <a:tcPr marL="38100" marR="38100" marT="25400" marB="25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b="0" dirty="0">
                        <a:solidFill>
                          <a:srgbClr val="000000"/>
                        </a:solidFill>
                        <a:latin typeface="Malgun Gothic"/>
                      </a:endParaRPr>
                    </a:p>
                  </a:txBody>
                  <a:tcPr marL="38100" marR="38100" marT="25400" marB="25400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71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b="0" dirty="0">
                        <a:solidFill>
                          <a:srgbClr val="000000"/>
                        </a:solidFill>
                        <a:latin typeface="Malgun Gothic"/>
                      </a:endParaRPr>
                    </a:p>
                  </a:txBody>
                  <a:tcPr marL="38100" marR="38100" marT="25400" marB="25400">
                    <a:solidFill>
                      <a:srgbClr val="F6F7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b="0" dirty="0">
                        <a:solidFill>
                          <a:srgbClr val="000000"/>
                        </a:solidFill>
                        <a:latin typeface="Malgun Gothic"/>
                      </a:endParaRPr>
                    </a:p>
                  </a:txBody>
                  <a:tcPr marL="38100" marR="38100" marT="25400" marB="25400">
                    <a:solidFill>
                      <a:srgbClr val="F6F7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b="0" dirty="0">
                        <a:solidFill>
                          <a:srgbClr val="000000"/>
                        </a:solidFill>
                        <a:latin typeface="Malgun Gothic"/>
                      </a:endParaRPr>
                    </a:p>
                  </a:txBody>
                  <a:tcPr marL="38100" marR="38100" marT="25400" marB="25400">
                    <a:solidFill>
                      <a:srgbClr val="F6F7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16444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3"/>
          <p:cNvSpPr/>
          <p:nvPr/>
        </p:nvSpPr>
        <p:spPr>
          <a:xfrm>
            <a:off x="727192" y="1143000"/>
            <a:ext cx="6035040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ko-KR" altLang="en-US" sz="2300" b="1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화신그룹 </a:t>
            </a:r>
            <a:r>
              <a:rPr lang="en-US" altLang="ko-KR" sz="2300" b="1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|  </a:t>
            </a:r>
            <a:r>
              <a:rPr lang="en-US" altLang="ko-KR" sz="23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ESG Sustainability</a:t>
            </a:r>
            <a:endParaRPr lang="en-US" sz="2300" dirty="0"/>
          </a:p>
        </p:txBody>
      </p:sp>
      <p:sp>
        <p:nvSpPr>
          <p:cNvPr id="6" name="Text 4"/>
          <p:cNvSpPr/>
          <p:nvPr/>
        </p:nvSpPr>
        <p:spPr>
          <a:xfrm>
            <a:off x="707528" y="1691640"/>
            <a:ext cx="630936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ko-KR" altLang="en-US" sz="32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디자인 </a:t>
            </a:r>
            <a:r>
              <a:rPr lang="en-US" altLang="ko-KR" sz="32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· UI/UX</a:t>
            </a:r>
          </a:p>
          <a:p>
            <a:pPr marL="0" indent="0">
              <a:buNone/>
            </a:pPr>
            <a:r>
              <a:rPr lang="ko-KR" altLang="en-US" sz="32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적용 방향</a:t>
            </a:r>
            <a:endParaRPr lang="en-US" altLang="ko-KR" sz="3200" dirty="0"/>
          </a:p>
        </p:txBody>
      </p:sp>
      <p:sp>
        <p:nvSpPr>
          <p:cNvPr id="7" name="Text 5"/>
          <p:cNvSpPr/>
          <p:nvPr/>
        </p:nvSpPr>
        <p:spPr>
          <a:xfrm>
            <a:off x="705463" y="2852928"/>
            <a:ext cx="5303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altLang="ko-KR" sz="14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Design &amp; UI/UX </a:t>
            </a:r>
            <a:r>
              <a:rPr lang="en-US" sz="14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Plan</a:t>
            </a:r>
            <a:endParaRPr lang="en-US" sz="1400" dirty="0"/>
          </a:p>
        </p:txBody>
      </p:sp>
      <p:sp>
        <p:nvSpPr>
          <p:cNvPr id="23" name="슬라이드 번호 개체 틀 22">
            <a:extLst>
              <a:ext uri="{FF2B5EF4-FFF2-40B4-BE49-F238E27FC236}">
                <a16:creationId xmlns:a16="http://schemas.microsoft.com/office/drawing/2014/main" id="{9B502E0C-EFD7-1B78-8D17-75BBD222C3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82</a:t>
            </a:fld>
            <a:endParaRPr lang="ko-KR" altLang="en-US"/>
          </a:p>
        </p:txBody>
      </p:sp>
      <p:sp>
        <p:nvSpPr>
          <p:cNvPr id="24" name="Text 2">
            <a:extLst>
              <a:ext uri="{FF2B5EF4-FFF2-40B4-BE49-F238E27FC236}">
                <a16:creationId xmlns:a16="http://schemas.microsoft.com/office/drawing/2014/main" id="{9BFABF97-E772-6160-7AF2-4BFF2900F1BD}"/>
              </a:ext>
            </a:extLst>
          </p:cNvPr>
          <p:cNvSpPr/>
          <p:nvPr/>
        </p:nvSpPr>
        <p:spPr>
          <a:xfrm>
            <a:off x="727192" y="658368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</a:t>
            </a:r>
            <a:endParaRPr lang="en-US" sz="1000" dirty="0">
              <a:solidFill>
                <a:srgbClr val="005BAC"/>
              </a:solidFill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523244D8-0E88-A1CB-3AF8-FAA36A0E47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2814" y="1341438"/>
            <a:ext cx="6969185" cy="3707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576262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A01CB2F2-0309-4013-6562-AD170A7F14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83</a:t>
            </a:fld>
            <a:endParaRPr lang="ko-KR" altLang="en-US" dirty="0"/>
          </a:p>
        </p:txBody>
      </p:sp>
      <p:sp>
        <p:nvSpPr>
          <p:cNvPr id="3" name="Text 2">
            <a:extLst>
              <a:ext uri="{FF2B5EF4-FFF2-40B4-BE49-F238E27FC236}">
                <a16:creationId xmlns:a16="http://schemas.microsoft.com/office/drawing/2014/main" id="{6989316F-387E-95CD-615D-0384677B38D6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www.hwashin.co.kr/ESG/</a:t>
            </a:r>
            <a:endParaRPr lang="en-US" altLang="ko-KR" sz="1000" dirty="0">
              <a:solidFill>
                <a:srgbClr val="666666"/>
              </a:solidFill>
              <a:latin typeface="Malgun Gothic" pitchFamily="34" charset="0"/>
              <a:ea typeface="Malgun Gothic" pitchFamily="34" charset="-122"/>
              <a:cs typeface="Malgun Gothic" pitchFamily="34" charset="-120"/>
            </a:endParaRPr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AE68977B-BA2F-0DCD-DA0F-00557916079C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</a:t>
            </a:r>
            <a:r>
              <a:rPr lang="en-US" altLang="ko-KR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ESG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en-US" altLang="ko-KR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&gt;</a:t>
            </a:r>
            <a:r>
              <a:rPr lang="en-US" altLang="ko-KR" sz="900" b="1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ko-KR" altLang="en-US" sz="9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지속가능경영</a:t>
            </a:r>
            <a:endParaRPr lang="en-US" sz="900" b="1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FE60DE39-F36C-F0C8-CAFF-31D47A16E89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0935"/>
          <a:stretch/>
        </p:blipFill>
        <p:spPr>
          <a:xfrm>
            <a:off x="695324" y="739053"/>
            <a:ext cx="2585545" cy="5293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A702B9B-6291-48CC-8567-45F87C71E47E}"/>
              </a:ext>
            </a:extLst>
          </p:cNvPr>
          <p:cNvSpPr txBox="1"/>
          <p:nvPr/>
        </p:nvSpPr>
        <p:spPr>
          <a:xfrm>
            <a:off x="695325" y="1280848"/>
            <a:ext cx="261058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지속가능경영 </a:t>
            </a:r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&gt; </a:t>
            </a:r>
            <a:r>
              <a:rPr lang="en-US" altLang="ko-KR" sz="1000" b="1" dirty="0">
                <a:highlight>
                  <a:srgbClr val="FFFFFF"/>
                </a:highlight>
                <a:latin typeface="+mn-ea"/>
              </a:rPr>
              <a:t>ESG </a:t>
            </a:r>
            <a:r>
              <a:rPr lang="ko-KR" altLang="en-US" sz="1000" b="1" dirty="0">
                <a:highlight>
                  <a:srgbClr val="FFFFFF"/>
                </a:highlight>
                <a:latin typeface="+mn-ea"/>
              </a:rPr>
              <a:t>전략 및 방침</a:t>
            </a:r>
            <a:r>
              <a:rPr lang="en-US" altLang="ko-KR" sz="1000" b="1" dirty="0">
                <a:highlight>
                  <a:srgbClr val="FFFFFF"/>
                </a:highlight>
                <a:latin typeface="+mn-ea"/>
              </a:rPr>
              <a:t> </a:t>
            </a:r>
            <a:endParaRPr lang="ko-KR" altLang="en-US" sz="1000" b="1" i="0" dirty="0"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5EC1F5-C8C5-0169-2924-0ACDEFF1E49A}"/>
              </a:ext>
            </a:extLst>
          </p:cNvPr>
          <p:cNvSpPr txBox="1"/>
          <p:nvPr/>
        </p:nvSpPr>
        <p:spPr>
          <a:xfrm>
            <a:off x="9576079" y="1088454"/>
            <a:ext cx="244175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r>
              <a:rPr lang="en-US" altLang="ko-KR" sz="1000" dirty="0">
                <a:hlinkClick r:id="rId4"/>
              </a:rPr>
              <a:t>https://www.hwashin.co.kr/kr/esg/esg_esg.do</a:t>
            </a:r>
            <a:endParaRPr lang="en-US" altLang="ko-KR" sz="1000" dirty="0"/>
          </a:p>
          <a:p>
            <a:endParaRPr lang="en-US" altLang="ko-KR" sz="1000" dirty="0"/>
          </a:p>
          <a:p>
            <a:endParaRPr lang="en-US" altLang="ko-KR" sz="1000" dirty="0"/>
          </a:p>
          <a:p>
            <a:endParaRPr lang="en-US" altLang="ko-KR" sz="10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B4E5FBE-D98F-2E2C-D528-B8F7498EFB50}"/>
              </a:ext>
            </a:extLst>
          </p:cNvPr>
          <p:cNvSpPr txBox="1"/>
          <p:nvPr/>
        </p:nvSpPr>
        <p:spPr>
          <a:xfrm>
            <a:off x="897548" y="979554"/>
            <a:ext cx="183979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50" b="1" i="0" dirty="0">
                <a:solidFill>
                  <a:srgbClr val="FFFFFF"/>
                </a:solidFill>
                <a:effectLst/>
                <a:highlight>
                  <a:srgbClr val="1A1A2E"/>
                </a:highlight>
                <a:latin typeface="Noto Sans KR" panose="020B0200000000000000" pitchFamily="50" charset="-127"/>
                <a:ea typeface="Noto Sans KR" panose="020B0200000000000000" pitchFamily="50" charset="-127"/>
              </a:rPr>
              <a:t> </a:t>
            </a:r>
            <a:r>
              <a:rPr lang="en-US" altLang="ko-KR" sz="1050" b="1" i="0" dirty="0">
                <a:solidFill>
                  <a:srgbClr val="FFFFFF"/>
                </a:solidFill>
                <a:effectLst/>
                <a:highlight>
                  <a:srgbClr val="1A1A2E"/>
                </a:highlight>
                <a:latin typeface="Noto Sans KR" panose="020B0200000000000000" pitchFamily="50" charset="-127"/>
                <a:ea typeface="Noto Sans KR" panose="020B0200000000000000" pitchFamily="50" charset="-127"/>
              </a:rPr>
              <a:t>ESG</a:t>
            </a:r>
            <a:endParaRPr lang="ko-KR" altLang="en-US" sz="1050" b="1" i="0" dirty="0">
              <a:solidFill>
                <a:srgbClr val="FFFFFF"/>
              </a:solidFill>
              <a:effectLst/>
              <a:highlight>
                <a:srgbClr val="1A1A2E"/>
              </a:highlight>
              <a:latin typeface="Noto Sans KR" panose="020B0200000000000000" pitchFamily="50" charset="-127"/>
              <a:ea typeface="Noto Sans KR" panose="020B0200000000000000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78A56F-DA6E-F2A4-0F7B-6F3EFB4B8227}"/>
              </a:ext>
            </a:extLst>
          </p:cNvPr>
          <p:cNvSpPr txBox="1"/>
          <p:nvPr/>
        </p:nvSpPr>
        <p:spPr>
          <a:xfrm>
            <a:off x="695325" y="164861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b="1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NEXON Lv2 Gothic"/>
              </a:rPr>
              <a:t>지속가능경영 전략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3A1C7B5-ECE3-9325-EB75-837AA2C7E78F}"/>
              </a:ext>
            </a:extLst>
          </p:cNvPr>
          <p:cNvSpPr txBox="1"/>
          <p:nvPr/>
        </p:nvSpPr>
        <p:spPr>
          <a:xfrm>
            <a:off x="695325" y="1969821"/>
            <a:ext cx="8448675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100" dirty="0"/>
              <a:t>화신은 재무적 </a:t>
            </a:r>
            <a:r>
              <a:rPr lang="ko-KR" altLang="en-US" sz="1100" dirty="0" err="1"/>
              <a:t>성과뿐만</a:t>
            </a:r>
            <a:r>
              <a:rPr lang="ko-KR" altLang="en-US" sz="1100" dirty="0"/>
              <a:t> 아니라 환경</a:t>
            </a:r>
            <a:r>
              <a:rPr lang="en-US" altLang="ko-KR" sz="1100" dirty="0"/>
              <a:t>(Environment), </a:t>
            </a:r>
            <a:r>
              <a:rPr lang="ko-KR" altLang="en-US" sz="1100" dirty="0"/>
              <a:t>사회</a:t>
            </a:r>
            <a:r>
              <a:rPr lang="en-US" altLang="ko-KR" sz="1100" dirty="0"/>
              <a:t>(Social), </a:t>
            </a:r>
            <a:r>
              <a:rPr lang="ko-KR" altLang="en-US" sz="1100" dirty="0"/>
              <a:t>지배구조</a:t>
            </a:r>
            <a:r>
              <a:rPr lang="en-US" altLang="ko-KR" sz="1100" dirty="0"/>
              <a:t>(Governance) </a:t>
            </a:r>
            <a:r>
              <a:rPr lang="ko-KR" altLang="en-US" sz="1100" dirty="0"/>
              <a:t>등 비재무적 가치까지 균형 있게 고려하는 지속가능경영을 실천하고 있습니다</a:t>
            </a:r>
            <a:r>
              <a:rPr lang="en-US" altLang="ko-KR" sz="1100" dirty="0"/>
              <a:t>. </a:t>
            </a:r>
            <a:r>
              <a:rPr lang="ko-KR" altLang="en-US" sz="1100" b="1" u="sng" dirty="0"/>
              <a:t>지속가능경영보고서</a:t>
            </a:r>
            <a:r>
              <a:rPr lang="ko-KR" altLang="en-US" sz="1100" dirty="0"/>
              <a:t>와 </a:t>
            </a:r>
            <a:r>
              <a:rPr lang="ko-KR" altLang="en-US" sz="1100" b="1" u="sng" dirty="0"/>
              <a:t>기업지배구조보고서</a:t>
            </a:r>
            <a:r>
              <a:rPr lang="ko-KR" altLang="en-US" sz="1100" dirty="0"/>
              <a:t>를 통해 </a:t>
            </a:r>
            <a:r>
              <a:rPr lang="en-US" altLang="ko-KR" sz="1100" dirty="0"/>
              <a:t>ESG </a:t>
            </a:r>
            <a:r>
              <a:rPr lang="ko-KR" altLang="en-US" sz="1100" dirty="0"/>
              <a:t>경영 현황을 투명하게 공개하고</a:t>
            </a:r>
            <a:r>
              <a:rPr lang="en-US" altLang="ko-KR" sz="1100" dirty="0"/>
              <a:t>, </a:t>
            </a:r>
            <a:r>
              <a:rPr lang="ko-KR" altLang="en-US" sz="1100" dirty="0"/>
              <a:t>다양한 이해관계자와의 신뢰를 바탕으로 장기적인 기업가치와 사회적 책임을 함께 실현해 나가겠습니다</a:t>
            </a:r>
            <a:r>
              <a:rPr lang="en-US" altLang="ko-KR" sz="1100" dirty="0"/>
              <a:t>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1B24D9A-244A-1677-F0D6-F7EE6BC1A1BD}"/>
              </a:ext>
            </a:extLst>
          </p:cNvPr>
          <p:cNvSpPr txBox="1"/>
          <p:nvPr/>
        </p:nvSpPr>
        <p:spPr>
          <a:xfrm>
            <a:off x="695325" y="5332491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b="1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NEXON Lv2 Gothic"/>
              </a:rPr>
              <a:t>지속가능경영 필요성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9B86236-038A-4EBF-AC38-70CD7D0DB3DD}"/>
              </a:ext>
            </a:extLst>
          </p:cNvPr>
          <p:cNvSpPr txBox="1"/>
          <p:nvPr/>
        </p:nvSpPr>
        <p:spPr>
          <a:xfrm>
            <a:off x="695325" y="5653696"/>
            <a:ext cx="8448675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100" b="1" dirty="0"/>
              <a:t>SUSTAINABLE STRATEGY</a:t>
            </a:r>
            <a:br>
              <a:rPr lang="ko-KR" altLang="en-US" sz="1100" dirty="0"/>
            </a:br>
            <a:r>
              <a:rPr lang="ko-KR" altLang="en-US" sz="1100" dirty="0"/>
              <a:t>재무적 성과와 </a:t>
            </a:r>
            <a:r>
              <a:rPr lang="en-US" altLang="ko-KR" sz="1100" dirty="0"/>
              <a:t>ESG </a:t>
            </a:r>
            <a:r>
              <a:rPr lang="ko-KR" altLang="en-US" sz="1100" dirty="0"/>
              <a:t>가치를 균형 있게 고려하며</a:t>
            </a:r>
            <a:r>
              <a:rPr lang="en-US" altLang="ko-KR" sz="1100" dirty="0"/>
              <a:t>, </a:t>
            </a:r>
            <a:r>
              <a:rPr lang="ko-KR" altLang="en-US" sz="1100" dirty="0"/>
              <a:t>투명한 정보공개와 책임 있는 경영을 통해 지속가능한 기업가치를 만들어갑니다</a:t>
            </a:r>
            <a:r>
              <a:rPr lang="en-US" altLang="ko-KR" sz="1100" dirty="0"/>
              <a:t>.</a:t>
            </a:r>
          </a:p>
          <a:p>
            <a:endParaRPr lang="en-US" altLang="ko-KR" sz="1100" b="1" dirty="0"/>
          </a:p>
          <a:p>
            <a:r>
              <a:rPr lang="en-US" altLang="ko-KR" sz="1100" b="1" dirty="0"/>
              <a:t>WHY SUSTAINABILITY</a:t>
            </a:r>
            <a:br>
              <a:rPr lang="ko-KR" altLang="en-US" sz="1100" dirty="0"/>
            </a:br>
            <a:r>
              <a:rPr lang="ko-KR" altLang="en-US" sz="1100" dirty="0"/>
              <a:t>이해관계자의 신뢰를 바탕으로 경제적</a:t>
            </a:r>
            <a:r>
              <a:rPr lang="en-US" altLang="ko-KR" sz="1100" dirty="0"/>
              <a:t>·</a:t>
            </a:r>
            <a:r>
              <a:rPr lang="ko-KR" altLang="en-US" sz="1100" dirty="0"/>
              <a:t>사회적 가치를 함께 창출하고</a:t>
            </a:r>
            <a:r>
              <a:rPr lang="en-US" altLang="ko-KR" sz="1100" dirty="0"/>
              <a:t>, </a:t>
            </a:r>
            <a:r>
              <a:rPr lang="ko-KR" altLang="en-US" sz="1100" dirty="0"/>
              <a:t>미래의 변화와 불확실성에 대응하는 지속가능한 성장 기반을 구축합니다</a:t>
            </a:r>
            <a:r>
              <a:rPr lang="en-US" altLang="ko-KR" sz="1100" dirty="0"/>
              <a:t>.</a:t>
            </a: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E4D028BD-BAEF-54E6-EAC5-21FDD6545E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04108" y="2742761"/>
            <a:ext cx="5583784" cy="2682055"/>
          </a:xfrm>
          <a:prstGeom prst="rect">
            <a:avLst/>
          </a:prstGeom>
        </p:spPr>
      </p:pic>
      <p:sp>
        <p:nvSpPr>
          <p:cNvPr id="19" name="검토추가_83_0">
            <a:extLst>
              <a:ext uri="{FF2B5EF4-FFF2-40B4-BE49-F238E27FC236}">
                <a16:creationId xmlns:a16="http://schemas.microsoft.com/office/drawing/2014/main" id="{5C88EDEC-10CF-4283-9B16-56D7E59E4178}"/>
              </a:ext>
            </a:extLst>
          </p:cNvPr>
          <p:cNvSpPr>
            <a:spLocks noGrp="1"/>
          </p:cNvSpPr>
          <p:nvPr/>
        </p:nvSpPr>
        <p:spPr>
          <a:xfrm>
            <a:off x="9610725" y="2218417"/>
            <a:ext cx="2371725" cy="1581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1. ESG 전략 및 방침을 소개하고 환경·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사회·지배구조의 상세 메뉴를 연결합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2. 전략도·추진체계·본문은 화신 승인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자료로 관리합니다.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3. 관련 보고서는 84p의 자료와 연결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하고 중복 파일을 만들지 않습니다.</a:t>
            </a:r>
          </a:p>
        </p:txBody>
      </p:sp>
      <p:sp>
        <p:nvSpPr>
          <p:cNvPr id="20" name="검토추가_83_1">
            <a:extLst>
              <a:ext uri="{FF2B5EF4-FFF2-40B4-BE49-F238E27FC236}">
                <a16:creationId xmlns:a16="http://schemas.microsoft.com/office/drawing/2014/main" id="{352EFB34-004A-472B-A03C-4264A10B799E}"/>
              </a:ext>
            </a:extLst>
          </p:cNvPr>
          <p:cNvSpPr>
            <a:spLocks noGrp="1"/>
          </p:cNvSpPr>
          <p:nvPr/>
        </p:nvSpPr>
        <p:spPr>
          <a:xfrm>
            <a:off x="9610725" y="3894817"/>
            <a:ext cx="2371725" cy="819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9p의 “ESG 추진체계”와 본문 84~8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5p의 보고서·등급 구성이 다릅니다. IA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와 메뉴·페이지명을 함께 확정합니다.</a:t>
            </a:r>
          </a:p>
        </p:txBody>
      </p:sp>
    </p:spTree>
    <p:extLst>
      <p:ext uri="{BB962C8B-B14F-4D97-AF65-F5344CB8AC3E}">
        <p14:creationId xmlns:p14="http://schemas.microsoft.com/office/powerpoint/2010/main" val="2084104216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A01CB2F2-0309-4013-6562-AD170A7F14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84</a:t>
            </a:fld>
            <a:endParaRPr lang="ko-KR" altLang="en-US" dirty="0"/>
          </a:p>
        </p:txBody>
      </p:sp>
      <p:sp>
        <p:nvSpPr>
          <p:cNvPr id="3" name="Text 2">
            <a:extLst>
              <a:ext uri="{FF2B5EF4-FFF2-40B4-BE49-F238E27FC236}">
                <a16:creationId xmlns:a16="http://schemas.microsoft.com/office/drawing/2014/main" id="{6989316F-387E-95CD-615D-0384677B38D6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www.hwashin.co.kr/ESG/</a:t>
            </a:r>
            <a:endParaRPr lang="en-US" altLang="ko-KR" sz="1000" dirty="0">
              <a:solidFill>
                <a:srgbClr val="666666"/>
              </a:solidFill>
              <a:latin typeface="Malgun Gothic" pitchFamily="34" charset="0"/>
              <a:ea typeface="Malgun Gothic" pitchFamily="34" charset="-122"/>
              <a:cs typeface="Malgun Gothic" pitchFamily="34" charset="-120"/>
            </a:endParaRPr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AE68977B-BA2F-0DCD-DA0F-00557916079C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</a:t>
            </a:r>
            <a:r>
              <a:rPr lang="en-US" altLang="ko-KR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ESG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en-US" altLang="ko-KR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&gt;</a:t>
            </a:r>
            <a:r>
              <a:rPr lang="en-US" altLang="ko-KR" sz="900" b="1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ko-KR" altLang="en-US" sz="9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지속가능경영</a:t>
            </a:r>
            <a:endParaRPr lang="en-US" sz="900" b="1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FE60DE39-F36C-F0C8-CAFF-31D47A16E89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0935"/>
          <a:stretch/>
        </p:blipFill>
        <p:spPr>
          <a:xfrm>
            <a:off x="695324" y="739053"/>
            <a:ext cx="2585545" cy="5293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A702B9B-6291-48CC-8567-45F87C71E47E}"/>
              </a:ext>
            </a:extLst>
          </p:cNvPr>
          <p:cNvSpPr txBox="1"/>
          <p:nvPr/>
        </p:nvSpPr>
        <p:spPr>
          <a:xfrm>
            <a:off x="695325" y="1280848"/>
            <a:ext cx="261058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지속가능경영 </a:t>
            </a:r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&gt; </a:t>
            </a:r>
            <a:r>
              <a:rPr lang="ko-KR" altLang="en-US" sz="1000" b="1" dirty="0">
                <a:highlight>
                  <a:srgbClr val="FFFFFF"/>
                </a:highlight>
                <a:latin typeface="+mn-ea"/>
              </a:rPr>
              <a:t>지속가능경영보고서</a:t>
            </a:r>
            <a:endParaRPr lang="ko-KR" altLang="en-US" sz="1000" b="1" i="0" dirty="0"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5EC1F5-C8C5-0169-2924-0ACDEFF1E49A}"/>
              </a:ext>
            </a:extLst>
          </p:cNvPr>
          <p:cNvSpPr txBox="1"/>
          <p:nvPr/>
        </p:nvSpPr>
        <p:spPr>
          <a:xfrm>
            <a:off x="9576079" y="1088454"/>
            <a:ext cx="24417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r>
              <a:rPr lang="en-US" altLang="ko-KR" sz="1000" dirty="0"/>
              <a:t>https://www.hwashin.co.kr/kr/esg/esg_continue_report.do</a:t>
            </a:r>
          </a:p>
          <a:p>
            <a:endParaRPr lang="en-US" altLang="ko-KR" sz="10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B4E5FBE-D98F-2E2C-D528-B8F7498EFB50}"/>
              </a:ext>
            </a:extLst>
          </p:cNvPr>
          <p:cNvSpPr txBox="1"/>
          <p:nvPr/>
        </p:nvSpPr>
        <p:spPr>
          <a:xfrm>
            <a:off x="897548" y="979554"/>
            <a:ext cx="183979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50" b="1" i="0" dirty="0">
                <a:solidFill>
                  <a:srgbClr val="FFFFFF"/>
                </a:solidFill>
                <a:effectLst/>
                <a:highlight>
                  <a:srgbClr val="1A1A2E"/>
                </a:highlight>
                <a:latin typeface="Noto Sans KR" panose="020B0200000000000000" pitchFamily="50" charset="-127"/>
                <a:ea typeface="Noto Sans KR" panose="020B0200000000000000" pitchFamily="50" charset="-127"/>
              </a:rPr>
              <a:t> </a:t>
            </a:r>
            <a:r>
              <a:rPr lang="en-US" altLang="ko-KR" sz="1050" b="1" i="0" dirty="0">
                <a:solidFill>
                  <a:srgbClr val="FFFFFF"/>
                </a:solidFill>
                <a:effectLst/>
                <a:highlight>
                  <a:srgbClr val="1A1A2E"/>
                </a:highlight>
                <a:latin typeface="Noto Sans KR" panose="020B0200000000000000" pitchFamily="50" charset="-127"/>
                <a:ea typeface="Noto Sans KR" panose="020B0200000000000000" pitchFamily="50" charset="-127"/>
              </a:rPr>
              <a:t>ESG</a:t>
            </a:r>
            <a:endParaRPr lang="ko-KR" altLang="en-US" sz="1050" b="1" i="0" dirty="0">
              <a:solidFill>
                <a:srgbClr val="FFFFFF"/>
              </a:solidFill>
              <a:effectLst/>
              <a:highlight>
                <a:srgbClr val="1A1A2E"/>
              </a:highlight>
              <a:latin typeface="Noto Sans KR" panose="020B0200000000000000" pitchFamily="50" charset="-127"/>
              <a:ea typeface="Noto Sans KR" panose="020B0200000000000000" pitchFamily="50" charset="-127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CA92DB7D-CBC0-AB61-E8AA-9B2980E860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7683" y="1575316"/>
            <a:ext cx="5661058" cy="5282684"/>
          </a:xfrm>
          <a:prstGeom prst="rect">
            <a:avLst/>
          </a:prstGeom>
        </p:spPr>
      </p:pic>
      <p:sp>
        <p:nvSpPr>
          <p:cNvPr id="13" name="검토추가_84_0">
            <a:extLst>
              <a:ext uri="{FF2B5EF4-FFF2-40B4-BE49-F238E27FC236}">
                <a16:creationId xmlns:a16="http://schemas.microsoft.com/office/drawing/2014/main" id="{6C39A301-41E7-4915-8C71-103F7709A8D2}"/>
              </a:ext>
            </a:extLst>
          </p:cNvPr>
          <p:cNvSpPr>
            <a:spLocks noGrp="1"/>
          </p:cNvSpPr>
          <p:nvPr/>
        </p:nvSpPr>
        <p:spPr>
          <a:xfrm>
            <a:off x="9610725" y="1910640"/>
            <a:ext cx="2371725" cy="1771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1. 보고서를 발행연도 내림차순으로 표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시합니다.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2. 표지·제목·대상연도·발행일·언어·PD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F를 등록합니다.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3. 국문·영문 파일을 구분하며 파일이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없는 버튼은 노출하지 않습니다.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4. 다운로드 시 보고서명과 연도가 파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일명에 포함되도록 합니다.</a:t>
            </a:r>
          </a:p>
        </p:txBody>
      </p:sp>
      <p:sp>
        <p:nvSpPr>
          <p:cNvPr id="14" name="검토추가_84_1">
            <a:extLst>
              <a:ext uri="{FF2B5EF4-FFF2-40B4-BE49-F238E27FC236}">
                <a16:creationId xmlns:a16="http://schemas.microsoft.com/office/drawing/2014/main" id="{CBFCD725-BFCB-4CBB-AE0C-F9C823311B4A}"/>
              </a:ext>
            </a:extLst>
          </p:cNvPr>
          <p:cNvSpPr>
            <a:spLocks noGrp="1"/>
          </p:cNvSpPr>
          <p:nvPr/>
        </p:nvSpPr>
        <p:spPr>
          <a:xfrm>
            <a:off x="9610725" y="3777540"/>
            <a:ext cx="2371725" cy="819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표지의 발행연도와 보고대상 기간을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구분합니다. 실제 원본 파일과 언어별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버전이 일치하는지 확인합니다.</a:t>
            </a:r>
          </a:p>
        </p:txBody>
      </p:sp>
    </p:spTree>
    <p:extLst>
      <p:ext uri="{BB962C8B-B14F-4D97-AF65-F5344CB8AC3E}">
        <p14:creationId xmlns:p14="http://schemas.microsoft.com/office/powerpoint/2010/main" val="4255006176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A01CB2F2-0309-4013-6562-AD170A7F14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85</a:t>
            </a:fld>
            <a:endParaRPr lang="ko-KR" altLang="en-US" dirty="0"/>
          </a:p>
        </p:txBody>
      </p:sp>
      <p:sp>
        <p:nvSpPr>
          <p:cNvPr id="3" name="Text 2">
            <a:extLst>
              <a:ext uri="{FF2B5EF4-FFF2-40B4-BE49-F238E27FC236}">
                <a16:creationId xmlns:a16="http://schemas.microsoft.com/office/drawing/2014/main" id="{6989316F-387E-95CD-615D-0384677B38D6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www.hwashin.co.kr/ESG/</a:t>
            </a:r>
            <a:endParaRPr lang="en-US" altLang="ko-KR" sz="1000" dirty="0">
              <a:solidFill>
                <a:srgbClr val="666666"/>
              </a:solidFill>
              <a:latin typeface="Malgun Gothic" pitchFamily="34" charset="0"/>
              <a:ea typeface="Malgun Gothic" pitchFamily="34" charset="-122"/>
              <a:cs typeface="Malgun Gothic" pitchFamily="34" charset="-120"/>
            </a:endParaRPr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AE68977B-BA2F-0DCD-DA0F-00557916079C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</a:t>
            </a:r>
            <a:r>
              <a:rPr lang="en-US" altLang="ko-KR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ESG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en-US" altLang="ko-KR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&gt;</a:t>
            </a:r>
            <a:r>
              <a:rPr lang="en-US" altLang="ko-KR" sz="900" b="1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ko-KR" altLang="en-US" sz="9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지속가능경영</a:t>
            </a:r>
            <a:endParaRPr lang="en-US" sz="900" b="1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FE60DE39-F36C-F0C8-CAFF-31D47A16E89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0935"/>
          <a:stretch/>
        </p:blipFill>
        <p:spPr>
          <a:xfrm>
            <a:off x="695324" y="739053"/>
            <a:ext cx="2585545" cy="5293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A702B9B-6291-48CC-8567-45F87C71E47E}"/>
              </a:ext>
            </a:extLst>
          </p:cNvPr>
          <p:cNvSpPr txBox="1"/>
          <p:nvPr/>
        </p:nvSpPr>
        <p:spPr>
          <a:xfrm>
            <a:off x="695325" y="1280848"/>
            <a:ext cx="261058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지속가능경영 </a:t>
            </a:r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&gt; </a:t>
            </a:r>
            <a:r>
              <a:rPr lang="en-US" altLang="ko-KR" sz="1000" b="1" dirty="0">
                <a:highlight>
                  <a:srgbClr val="FFFFFF"/>
                </a:highlight>
                <a:latin typeface="+mn-ea"/>
              </a:rPr>
              <a:t>ESG </a:t>
            </a:r>
            <a:r>
              <a:rPr lang="ko-KR" altLang="en-US" sz="1000" b="1" dirty="0">
                <a:highlight>
                  <a:srgbClr val="FFFFFF"/>
                </a:highlight>
                <a:latin typeface="+mn-ea"/>
              </a:rPr>
              <a:t>등급</a:t>
            </a:r>
            <a:endParaRPr lang="ko-KR" altLang="en-US" sz="1000" b="1" i="0" dirty="0"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5EC1F5-C8C5-0169-2924-0ACDEFF1E49A}"/>
              </a:ext>
            </a:extLst>
          </p:cNvPr>
          <p:cNvSpPr txBox="1"/>
          <p:nvPr/>
        </p:nvSpPr>
        <p:spPr>
          <a:xfrm>
            <a:off x="9576079" y="1088454"/>
            <a:ext cx="2441750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r>
              <a:rPr lang="en-US" altLang="ko-KR" sz="1000" dirty="0">
                <a:hlinkClick r:id="rId4"/>
              </a:rPr>
              <a:t>https://www.hwashin.co.kr/kr/esg/esg_esg.do</a:t>
            </a:r>
            <a:endParaRPr lang="en-US" altLang="ko-KR" sz="1000" dirty="0"/>
          </a:p>
          <a:p>
            <a:endParaRPr lang="en-US" altLang="ko-KR" sz="1000" dirty="0"/>
          </a:p>
          <a:p>
            <a:endParaRPr lang="en-US" altLang="ko-KR" sz="1000" dirty="0"/>
          </a:p>
          <a:p>
            <a:r>
              <a:rPr lang="en-US" altLang="ko-KR" sz="1000" dirty="0"/>
              <a:t>&lt;SL </a:t>
            </a:r>
            <a:r>
              <a:rPr lang="ko-KR" altLang="en-US" sz="1000" dirty="0" err="1"/>
              <a:t>등급표</a:t>
            </a:r>
            <a:r>
              <a:rPr lang="ko-KR" altLang="en-US" sz="1000" dirty="0"/>
              <a:t> 참고</a:t>
            </a:r>
            <a:r>
              <a:rPr lang="en-US" altLang="ko-KR" sz="1000" dirty="0"/>
              <a:t>&gt;</a:t>
            </a:r>
          </a:p>
          <a:p>
            <a:r>
              <a:rPr lang="en-US" altLang="ko-KR" sz="1000" dirty="0"/>
              <a:t>https://slworld.com/esg/esg_grade.php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B4E5FBE-D98F-2E2C-D528-B8F7498EFB50}"/>
              </a:ext>
            </a:extLst>
          </p:cNvPr>
          <p:cNvSpPr txBox="1"/>
          <p:nvPr/>
        </p:nvSpPr>
        <p:spPr>
          <a:xfrm>
            <a:off x="897548" y="979554"/>
            <a:ext cx="183979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50" b="1" i="0" dirty="0">
                <a:solidFill>
                  <a:srgbClr val="FFFFFF"/>
                </a:solidFill>
                <a:effectLst/>
                <a:highlight>
                  <a:srgbClr val="1A1A2E"/>
                </a:highlight>
                <a:latin typeface="Noto Sans KR" panose="020B0200000000000000" pitchFamily="50" charset="-127"/>
                <a:ea typeface="Noto Sans KR" panose="020B0200000000000000" pitchFamily="50" charset="-127"/>
              </a:rPr>
              <a:t> </a:t>
            </a:r>
            <a:r>
              <a:rPr lang="en-US" altLang="ko-KR" sz="1050" b="1" i="0" dirty="0">
                <a:solidFill>
                  <a:srgbClr val="FFFFFF"/>
                </a:solidFill>
                <a:effectLst/>
                <a:highlight>
                  <a:srgbClr val="1A1A2E"/>
                </a:highlight>
                <a:latin typeface="Noto Sans KR" panose="020B0200000000000000" pitchFamily="50" charset="-127"/>
                <a:ea typeface="Noto Sans KR" panose="020B0200000000000000" pitchFamily="50" charset="-127"/>
              </a:rPr>
              <a:t>ESG</a:t>
            </a:r>
            <a:endParaRPr lang="ko-KR" altLang="en-US" sz="1050" b="1" i="0" dirty="0">
              <a:solidFill>
                <a:srgbClr val="FFFFFF"/>
              </a:solidFill>
              <a:effectLst/>
              <a:highlight>
                <a:srgbClr val="1A1A2E"/>
              </a:highlight>
              <a:latin typeface="Noto Sans KR" panose="020B0200000000000000" pitchFamily="50" charset="-127"/>
              <a:ea typeface="Noto Sans KR" panose="020B0200000000000000" pitchFamily="50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118D8382-0525-26E9-35FB-C7A3EF7D4A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4822" y="1763438"/>
            <a:ext cx="7667625" cy="3562350"/>
          </a:xfrm>
          <a:prstGeom prst="rect">
            <a:avLst/>
          </a:prstGeom>
        </p:spPr>
      </p:pic>
      <p:sp>
        <p:nvSpPr>
          <p:cNvPr id="11" name="검토추가_85_0">
            <a:extLst>
              <a:ext uri="{FF2B5EF4-FFF2-40B4-BE49-F238E27FC236}">
                <a16:creationId xmlns:a16="http://schemas.microsoft.com/office/drawing/2014/main" id="{9E58322C-8D39-4FA7-B672-CC3FDECEF7B7}"/>
              </a:ext>
            </a:extLst>
          </p:cNvPr>
          <p:cNvSpPr>
            <a:spLocks noGrp="1"/>
          </p:cNvSpPr>
          <p:nvPr/>
        </p:nvSpPr>
        <p:spPr>
          <a:xfrm>
            <a:off x="9610725" y="2372305"/>
            <a:ext cx="2371725" cy="1390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1. 평가연도·평가기관·대상 법인·종합·E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·S·G 등급을 함께 표시합니다.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2. 연도별 최신 공시를 기준으로 등록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하고 변경일을 관리합니다.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3. 등급 출처를 사용자가 확인할 수 있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도록 연결합니다.</a:t>
            </a:r>
          </a:p>
        </p:txBody>
      </p:sp>
      <p:sp>
        <p:nvSpPr>
          <p:cNvPr id="12" name="검토추가_85_1">
            <a:extLst>
              <a:ext uri="{FF2B5EF4-FFF2-40B4-BE49-F238E27FC236}">
                <a16:creationId xmlns:a16="http://schemas.microsoft.com/office/drawing/2014/main" id="{016E55FF-A289-4C10-B2E9-5519D98E34D6}"/>
              </a:ext>
            </a:extLst>
          </p:cNvPr>
          <p:cNvSpPr>
            <a:spLocks noGrp="1"/>
          </p:cNvSpPr>
          <p:nvPr/>
        </p:nvSpPr>
        <p:spPr>
          <a:xfrm>
            <a:off x="9610725" y="3858205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등급표는 화신 010690 자료입니다. 정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공 자료와 혼용하지 않습니다. 2025년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표시는 해당 연도 평가 자료이며, 오픈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시점의 최신 발표 여부를 확인합니다.</a:t>
            </a:r>
          </a:p>
        </p:txBody>
      </p:sp>
    </p:spTree>
    <p:extLst>
      <p:ext uri="{BB962C8B-B14F-4D97-AF65-F5344CB8AC3E}">
        <p14:creationId xmlns:p14="http://schemas.microsoft.com/office/powerpoint/2010/main" val="3844256094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A01CB2F2-0309-4013-6562-AD170A7F14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86</a:t>
            </a:fld>
            <a:endParaRPr lang="ko-KR" altLang="en-US" dirty="0"/>
          </a:p>
        </p:txBody>
      </p:sp>
      <p:sp>
        <p:nvSpPr>
          <p:cNvPr id="3" name="Text 2">
            <a:extLst>
              <a:ext uri="{FF2B5EF4-FFF2-40B4-BE49-F238E27FC236}">
                <a16:creationId xmlns:a16="http://schemas.microsoft.com/office/drawing/2014/main" id="{6989316F-387E-95CD-615D-0384677B38D6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www.hwashin.co.kr/ESG/</a:t>
            </a:r>
            <a:endParaRPr lang="en-US" altLang="ko-KR" sz="1000" dirty="0">
              <a:solidFill>
                <a:srgbClr val="666666"/>
              </a:solidFill>
              <a:latin typeface="Malgun Gothic" pitchFamily="34" charset="0"/>
              <a:ea typeface="Malgun Gothic" pitchFamily="34" charset="-122"/>
              <a:cs typeface="Malgun Gothic" pitchFamily="34" charset="-120"/>
            </a:endParaRPr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AE68977B-BA2F-0DCD-DA0F-00557916079C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</a:t>
            </a:r>
            <a:r>
              <a:rPr lang="en-US" altLang="ko-KR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ESG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en-US" altLang="ko-KR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&gt;</a:t>
            </a:r>
            <a:r>
              <a:rPr lang="en-US" altLang="ko-KR" sz="900" b="1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ko-KR" altLang="en-US" sz="9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환경</a:t>
            </a:r>
            <a:endParaRPr lang="en-US" sz="900" b="1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FE60DE39-F36C-F0C8-CAFF-31D47A16E89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0935"/>
          <a:stretch/>
        </p:blipFill>
        <p:spPr>
          <a:xfrm>
            <a:off x="695324" y="739053"/>
            <a:ext cx="2585545" cy="5293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A702B9B-6291-48CC-8567-45F87C71E47E}"/>
              </a:ext>
            </a:extLst>
          </p:cNvPr>
          <p:cNvSpPr txBox="1"/>
          <p:nvPr/>
        </p:nvSpPr>
        <p:spPr>
          <a:xfrm>
            <a:off x="695325" y="1280848"/>
            <a:ext cx="261058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환경 </a:t>
            </a:r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&gt; </a:t>
            </a:r>
            <a:r>
              <a:rPr lang="ko-KR" altLang="en-US" sz="1000" b="1" dirty="0">
                <a:highlight>
                  <a:srgbClr val="FFFFFF"/>
                </a:highlight>
                <a:latin typeface="+mn-ea"/>
              </a:rPr>
              <a:t>환경경영</a:t>
            </a:r>
            <a:endParaRPr lang="ko-KR" altLang="en-US" sz="1000" b="1" i="0" dirty="0"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5EC1F5-C8C5-0169-2924-0ACDEFF1E49A}"/>
              </a:ext>
            </a:extLst>
          </p:cNvPr>
          <p:cNvSpPr txBox="1"/>
          <p:nvPr/>
        </p:nvSpPr>
        <p:spPr>
          <a:xfrm>
            <a:off x="9576079" y="1088454"/>
            <a:ext cx="244175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r>
              <a:rPr lang="en-US" altLang="ko-KR" sz="1000" dirty="0"/>
              <a:t>https://www.hwashin.co.kr/kr/esg/esg_environment.do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B4E5FBE-D98F-2E2C-D528-B8F7498EFB50}"/>
              </a:ext>
            </a:extLst>
          </p:cNvPr>
          <p:cNvSpPr txBox="1"/>
          <p:nvPr/>
        </p:nvSpPr>
        <p:spPr>
          <a:xfrm>
            <a:off x="897548" y="979554"/>
            <a:ext cx="183979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50" b="1" i="0" dirty="0">
                <a:solidFill>
                  <a:srgbClr val="FFFFFF"/>
                </a:solidFill>
                <a:effectLst/>
                <a:highlight>
                  <a:srgbClr val="1A1A2E"/>
                </a:highlight>
                <a:latin typeface="Noto Sans KR" panose="020B0200000000000000" pitchFamily="50" charset="-127"/>
                <a:ea typeface="Noto Sans KR" panose="020B0200000000000000" pitchFamily="50" charset="-127"/>
              </a:rPr>
              <a:t> </a:t>
            </a:r>
            <a:r>
              <a:rPr lang="en-US" altLang="ko-KR" sz="1050" b="1" i="0" dirty="0">
                <a:solidFill>
                  <a:srgbClr val="FFFFFF"/>
                </a:solidFill>
                <a:effectLst/>
                <a:highlight>
                  <a:srgbClr val="1A1A2E"/>
                </a:highlight>
                <a:latin typeface="Noto Sans KR" panose="020B0200000000000000" pitchFamily="50" charset="-127"/>
                <a:ea typeface="Noto Sans KR" panose="020B0200000000000000" pitchFamily="50" charset="-127"/>
              </a:rPr>
              <a:t>ESG</a:t>
            </a:r>
            <a:endParaRPr lang="ko-KR" altLang="en-US" sz="1050" b="1" i="0" dirty="0">
              <a:solidFill>
                <a:srgbClr val="FFFFFF"/>
              </a:solidFill>
              <a:effectLst/>
              <a:highlight>
                <a:srgbClr val="1A1A2E"/>
              </a:highlight>
              <a:latin typeface="Noto Sans KR" panose="020B0200000000000000" pitchFamily="50" charset="-127"/>
              <a:ea typeface="Noto Sans KR" panose="020B0200000000000000" pitchFamily="50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99C424D3-66EA-8411-9DC9-466FE24C4E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325" y="2249213"/>
            <a:ext cx="4913078" cy="138769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E66FC86-0360-9024-E389-F039BE8F2C2F}"/>
              </a:ext>
            </a:extLst>
          </p:cNvPr>
          <p:cNvSpPr txBox="1"/>
          <p:nvPr/>
        </p:nvSpPr>
        <p:spPr>
          <a:xfrm>
            <a:off x="695325" y="3628382"/>
            <a:ext cx="845031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0"/>
            <a:r>
              <a:rPr lang="ko-KR" altLang="en-US" sz="12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+mn-ea"/>
              </a:rPr>
              <a:t>당사는 자동차용 </a:t>
            </a:r>
            <a:r>
              <a:rPr lang="en-US" altLang="ko-KR" sz="12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+mn-ea"/>
              </a:rPr>
              <a:t>Chassis </a:t>
            </a:r>
            <a:r>
              <a:rPr lang="ko-KR" altLang="en-US" sz="12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+mn-ea"/>
              </a:rPr>
              <a:t>및 </a:t>
            </a:r>
            <a:r>
              <a:rPr lang="en-US" altLang="ko-KR" sz="12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+mn-ea"/>
              </a:rPr>
              <a:t>Body</a:t>
            </a:r>
            <a:r>
              <a:rPr lang="ko-KR" altLang="en-US" sz="12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+mn-ea"/>
              </a:rPr>
              <a:t>를 생산하는 자동차 부품 생산 전문 기업으로 제품의 설계 및 개발</a:t>
            </a:r>
            <a:r>
              <a:rPr lang="en-US" altLang="ko-KR" sz="12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+mn-ea"/>
              </a:rPr>
              <a:t>, </a:t>
            </a:r>
            <a:r>
              <a:rPr lang="ko-KR" altLang="en-US" sz="12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+mn-ea"/>
              </a:rPr>
              <a:t>생산</a:t>
            </a:r>
            <a:r>
              <a:rPr lang="en-US" altLang="ko-KR" sz="12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+mn-ea"/>
              </a:rPr>
              <a:t>, </a:t>
            </a:r>
            <a:r>
              <a:rPr lang="ko-KR" altLang="en-US" sz="12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+mn-ea"/>
              </a:rPr>
              <a:t>사용</a:t>
            </a:r>
            <a:r>
              <a:rPr lang="en-US" altLang="ko-KR" sz="12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+mn-ea"/>
              </a:rPr>
              <a:t>, </a:t>
            </a:r>
            <a:r>
              <a:rPr lang="ko-KR" altLang="en-US" sz="12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+mn-ea"/>
              </a:rPr>
              <a:t>폐기에 따른 </a:t>
            </a:r>
            <a:r>
              <a:rPr lang="en-US" altLang="ko-KR" sz="12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+mn-ea"/>
              </a:rPr>
              <a:t>ESH </a:t>
            </a:r>
            <a:r>
              <a:rPr lang="ko-KR" altLang="en-US" sz="12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+mn-ea"/>
              </a:rPr>
              <a:t>리스크 평가 결과를 통한 환경 및 안전보건에 미치는 영향을 최소화 하기 위하여</a:t>
            </a:r>
            <a:br>
              <a:rPr lang="ko-KR" altLang="en-US" sz="1200" dirty="0">
                <a:latin typeface="+mn-ea"/>
              </a:rPr>
            </a:br>
            <a:r>
              <a:rPr lang="ko-KR" altLang="en-US" sz="12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+mn-ea"/>
              </a:rPr>
              <a:t>다음과 같은 방침을 개발하고 이행한다</a:t>
            </a:r>
            <a:r>
              <a:rPr lang="en-US" altLang="ko-KR" sz="12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+mn-ea"/>
              </a:rPr>
              <a:t>.</a:t>
            </a:r>
            <a:endParaRPr lang="ko-KR" altLang="en-US" sz="1200" dirty="0">
              <a:latin typeface="+mn-ea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07F187C-2AD8-233E-58E6-687568FB1E8D}"/>
              </a:ext>
            </a:extLst>
          </p:cNvPr>
          <p:cNvSpPr txBox="1"/>
          <p:nvPr/>
        </p:nvSpPr>
        <p:spPr>
          <a:xfrm>
            <a:off x="840828" y="4320027"/>
            <a:ext cx="8534400" cy="23544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ko-KR" sz="1050" b="1" dirty="0">
                <a:effectLst/>
                <a:latin typeface="+mn-ea"/>
              </a:rPr>
              <a:t>1. </a:t>
            </a:r>
            <a:r>
              <a:rPr lang="ko-KR" altLang="en-US" sz="1050" b="1" dirty="0">
                <a:effectLst/>
                <a:latin typeface="+mn-ea"/>
              </a:rPr>
              <a:t>환경</a:t>
            </a:r>
            <a:r>
              <a:rPr lang="en-US" altLang="ko-KR" sz="1050" b="1" dirty="0">
                <a:effectLst/>
                <a:latin typeface="+mn-ea"/>
              </a:rPr>
              <a:t>/</a:t>
            </a:r>
            <a:r>
              <a:rPr lang="ko-KR" altLang="en-US" sz="1050" b="1" dirty="0">
                <a:effectLst/>
                <a:latin typeface="+mn-ea"/>
              </a:rPr>
              <a:t>안전보건 관련 법규를 비롯한 제반 준수의무 사항을 철저히 준수한다</a:t>
            </a:r>
            <a:r>
              <a:rPr lang="en-US" altLang="ko-KR" sz="1050" b="1" dirty="0">
                <a:effectLst/>
                <a:latin typeface="+mn-ea"/>
              </a:rPr>
              <a:t>.</a:t>
            </a:r>
            <a:br>
              <a:rPr lang="ko-KR" altLang="en-US" sz="1050" dirty="0">
                <a:latin typeface="+mn-ea"/>
              </a:rPr>
            </a:br>
            <a:br>
              <a:rPr lang="ko-KR" altLang="en-US" sz="1050" dirty="0">
                <a:latin typeface="+mn-ea"/>
              </a:rPr>
            </a:br>
            <a:r>
              <a:rPr lang="en-US" altLang="ko-KR" sz="1050" b="1" dirty="0">
                <a:effectLst/>
                <a:latin typeface="+mn-ea"/>
              </a:rPr>
              <a:t>2. </a:t>
            </a:r>
            <a:r>
              <a:rPr lang="ko-KR" altLang="en-US" sz="1050" b="1" dirty="0">
                <a:effectLst/>
                <a:latin typeface="+mn-ea"/>
              </a:rPr>
              <a:t>모든 활동</a:t>
            </a:r>
            <a:r>
              <a:rPr lang="en-US" altLang="ko-KR" sz="1050" b="1" dirty="0">
                <a:effectLst/>
                <a:latin typeface="+mn-ea"/>
              </a:rPr>
              <a:t>, </a:t>
            </a:r>
            <a:r>
              <a:rPr lang="ko-KR" altLang="en-US" sz="1050" b="1" dirty="0">
                <a:effectLst/>
                <a:latin typeface="+mn-ea"/>
              </a:rPr>
              <a:t>제품</a:t>
            </a:r>
            <a:r>
              <a:rPr lang="en-US" altLang="ko-KR" sz="1050" b="1" dirty="0">
                <a:effectLst/>
                <a:latin typeface="+mn-ea"/>
              </a:rPr>
              <a:t>, </a:t>
            </a:r>
            <a:r>
              <a:rPr lang="ko-KR" altLang="en-US" sz="1050" b="1" dirty="0">
                <a:effectLst/>
                <a:latin typeface="+mn-ea"/>
              </a:rPr>
              <a:t>서비스 분야에 대한 조직상황 분석 및 </a:t>
            </a:r>
            <a:r>
              <a:rPr lang="en-US" altLang="ko-KR" sz="1050" b="1" dirty="0">
                <a:effectLst/>
                <a:latin typeface="+mn-ea"/>
              </a:rPr>
              <a:t>ESH</a:t>
            </a:r>
            <a:r>
              <a:rPr lang="ko-KR" altLang="en-US" sz="1050" b="1" dirty="0">
                <a:effectLst/>
                <a:latin typeface="+mn-ea"/>
              </a:rPr>
              <a:t>영향을 파악하여 관련된 </a:t>
            </a:r>
            <a:r>
              <a:rPr lang="en-US" altLang="ko-KR" sz="1050" b="1" dirty="0">
                <a:effectLst/>
                <a:latin typeface="+mn-ea"/>
              </a:rPr>
              <a:t>RISK</a:t>
            </a:r>
            <a:r>
              <a:rPr lang="ko-KR" altLang="en-US" sz="1050" b="1" dirty="0">
                <a:effectLst/>
                <a:latin typeface="+mn-ea"/>
              </a:rPr>
              <a:t>를 최소화하기 위한 </a:t>
            </a:r>
            <a:r>
              <a:rPr lang="en-US" altLang="ko-KR" sz="1050" b="1" dirty="0">
                <a:effectLst/>
                <a:latin typeface="+mn-ea"/>
              </a:rPr>
              <a:t>ESH</a:t>
            </a:r>
            <a:r>
              <a:rPr lang="ko-KR" altLang="en-US" sz="1050" b="1" dirty="0">
                <a:effectLst/>
                <a:latin typeface="+mn-ea"/>
              </a:rPr>
              <a:t>경영목표를 수립</a:t>
            </a:r>
            <a:r>
              <a:rPr lang="en-US" altLang="ko-KR" sz="1050" b="1" dirty="0">
                <a:effectLst/>
                <a:latin typeface="+mn-ea"/>
              </a:rPr>
              <a:t>, </a:t>
            </a:r>
            <a:r>
              <a:rPr lang="ko-KR" altLang="en-US" sz="1050" b="1" dirty="0">
                <a:effectLst/>
                <a:latin typeface="+mn-ea"/>
              </a:rPr>
              <a:t>지속적 개선활동을 실시한다</a:t>
            </a:r>
            <a:r>
              <a:rPr lang="en-US" altLang="ko-KR" sz="1050" b="1" dirty="0">
                <a:effectLst/>
                <a:latin typeface="+mn-ea"/>
              </a:rPr>
              <a:t>.</a:t>
            </a:r>
            <a:br>
              <a:rPr lang="ko-KR" altLang="en-US" sz="1050" dirty="0">
                <a:latin typeface="+mn-ea"/>
              </a:rPr>
            </a:br>
            <a:br>
              <a:rPr lang="ko-KR" altLang="en-US" sz="1050" dirty="0">
                <a:latin typeface="+mn-ea"/>
              </a:rPr>
            </a:br>
            <a:r>
              <a:rPr lang="en-US" altLang="ko-KR" sz="1050" b="1" dirty="0">
                <a:effectLst/>
                <a:latin typeface="+mn-ea"/>
              </a:rPr>
              <a:t>3. </a:t>
            </a:r>
            <a:r>
              <a:rPr lang="ko-KR" altLang="en-US" sz="1050" b="1" dirty="0">
                <a:effectLst/>
                <a:latin typeface="+mn-ea"/>
              </a:rPr>
              <a:t>원부자재 </a:t>
            </a:r>
            <a:r>
              <a:rPr lang="en-US" altLang="ko-KR" sz="1050" b="1" dirty="0">
                <a:effectLst/>
                <a:latin typeface="+mn-ea"/>
              </a:rPr>
              <a:t>LOSS</a:t>
            </a:r>
            <a:r>
              <a:rPr lang="ko-KR" altLang="en-US" sz="1050" b="1" dirty="0">
                <a:effectLst/>
                <a:latin typeface="+mn-ea"/>
              </a:rPr>
              <a:t>의 최소화 및 재활용</a:t>
            </a:r>
            <a:r>
              <a:rPr lang="en-US" altLang="ko-KR" sz="1050" b="1" dirty="0">
                <a:effectLst/>
                <a:latin typeface="+mn-ea"/>
              </a:rPr>
              <a:t>, </a:t>
            </a:r>
            <a:r>
              <a:rPr lang="ko-KR" altLang="en-US" sz="1050" b="1" dirty="0">
                <a:effectLst/>
                <a:latin typeface="+mn-ea"/>
              </a:rPr>
              <a:t>재사용</a:t>
            </a:r>
            <a:r>
              <a:rPr lang="en-US" altLang="ko-KR" sz="1050" b="1" dirty="0">
                <a:effectLst/>
                <a:latin typeface="+mn-ea"/>
              </a:rPr>
              <a:t>, </a:t>
            </a:r>
            <a:r>
              <a:rPr lang="ko-KR" altLang="en-US" sz="1050" b="1" dirty="0">
                <a:effectLst/>
                <a:latin typeface="+mn-ea"/>
              </a:rPr>
              <a:t>폐기물 감량화 등을 추진하여 환경개선과 오염방지 활동을 지속적으로 전개한다</a:t>
            </a:r>
            <a:r>
              <a:rPr lang="en-US" altLang="ko-KR" sz="1050" b="1" dirty="0">
                <a:effectLst/>
                <a:latin typeface="+mn-ea"/>
              </a:rPr>
              <a:t>.</a:t>
            </a:r>
            <a:br>
              <a:rPr lang="ko-KR" altLang="en-US" sz="1050" dirty="0">
                <a:latin typeface="+mn-ea"/>
              </a:rPr>
            </a:br>
            <a:br>
              <a:rPr lang="ko-KR" altLang="en-US" sz="1050" dirty="0">
                <a:latin typeface="+mn-ea"/>
              </a:rPr>
            </a:br>
            <a:r>
              <a:rPr lang="en-US" altLang="ko-KR" sz="1050" b="1" dirty="0">
                <a:effectLst/>
                <a:latin typeface="+mn-ea"/>
              </a:rPr>
              <a:t>4. ESH</a:t>
            </a:r>
            <a:r>
              <a:rPr lang="ko-KR" altLang="en-US" sz="1050" b="1" dirty="0">
                <a:effectLst/>
                <a:latin typeface="+mn-ea"/>
              </a:rPr>
              <a:t>경영에 관한 의식을 높이기 위하여 노사 간의 협력과 참여를 보장하고 임직원에 대해 교육</a:t>
            </a:r>
            <a:r>
              <a:rPr lang="en-US" altLang="ko-KR" sz="1050" b="1" dirty="0">
                <a:effectLst/>
                <a:latin typeface="+mn-ea"/>
              </a:rPr>
              <a:t>, </a:t>
            </a:r>
            <a:r>
              <a:rPr lang="ko-KR" altLang="en-US" sz="1050" b="1" dirty="0">
                <a:effectLst/>
                <a:latin typeface="+mn-ea"/>
              </a:rPr>
              <a:t>훈련을 실시하고 당사의 </a:t>
            </a:r>
            <a:r>
              <a:rPr lang="en-US" altLang="ko-KR" sz="1050" b="1" dirty="0">
                <a:effectLst/>
                <a:latin typeface="+mn-ea"/>
              </a:rPr>
              <a:t>ESH</a:t>
            </a:r>
            <a:r>
              <a:rPr lang="ko-KR" altLang="en-US" sz="1050" b="1" dirty="0">
                <a:effectLst/>
                <a:latin typeface="+mn-ea"/>
              </a:rPr>
              <a:t>방침과 개선성과를 공표한다</a:t>
            </a:r>
            <a:r>
              <a:rPr lang="en-US" altLang="ko-KR" sz="1050" b="1" dirty="0">
                <a:effectLst/>
                <a:latin typeface="+mn-ea"/>
              </a:rPr>
              <a:t>.</a:t>
            </a:r>
            <a:br>
              <a:rPr lang="ko-KR" altLang="en-US" sz="1050" dirty="0">
                <a:latin typeface="+mn-ea"/>
              </a:rPr>
            </a:br>
            <a:br>
              <a:rPr lang="ko-KR" altLang="en-US" sz="1050" dirty="0">
                <a:latin typeface="+mn-ea"/>
              </a:rPr>
            </a:br>
            <a:r>
              <a:rPr lang="en-US" altLang="ko-KR" sz="1050" b="1" dirty="0">
                <a:effectLst/>
                <a:latin typeface="+mn-ea"/>
              </a:rPr>
              <a:t>5. </a:t>
            </a:r>
            <a:r>
              <a:rPr lang="ko-KR" altLang="en-US" sz="1050" b="1" dirty="0">
                <a:effectLst/>
                <a:latin typeface="+mn-ea"/>
              </a:rPr>
              <a:t>안전보건 사건사고의 예방과 환경영향을 최소화하는 지속적 개선 활동을 수립</a:t>
            </a:r>
            <a:r>
              <a:rPr lang="en-US" altLang="ko-KR" sz="1050" b="1" dirty="0">
                <a:effectLst/>
                <a:latin typeface="+mn-ea"/>
              </a:rPr>
              <a:t>, </a:t>
            </a:r>
            <a:r>
              <a:rPr lang="ko-KR" altLang="en-US" sz="1050" b="1" dirty="0">
                <a:effectLst/>
                <a:latin typeface="+mn-ea"/>
              </a:rPr>
              <a:t>실행</a:t>
            </a:r>
            <a:r>
              <a:rPr lang="en-US" altLang="ko-KR" sz="1050" b="1" dirty="0">
                <a:effectLst/>
                <a:latin typeface="+mn-ea"/>
              </a:rPr>
              <a:t>, </a:t>
            </a:r>
            <a:r>
              <a:rPr lang="ko-KR" altLang="en-US" sz="1050" b="1" dirty="0">
                <a:effectLst/>
                <a:latin typeface="+mn-ea"/>
              </a:rPr>
              <a:t>유지한다</a:t>
            </a:r>
            <a:r>
              <a:rPr lang="en-US" altLang="ko-KR" sz="1050" b="1" dirty="0">
                <a:effectLst/>
                <a:latin typeface="+mn-ea"/>
              </a:rPr>
              <a:t>.</a:t>
            </a:r>
            <a:br>
              <a:rPr lang="ko-KR" altLang="en-US" sz="1050" dirty="0">
                <a:latin typeface="+mn-ea"/>
              </a:rPr>
            </a:br>
            <a:br>
              <a:rPr lang="ko-KR" altLang="en-US" sz="1050" dirty="0">
                <a:latin typeface="+mn-ea"/>
              </a:rPr>
            </a:br>
            <a:r>
              <a:rPr lang="en-US" altLang="ko-KR" sz="105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+mn-ea"/>
              </a:rPr>
              <a:t>ESH</a:t>
            </a:r>
            <a:r>
              <a:rPr lang="ko-KR" altLang="en-US" sz="105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+mn-ea"/>
              </a:rPr>
              <a:t>방침은 회사 내의 전 직원에게 전달되고 수행되어야 하며 계속적으로 효과가 있는지 검증되기 위해 정기적인 검토를 지속적으로 실행한다</a:t>
            </a:r>
            <a:r>
              <a:rPr lang="en-US" altLang="ko-KR" sz="105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+mn-ea"/>
              </a:rPr>
              <a:t>. ESH </a:t>
            </a:r>
            <a:r>
              <a:rPr lang="ko-KR" altLang="en-US" sz="105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+mn-ea"/>
              </a:rPr>
              <a:t>방침을 이해관계자에게 공개함으로써 개선 의지에 대한 우리의 결의를 밝힌다</a:t>
            </a:r>
            <a:r>
              <a:rPr lang="en-US" altLang="ko-KR" sz="105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+mn-ea"/>
              </a:rPr>
              <a:t>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E99B363-1E2D-29A8-BAB7-7EE18FC00D5F}"/>
              </a:ext>
            </a:extLst>
          </p:cNvPr>
          <p:cNvSpPr txBox="1"/>
          <p:nvPr/>
        </p:nvSpPr>
        <p:spPr>
          <a:xfrm>
            <a:off x="695325" y="1603617"/>
            <a:ext cx="829102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0"/>
            <a:r>
              <a:rPr lang="ko-KR" altLang="en-US" sz="1600" b="1" dirty="0"/>
              <a:t>사람과 환경을 생각하는 실천</a:t>
            </a:r>
            <a:r>
              <a:rPr lang="en-US" altLang="ko-KR" sz="1600" b="1" dirty="0"/>
              <a:t>, </a:t>
            </a:r>
            <a:r>
              <a:rPr lang="ko-KR" altLang="en-US" sz="1600" b="1" dirty="0"/>
              <a:t>지속가능한 미래를 만드는 화신</a:t>
            </a:r>
            <a:endParaRPr lang="ko-KR" altLang="en-US" sz="1200" dirty="0"/>
          </a:p>
          <a:p>
            <a:pPr latinLnBrk="0"/>
            <a:r>
              <a:rPr lang="ko-KR" altLang="en-US" sz="1200" dirty="0"/>
              <a:t>화신은 환경과 사회에 대한 책임을 다하고</a:t>
            </a:r>
            <a:r>
              <a:rPr lang="en-US" altLang="ko-KR" sz="1200" dirty="0"/>
              <a:t>, </a:t>
            </a:r>
            <a:r>
              <a:rPr lang="ko-KR" altLang="en-US" sz="1200" dirty="0"/>
              <a:t>다양한 이해관계자와 함께 성장하는 지속가능경영을 추구합니다</a:t>
            </a:r>
            <a:r>
              <a:rPr lang="en-US" altLang="ko-KR" sz="1200" dirty="0"/>
              <a:t>. </a:t>
            </a:r>
            <a:r>
              <a:rPr lang="ko-KR" altLang="en-US" sz="1200" dirty="0"/>
              <a:t>경영활동과 성과를 투명하게 공유하며</a:t>
            </a:r>
            <a:r>
              <a:rPr lang="en-US" altLang="ko-KR" sz="1200" dirty="0"/>
              <a:t>, </a:t>
            </a:r>
            <a:r>
              <a:rPr lang="ko-KR" altLang="en-US" sz="1200" dirty="0"/>
              <a:t>오늘의 실천이 더 나은 내일로 이어지도록 노력하겠습니다</a:t>
            </a:r>
            <a:r>
              <a:rPr lang="en-US" altLang="ko-KR" sz="1200" dirty="0"/>
              <a:t>.</a:t>
            </a:r>
            <a:endParaRPr lang="ko-KR" altLang="en-US" sz="1200" dirty="0"/>
          </a:p>
        </p:txBody>
      </p:sp>
      <p:sp>
        <p:nvSpPr>
          <p:cNvPr id="18" name="검토추가_86_0">
            <a:extLst>
              <a:ext uri="{FF2B5EF4-FFF2-40B4-BE49-F238E27FC236}">
                <a16:creationId xmlns:a16="http://schemas.microsoft.com/office/drawing/2014/main" id="{B288A1F9-A605-4C20-AC77-7C16A3AC9ED6}"/>
              </a:ext>
            </a:extLst>
          </p:cNvPr>
          <p:cNvSpPr>
            <a:spLocks noGrp="1"/>
          </p:cNvSpPr>
          <p:nvPr/>
        </p:nvSpPr>
        <p:spPr>
          <a:xfrm>
            <a:off x="9610725" y="1756752"/>
            <a:ext cx="2371725" cy="1581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1. 환경·안전보건 방침과 실행체계를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현재 순서로 구성합니다. 87p는 하단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체계도입니다.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2. 적용 법인·사업장·방침 개정일을 관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리합니다.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3. 방침과 인증서 다운로드는 승인된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최신 파일을 연결합니다.</a:t>
            </a:r>
          </a:p>
        </p:txBody>
      </p:sp>
      <p:sp>
        <p:nvSpPr>
          <p:cNvPr id="19" name="검토추가_86_1">
            <a:extLst>
              <a:ext uri="{FF2B5EF4-FFF2-40B4-BE49-F238E27FC236}">
                <a16:creationId xmlns:a16="http://schemas.microsoft.com/office/drawing/2014/main" id="{A251AAAF-007C-466C-AED7-F1A1557FE4D6}"/>
              </a:ext>
            </a:extLst>
          </p:cNvPr>
          <p:cNvSpPr>
            <a:spLocks noGrp="1"/>
          </p:cNvSpPr>
          <p:nvPr/>
        </p:nvSpPr>
        <p:spPr>
          <a:xfrm>
            <a:off x="9610725" y="3433152"/>
            <a:ext cx="2371725" cy="1200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환경과 안전보건의 공통 방침을 사용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하더라도 사회 &gt; 안전보건과 연결 범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위를 구분합니다. 본문의 붙어 있는 문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장과 조항 줄바꿈은 원고 승인 후 정리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합니다.</a:t>
            </a:r>
          </a:p>
        </p:txBody>
      </p:sp>
    </p:spTree>
    <p:extLst>
      <p:ext uri="{BB962C8B-B14F-4D97-AF65-F5344CB8AC3E}">
        <p14:creationId xmlns:p14="http://schemas.microsoft.com/office/powerpoint/2010/main" val="58752337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00DB68F3-29FD-862D-F0A0-7F00BC2430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87</a:t>
            </a:fld>
            <a:endParaRPr lang="ko-KR" altLang="en-US"/>
          </a:p>
        </p:txBody>
      </p:sp>
      <p:sp>
        <p:nvSpPr>
          <p:cNvPr id="3" name="Text 2">
            <a:extLst>
              <a:ext uri="{FF2B5EF4-FFF2-40B4-BE49-F238E27FC236}">
                <a16:creationId xmlns:a16="http://schemas.microsoft.com/office/drawing/2014/main" id="{C7CE7C39-8B40-1DCC-B87C-4D2E4DD74F0A}"/>
              </a:ext>
            </a:extLst>
          </p:cNvPr>
          <p:cNvSpPr/>
          <p:nvPr/>
        </p:nvSpPr>
        <p:spPr>
          <a:xfrm>
            <a:off x="695325" y="523335"/>
            <a:ext cx="5400675" cy="17841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altLang="ko-KR" sz="11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L </a:t>
            </a:r>
            <a:r>
              <a:rPr lang="ko-KR" altLang="en-US" sz="11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앞페이지 계속</a:t>
            </a:r>
            <a:endParaRPr lang="en-US" sz="1100" b="1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E16CD210-8002-26E4-1ECD-B5ECB94ADD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3889" y="1027615"/>
            <a:ext cx="6346770" cy="5090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221224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A01CB2F2-0309-4013-6562-AD170A7F14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649079" y="7619851"/>
            <a:ext cx="2424956" cy="365125"/>
          </a:xfrm>
        </p:spPr>
        <p:txBody>
          <a:bodyPr/>
          <a:lstStyle/>
          <a:p>
            <a:fld id="{2CA98773-29E8-4C5B-94B7-99CF88C2A214}" type="slidenum">
              <a:rPr lang="ko-KR" altLang="en-US" smtClean="0"/>
              <a:pPr/>
              <a:t>88</a:t>
            </a:fld>
            <a:endParaRPr lang="ko-KR" altLang="en-US" dirty="0"/>
          </a:p>
        </p:txBody>
      </p:sp>
      <p:sp>
        <p:nvSpPr>
          <p:cNvPr id="3" name="Text 2">
            <a:extLst>
              <a:ext uri="{FF2B5EF4-FFF2-40B4-BE49-F238E27FC236}">
                <a16:creationId xmlns:a16="http://schemas.microsoft.com/office/drawing/2014/main" id="{6989316F-387E-95CD-615D-0384677B38D6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www.hwashin.co.kr/ESG/</a:t>
            </a:r>
            <a:endParaRPr lang="en-US" altLang="ko-KR" sz="1000" dirty="0">
              <a:solidFill>
                <a:srgbClr val="666666"/>
              </a:solidFill>
              <a:latin typeface="Malgun Gothic" pitchFamily="34" charset="0"/>
              <a:ea typeface="Malgun Gothic" pitchFamily="34" charset="-122"/>
              <a:cs typeface="Malgun Gothic" pitchFamily="34" charset="-120"/>
            </a:endParaRPr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AE68977B-BA2F-0DCD-DA0F-00557916079C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</a:t>
            </a:r>
            <a:r>
              <a:rPr lang="en-US" altLang="ko-KR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ESG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en-US" altLang="ko-KR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&gt;</a:t>
            </a:r>
            <a:r>
              <a:rPr lang="en-US" altLang="ko-KR" sz="900" b="1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ko-KR" altLang="en-US" sz="9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환경</a:t>
            </a:r>
            <a:endParaRPr lang="en-US" sz="900" b="1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FE60DE39-F36C-F0C8-CAFF-31D47A16E89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0935"/>
          <a:stretch/>
        </p:blipFill>
        <p:spPr>
          <a:xfrm>
            <a:off x="695324" y="739053"/>
            <a:ext cx="2585545" cy="5293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A702B9B-6291-48CC-8567-45F87C71E47E}"/>
              </a:ext>
            </a:extLst>
          </p:cNvPr>
          <p:cNvSpPr txBox="1"/>
          <p:nvPr/>
        </p:nvSpPr>
        <p:spPr>
          <a:xfrm>
            <a:off x="695325" y="1280848"/>
            <a:ext cx="261058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환경 </a:t>
            </a:r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&gt; </a:t>
            </a:r>
            <a:r>
              <a:rPr lang="ko-KR" altLang="en-US" sz="1000" b="1" dirty="0">
                <a:highlight>
                  <a:srgbClr val="FFFFFF"/>
                </a:highlight>
                <a:latin typeface="+mn-ea"/>
              </a:rPr>
              <a:t>탄소</a:t>
            </a:r>
            <a:r>
              <a:rPr lang="en-US" altLang="ko-KR" sz="1000" b="1" dirty="0">
                <a:highlight>
                  <a:srgbClr val="FFFFFF"/>
                </a:highlight>
                <a:latin typeface="+mn-ea"/>
              </a:rPr>
              <a:t>·</a:t>
            </a:r>
            <a:r>
              <a:rPr lang="ko-KR" altLang="en-US" sz="1000" b="1" dirty="0">
                <a:highlight>
                  <a:srgbClr val="FFFFFF"/>
                </a:highlight>
                <a:latin typeface="+mn-ea"/>
              </a:rPr>
              <a:t>에너지</a:t>
            </a:r>
            <a:endParaRPr lang="ko-KR" altLang="en-US" sz="1000" b="1" i="0" dirty="0"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5EC1F5-C8C5-0169-2924-0ACDEFF1E49A}"/>
              </a:ext>
            </a:extLst>
          </p:cNvPr>
          <p:cNvSpPr txBox="1"/>
          <p:nvPr/>
        </p:nvSpPr>
        <p:spPr>
          <a:xfrm>
            <a:off x="9576079" y="1088454"/>
            <a:ext cx="244175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r>
              <a:rPr lang="en-US" altLang="ko-KR" sz="1000" dirty="0"/>
              <a:t>https://www.hwashin.co.kr/kr/esg/esg_environment_2.do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B4E5FBE-D98F-2E2C-D528-B8F7498EFB50}"/>
              </a:ext>
            </a:extLst>
          </p:cNvPr>
          <p:cNvSpPr txBox="1"/>
          <p:nvPr/>
        </p:nvSpPr>
        <p:spPr>
          <a:xfrm>
            <a:off x="897548" y="979554"/>
            <a:ext cx="183979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50" b="1" i="0" dirty="0">
                <a:solidFill>
                  <a:srgbClr val="FFFFFF"/>
                </a:solidFill>
                <a:effectLst/>
                <a:highlight>
                  <a:srgbClr val="1A1A2E"/>
                </a:highlight>
                <a:latin typeface="Noto Sans KR" panose="020B0200000000000000" pitchFamily="50" charset="-127"/>
                <a:ea typeface="Noto Sans KR" panose="020B0200000000000000" pitchFamily="50" charset="-127"/>
              </a:rPr>
              <a:t> </a:t>
            </a:r>
            <a:r>
              <a:rPr lang="en-US" altLang="ko-KR" sz="1050" b="1" i="0" dirty="0">
                <a:solidFill>
                  <a:srgbClr val="FFFFFF"/>
                </a:solidFill>
                <a:effectLst/>
                <a:highlight>
                  <a:srgbClr val="1A1A2E"/>
                </a:highlight>
                <a:latin typeface="Noto Sans KR" panose="020B0200000000000000" pitchFamily="50" charset="-127"/>
                <a:ea typeface="Noto Sans KR" panose="020B0200000000000000" pitchFamily="50" charset="-127"/>
              </a:rPr>
              <a:t>ESG</a:t>
            </a:r>
            <a:endParaRPr lang="ko-KR" altLang="en-US" sz="1050" b="1" i="0" dirty="0">
              <a:solidFill>
                <a:srgbClr val="FFFFFF"/>
              </a:solidFill>
              <a:effectLst/>
              <a:highlight>
                <a:srgbClr val="1A1A2E"/>
              </a:highlight>
              <a:latin typeface="Noto Sans KR" panose="020B0200000000000000" pitchFamily="50" charset="-127"/>
              <a:ea typeface="Noto Sans KR" panose="020B0200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E66FC86-0360-9024-E389-F039BE8F2C2F}"/>
              </a:ext>
            </a:extLst>
          </p:cNvPr>
          <p:cNvSpPr txBox="1"/>
          <p:nvPr/>
        </p:nvSpPr>
        <p:spPr>
          <a:xfrm>
            <a:off x="695325" y="4330942"/>
            <a:ext cx="845031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200" b="1" dirty="0"/>
              <a:t>에너지 효율화</a:t>
            </a:r>
            <a:br>
              <a:rPr lang="ko-KR" altLang="en-US" sz="1200" dirty="0"/>
            </a:br>
            <a:r>
              <a:rPr lang="ko-KR" altLang="en-US" sz="1200" dirty="0"/>
              <a:t>화신은 생산공정 전반의 에너지 사용량을 지속적으로 점검하고</a:t>
            </a:r>
            <a:r>
              <a:rPr lang="en-US" altLang="ko-KR" sz="1200" dirty="0"/>
              <a:t>, </a:t>
            </a:r>
            <a:r>
              <a:rPr lang="ko-KR" altLang="en-US" sz="1200" dirty="0"/>
              <a:t>설비 효율 개선과 공정 최적화를 통해 에너지 소비를 줄이기 위해 노력하고 있습니다</a:t>
            </a:r>
            <a:r>
              <a:rPr lang="en-US" altLang="ko-KR" sz="1200" dirty="0"/>
              <a:t>. </a:t>
            </a:r>
            <a:r>
              <a:rPr lang="ko-KR" altLang="en-US" sz="1200" dirty="0"/>
              <a:t>고효율 설비 도입과 불필요한 에너지 사용 저감 활동을 지속적으로 추진하며</a:t>
            </a:r>
            <a:r>
              <a:rPr lang="en-US" altLang="ko-KR" sz="1200" dirty="0"/>
              <a:t>, </a:t>
            </a:r>
            <a:r>
              <a:rPr lang="ko-KR" altLang="en-US" sz="1200" dirty="0"/>
              <a:t>사업장별 에너지 사용 현황을 체계적으로 관리하여 에너지 효율 향상과 온실가스 배출 저감을 함께 실현하고자 합니다</a:t>
            </a:r>
            <a:r>
              <a:rPr lang="en-US" altLang="ko-KR" sz="1200" dirty="0"/>
              <a:t>.</a:t>
            </a:r>
          </a:p>
          <a:p>
            <a:endParaRPr lang="en-US" altLang="ko-KR" sz="1200" b="1" dirty="0"/>
          </a:p>
          <a:p>
            <a:r>
              <a:rPr lang="ko-KR" altLang="en-US" sz="1200" b="1" dirty="0"/>
              <a:t>재생에너지 확대</a:t>
            </a:r>
            <a:br>
              <a:rPr lang="ko-KR" altLang="en-US" sz="1200" dirty="0"/>
            </a:br>
            <a:r>
              <a:rPr lang="ko-KR" altLang="en-US" sz="1200" dirty="0"/>
              <a:t>화신은 탄소중립과 지속가능한 생산체계 구축을 위해 재생에너지 사용 확대를 추진하고 있습니다</a:t>
            </a:r>
            <a:r>
              <a:rPr lang="en-US" altLang="ko-KR" sz="1200" dirty="0"/>
              <a:t>. </a:t>
            </a:r>
            <a:r>
              <a:rPr lang="ko-KR" altLang="en-US" sz="1200" dirty="0"/>
              <a:t>사업장의 에너지 사용 특성과 환경을 고려하여 태양광 등 재생에너지 도입 가능성을 지속적으로 검토하고</a:t>
            </a:r>
            <a:r>
              <a:rPr lang="en-US" altLang="ko-KR" sz="1200" dirty="0"/>
              <a:t>, </a:t>
            </a:r>
            <a:r>
              <a:rPr lang="ko-KR" altLang="en-US" sz="1200" dirty="0"/>
              <a:t>친환경 에너지 사용 비중을 단계적으로 확대함으로써 온실가스 감축과 기후변화 대응 역량을 강화해 나가고자 합니다</a:t>
            </a:r>
            <a:r>
              <a:rPr lang="en-US" altLang="ko-KR" sz="1200" dirty="0"/>
              <a:t>.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62CEEF78-E5E9-8C89-6299-940A7FE2F2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325" y="2741565"/>
            <a:ext cx="4013309" cy="137486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9BAB2BE-0D81-40FE-2591-DA7CA44CADA1}"/>
              </a:ext>
            </a:extLst>
          </p:cNvPr>
          <p:cNvSpPr txBox="1"/>
          <p:nvPr/>
        </p:nvSpPr>
        <p:spPr>
          <a:xfrm>
            <a:off x="695325" y="1603617"/>
            <a:ext cx="829102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0"/>
            <a:r>
              <a:rPr lang="ko-KR" altLang="en-US" sz="1600" b="1" dirty="0"/>
              <a:t>화신은 온실가스 배출 저감과 에너지 효율 향상을 위해 배출량과 에너지 사용량을 체계적으로 관리하고</a:t>
            </a:r>
            <a:r>
              <a:rPr lang="en-US" altLang="ko-KR" sz="1600" b="1" dirty="0"/>
              <a:t>, </a:t>
            </a:r>
            <a:r>
              <a:rPr lang="ko-KR" altLang="en-US" sz="1600" b="1" dirty="0"/>
              <a:t>재생에너지 확대와 탄소중립 대응을 지속적으로 추진하고 있습니다</a:t>
            </a:r>
            <a:r>
              <a:rPr lang="en-US" altLang="ko-KR" sz="1600" b="1" dirty="0"/>
              <a:t>.</a:t>
            </a:r>
            <a:endParaRPr lang="ko-KR" altLang="en-US" sz="1600" b="1" dirty="0"/>
          </a:p>
        </p:txBody>
      </p:sp>
      <p:sp>
        <p:nvSpPr>
          <p:cNvPr id="17" name="검토추가_88_0">
            <a:extLst>
              <a:ext uri="{FF2B5EF4-FFF2-40B4-BE49-F238E27FC236}">
                <a16:creationId xmlns:a16="http://schemas.microsoft.com/office/drawing/2014/main" id="{5813B5F7-FDB3-470A-823A-8470B584910B}"/>
              </a:ext>
            </a:extLst>
          </p:cNvPr>
          <p:cNvSpPr>
            <a:spLocks noGrp="1"/>
          </p:cNvSpPr>
          <p:nvPr/>
        </p:nvSpPr>
        <p:spPr>
          <a:xfrm>
            <a:off x="9610725" y="1756752"/>
            <a:ext cx="2371725" cy="1390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1. 에너지 효율화·재생에너지 확대·탄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소중립 대응 순서를 유지합니다.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2. 89p 배출량 표는 기준연도·대상 법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인·단위·산정범위를 명시합니다.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3. 외부 검증 여부와 관련 보고서 링크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를 같이 제공합니다.</a:t>
            </a:r>
          </a:p>
        </p:txBody>
      </p:sp>
      <p:sp>
        <p:nvSpPr>
          <p:cNvPr id="18" name="검토추가_88_1">
            <a:extLst>
              <a:ext uri="{FF2B5EF4-FFF2-40B4-BE49-F238E27FC236}">
                <a16:creationId xmlns:a16="http://schemas.microsoft.com/office/drawing/2014/main" id="{E928E8CD-3B6B-46A3-84CF-BD9B98A07AAB}"/>
              </a:ext>
            </a:extLst>
          </p:cNvPr>
          <p:cNvSpPr>
            <a:spLocks noGrp="1"/>
          </p:cNvSpPr>
          <p:nvPr/>
        </p:nvSpPr>
        <p:spPr>
          <a:xfrm>
            <a:off x="9610725" y="3242652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Scope 1·2와 Scope 3를 섞어 합산하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지 않습니다. 89p의 미검증 수치 주석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을 유지합니다. 단위·목표연도·계산식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은 보고서 원표와 대조합니다.</a:t>
            </a:r>
          </a:p>
        </p:txBody>
      </p:sp>
    </p:spTree>
    <p:extLst>
      <p:ext uri="{BB962C8B-B14F-4D97-AF65-F5344CB8AC3E}">
        <p14:creationId xmlns:p14="http://schemas.microsoft.com/office/powerpoint/2010/main" val="601051026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6AACC795-A39F-EBAD-885F-D8AB432876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89</a:t>
            </a:fld>
            <a:endParaRPr lang="ko-KR" altLang="en-US"/>
          </a:p>
        </p:txBody>
      </p:sp>
      <p:sp>
        <p:nvSpPr>
          <p:cNvPr id="3" name="Text 2">
            <a:extLst>
              <a:ext uri="{FF2B5EF4-FFF2-40B4-BE49-F238E27FC236}">
                <a16:creationId xmlns:a16="http://schemas.microsoft.com/office/drawing/2014/main" id="{1172DBC8-2588-91BE-D973-21379C6617FA}"/>
              </a:ext>
            </a:extLst>
          </p:cNvPr>
          <p:cNvSpPr/>
          <p:nvPr/>
        </p:nvSpPr>
        <p:spPr>
          <a:xfrm>
            <a:off x="695325" y="523335"/>
            <a:ext cx="5400675" cy="17841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altLang="ko-KR" sz="11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L </a:t>
            </a:r>
            <a:r>
              <a:rPr lang="ko-KR" altLang="en-US" sz="11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앞페이지 계속</a:t>
            </a:r>
            <a:endParaRPr lang="en-US" sz="1100" b="1" dirty="0"/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4AA98EC5-CE30-6B02-596E-E8F026B1F6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5226" y="903890"/>
            <a:ext cx="6538599" cy="499241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EF19435-C142-0DB7-BB2D-F98BBD2C3AD3}"/>
              </a:ext>
            </a:extLst>
          </p:cNvPr>
          <p:cNvSpPr txBox="1"/>
          <p:nvPr/>
        </p:nvSpPr>
        <p:spPr>
          <a:xfrm>
            <a:off x="9576079" y="1088454"/>
            <a:ext cx="244175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r>
              <a:rPr lang="en-US" altLang="ko-KR" sz="1000" dirty="0"/>
              <a:t>https://www.hwashin.co.kr/kr/esg/esg_environment_2.do</a:t>
            </a:r>
          </a:p>
        </p:txBody>
      </p:sp>
    </p:spTree>
    <p:extLst>
      <p:ext uri="{BB962C8B-B14F-4D97-AF65-F5344CB8AC3E}">
        <p14:creationId xmlns:p14="http://schemas.microsoft.com/office/powerpoint/2010/main" val="15103849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1"/>
          <p:cNvSpPr/>
          <p:nvPr/>
        </p:nvSpPr>
        <p:spPr>
          <a:xfrm>
            <a:off x="695325" y="597246"/>
            <a:ext cx="740664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300" b="1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SITEMAP</a:t>
            </a:r>
            <a:endParaRPr lang="en-US" sz="2300" dirty="0"/>
          </a:p>
        </p:txBody>
      </p:sp>
      <p:sp>
        <p:nvSpPr>
          <p:cNvPr id="4" name="Text 2"/>
          <p:cNvSpPr/>
          <p:nvPr/>
        </p:nvSpPr>
        <p:spPr>
          <a:xfrm>
            <a:off x="719389" y="1009976"/>
            <a:ext cx="10607040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www.hwashin.co.kr 기준 1Depth 중심 Global Navigation</a:t>
            </a:r>
            <a:endParaRPr lang="en-US" sz="1020" dirty="0"/>
          </a:p>
        </p:txBody>
      </p:sp>
      <p:sp>
        <p:nvSpPr>
          <p:cNvPr id="44" name="슬라이드 번호 개체 틀 43">
            <a:extLst>
              <a:ext uri="{FF2B5EF4-FFF2-40B4-BE49-F238E27FC236}">
                <a16:creationId xmlns:a16="http://schemas.microsoft.com/office/drawing/2014/main" id="{78E50085-B65C-3C7A-1959-07309B2495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9</a:t>
            </a:fld>
            <a:endParaRPr lang="ko-KR" altLang="en-US"/>
          </a:p>
        </p:txBody>
      </p:sp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95733DD6-1846-98EF-D0D5-A8C46C4058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2893301"/>
              </p:ext>
            </p:extLst>
          </p:nvPr>
        </p:nvGraphicFramePr>
        <p:xfrm>
          <a:off x="695325" y="1529964"/>
          <a:ext cx="10801350" cy="5193906"/>
        </p:xfrm>
        <a:graphic>
          <a:graphicData uri="http://schemas.openxmlformats.org/drawingml/2006/table">
            <a:tbl>
              <a:tblPr firstRow="1" bandRow="1">
                <a:tableStyleId>{74C1A8A3-306A-4EB7-A6B1-4F7E0EB9C5D6}</a:tableStyleId>
              </a:tblPr>
              <a:tblGrid>
                <a:gridCol w="2160270">
                  <a:extLst>
                    <a:ext uri="{9D8B030D-6E8A-4147-A177-3AD203B41FA5}">
                      <a16:colId xmlns:a16="http://schemas.microsoft.com/office/drawing/2014/main" val="2932939328"/>
                    </a:ext>
                  </a:extLst>
                </a:gridCol>
                <a:gridCol w="2160270">
                  <a:extLst>
                    <a:ext uri="{9D8B030D-6E8A-4147-A177-3AD203B41FA5}">
                      <a16:colId xmlns:a16="http://schemas.microsoft.com/office/drawing/2014/main" val="3089333563"/>
                    </a:ext>
                  </a:extLst>
                </a:gridCol>
                <a:gridCol w="2160270">
                  <a:extLst>
                    <a:ext uri="{9D8B030D-6E8A-4147-A177-3AD203B41FA5}">
                      <a16:colId xmlns:a16="http://schemas.microsoft.com/office/drawing/2014/main" val="3430068539"/>
                    </a:ext>
                  </a:extLst>
                </a:gridCol>
                <a:gridCol w="2160270">
                  <a:extLst>
                    <a:ext uri="{9D8B030D-6E8A-4147-A177-3AD203B41FA5}">
                      <a16:colId xmlns:a16="http://schemas.microsoft.com/office/drawing/2014/main" val="1165300093"/>
                    </a:ext>
                  </a:extLst>
                </a:gridCol>
                <a:gridCol w="2160270">
                  <a:extLst>
                    <a:ext uri="{9D8B030D-6E8A-4147-A177-3AD203B41FA5}">
                      <a16:colId xmlns:a16="http://schemas.microsoft.com/office/drawing/2014/main" val="1103600165"/>
                    </a:ext>
                  </a:extLst>
                </a:gridCol>
              </a:tblGrid>
              <a:tr h="404960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ko-KR" altLang="en-US" sz="2800" u="none" strike="noStrike" dirty="0">
                          <a:effectLst/>
                          <a:latin typeface="+mn-ea"/>
                          <a:ea typeface="+mn-ea"/>
                        </a:rPr>
                        <a:t>화신그룹</a:t>
                      </a:r>
                      <a:r>
                        <a:rPr lang="ko-KR" altLang="en-US" sz="2000" u="none" strike="noStrike" dirty="0">
                          <a:effectLst/>
                          <a:latin typeface="+mn-ea"/>
                          <a:ea typeface="+mn-ea"/>
                        </a:rPr>
                        <a:t> </a:t>
                      </a:r>
                      <a:endParaRPr lang="en-US" altLang="ko-KR" sz="2000" u="none" strike="noStrike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6402655"/>
                  </a:ext>
                </a:extLst>
              </a:tr>
              <a:tr h="277914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800" u="none" strike="noStrike" dirty="0">
                          <a:effectLst/>
                          <a:latin typeface="+mn-ea"/>
                          <a:ea typeface="+mn-ea"/>
                        </a:rPr>
                        <a:t>회사소개</a:t>
                      </a:r>
                      <a:endParaRPr lang="ko-KR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800" u="none" strike="noStrike" dirty="0">
                          <a:effectLst/>
                          <a:latin typeface="+mn-ea"/>
                          <a:ea typeface="+mn-ea"/>
                        </a:rPr>
                        <a:t>기술혁신</a:t>
                      </a:r>
                      <a:endParaRPr lang="ko-KR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800" u="none" strike="noStrike" dirty="0">
                          <a:effectLst/>
                          <a:latin typeface="+mn-ea"/>
                          <a:ea typeface="+mn-ea"/>
                        </a:rPr>
                        <a:t>글로벌네트워크</a:t>
                      </a:r>
                      <a:endParaRPr lang="ko-KR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  <a:latin typeface="+mn-ea"/>
                          <a:ea typeface="+mn-ea"/>
                        </a:rPr>
                        <a:t>ESG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800" u="none" strike="noStrike" dirty="0" err="1">
                          <a:effectLst/>
                          <a:latin typeface="+mn-ea"/>
                          <a:ea typeface="+mn-ea"/>
                        </a:rPr>
                        <a:t>뉴스룸</a:t>
                      </a:r>
                      <a:endParaRPr lang="ko-KR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040833"/>
                  </a:ext>
                </a:extLst>
              </a:tr>
              <a:tr h="17468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  <a:latin typeface="+mn-ea"/>
                          <a:ea typeface="+mn-ea"/>
                        </a:rPr>
                        <a:t>Company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  <a:latin typeface="+mn-ea"/>
                          <a:ea typeface="+mn-ea"/>
                        </a:rPr>
                        <a:t>Technology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  <a:latin typeface="+mn-ea"/>
                          <a:ea typeface="+mn-ea"/>
                        </a:rPr>
                        <a:t>Global Network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  <a:latin typeface="+mn-ea"/>
                          <a:ea typeface="+mn-ea"/>
                        </a:rPr>
                        <a:t>Sustainability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  <a:latin typeface="+mn-ea"/>
                          <a:ea typeface="+mn-ea"/>
                        </a:rPr>
                        <a:t>Newsroom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716469"/>
                  </a:ext>
                </a:extLst>
              </a:tr>
              <a:tr h="174689"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600" b="1" u="none" strike="noStrike" dirty="0">
                          <a:effectLst/>
                          <a:latin typeface="+mn-ea"/>
                          <a:ea typeface="+mn-ea"/>
                        </a:rPr>
                        <a:t>회사개요</a:t>
                      </a:r>
                      <a:endParaRPr lang="ko-KR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600" b="1" u="none" strike="noStrike" dirty="0">
                          <a:effectLst/>
                          <a:latin typeface="+mn-ea"/>
                          <a:ea typeface="+mn-ea"/>
                        </a:rPr>
                        <a:t>제품소개</a:t>
                      </a:r>
                      <a:endParaRPr lang="ko-KR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u="none" strike="noStrike" dirty="0">
                          <a:effectLst/>
                          <a:latin typeface="+mn-ea"/>
                          <a:ea typeface="+mn-ea"/>
                        </a:rPr>
                        <a:t>Global Network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600" b="1" u="none" strike="noStrike" dirty="0">
                          <a:effectLst/>
                          <a:latin typeface="+mn-ea"/>
                          <a:ea typeface="+mn-ea"/>
                        </a:rPr>
                        <a:t>지속가능경영</a:t>
                      </a:r>
                      <a:endParaRPr lang="ko-KR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600" b="1" u="none" strike="noStrike" dirty="0">
                          <a:effectLst/>
                          <a:latin typeface="+mn-ea"/>
                          <a:ea typeface="+mn-ea"/>
                        </a:rPr>
                        <a:t>화신뉴스</a:t>
                      </a:r>
                      <a:endParaRPr lang="ko-KR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/>
                </a:tc>
                <a:extLst>
                  <a:ext uri="{0D108BD9-81ED-4DB2-BD59-A6C34878D82A}">
                    <a16:rowId xmlns:a16="http://schemas.microsoft.com/office/drawing/2014/main" val="2561922956"/>
                  </a:ext>
                </a:extLst>
              </a:tr>
              <a:tr h="17468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u="none" strike="noStrike" dirty="0">
                          <a:effectLst/>
                          <a:latin typeface="+mn-ea"/>
                          <a:ea typeface="+mn-ea"/>
                        </a:rPr>
                        <a:t>CEO </a:t>
                      </a:r>
                      <a:r>
                        <a:rPr lang="ko-KR" altLang="en-US" sz="1600" b="1" u="none" strike="noStrike" dirty="0">
                          <a:effectLst/>
                          <a:latin typeface="+mn-ea"/>
                          <a:ea typeface="+mn-ea"/>
                        </a:rPr>
                        <a:t>메시지</a:t>
                      </a:r>
                      <a:endParaRPr lang="ko-KR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effectLst/>
                          <a:latin typeface="+mn-ea"/>
                          <a:ea typeface="+mn-ea"/>
                        </a:rPr>
                        <a:t>&gt; CHASSIS(13)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19106" marR="7940" marT="7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600" b="1" u="none" strike="noStrike" dirty="0">
                          <a:effectLst/>
                          <a:latin typeface="+mn-ea"/>
                          <a:ea typeface="+mn-ea"/>
                        </a:rPr>
                        <a:t>국내사업장</a:t>
                      </a:r>
                      <a:endParaRPr lang="ko-KR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  <a:latin typeface="+mn-ea"/>
                          <a:ea typeface="+mn-ea"/>
                        </a:rPr>
                        <a:t>&gt; ESG </a:t>
                      </a:r>
                      <a:r>
                        <a:rPr lang="ko-KR" altLang="en-US" sz="1100" u="none" strike="noStrike">
                          <a:effectLst/>
                          <a:latin typeface="+mn-ea"/>
                          <a:ea typeface="+mn-ea"/>
                        </a:rPr>
                        <a:t>전략 및 방침</a:t>
                      </a:r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19106" marR="7940" marT="7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600" b="1" u="none" strike="noStrike" dirty="0">
                          <a:effectLst/>
                          <a:latin typeface="+mn-ea"/>
                          <a:ea typeface="+mn-ea"/>
                        </a:rPr>
                        <a:t>홍보자료</a:t>
                      </a:r>
                      <a:endParaRPr lang="ko-KR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/>
                </a:tc>
                <a:extLst>
                  <a:ext uri="{0D108BD9-81ED-4DB2-BD59-A6C34878D82A}">
                    <a16:rowId xmlns:a16="http://schemas.microsoft.com/office/drawing/2014/main" val="108688110"/>
                  </a:ext>
                </a:extLst>
              </a:tr>
              <a:tr h="174689"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600" b="1" u="none" strike="noStrike" dirty="0">
                          <a:effectLst/>
                          <a:latin typeface="+mn-ea"/>
                          <a:ea typeface="+mn-ea"/>
                        </a:rPr>
                        <a:t>연혁</a:t>
                      </a:r>
                      <a:endParaRPr lang="ko-KR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effectLst/>
                          <a:latin typeface="+mn-ea"/>
                          <a:ea typeface="+mn-ea"/>
                        </a:rPr>
                        <a:t>&gt; BODY(8)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19106" marR="7940" marT="7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600" b="1" u="none" strike="noStrike" dirty="0">
                          <a:effectLst/>
                          <a:latin typeface="+mn-ea"/>
                          <a:ea typeface="+mn-ea"/>
                        </a:rPr>
                        <a:t>해외사업장</a:t>
                      </a:r>
                      <a:endParaRPr lang="ko-KR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  <a:latin typeface="+mn-ea"/>
                          <a:ea typeface="+mn-ea"/>
                        </a:rPr>
                        <a:t>&gt; ESG </a:t>
                      </a:r>
                      <a:r>
                        <a:rPr lang="ko-KR" altLang="en-US" sz="1100" u="none" strike="noStrike">
                          <a:effectLst/>
                          <a:latin typeface="+mn-ea"/>
                          <a:ea typeface="+mn-ea"/>
                        </a:rPr>
                        <a:t>추진체계</a:t>
                      </a:r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19106" marR="7940" marT="7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100" u="none" strike="noStrike">
                          <a:effectLst/>
                          <a:latin typeface="+mn-ea"/>
                          <a:ea typeface="+mn-ea"/>
                        </a:rPr>
                        <a:t>&gt; </a:t>
                      </a:r>
                      <a:r>
                        <a:rPr lang="ko-KR" altLang="en-US" sz="1100" u="none" strike="noStrike">
                          <a:effectLst/>
                          <a:latin typeface="+mn-ea"/>
                          <a:ea typeface="+mn-ea"/>
                        </a:rPr>
                        <a:t>홍보영상</a:t>
                      </a:r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19106" marR="7940" marT="7940" marB="0" anchor="ctr"/>
                </a:tc>
                <a:extLst>
                  <a:ext uri="{0D108BD9-81ED-4DB2-BD59-A6C34878D82A}">
                    <a16:rowId xmlns:a16="http://schemas.microsoft.com/office/drawing/2014/main" val="4038191104"/>
                  </a:ext>
                </a:extLst>
              </a:tr>
              <a:tr h="28744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050" u="none" strike="noStrike" dirty="0">
                          <a:effectLst/>
                          <a:latin typeface="+mn-ea"/>
                          <a:ea typeface="+mn-ea"/>
                        </a:rPr>
                        <a:t>&gt; </a:t>
                      </a:r>
                      <a:r>
                        <a:rPr lang="ko-KR" altLang="en-US" sz="1050" u="none" strike="noStrike" dirty="0" err="1">
                          <a:effectLst/>
                          <a:latin typeface="+mn-ea"/>
                          <a:ea typeface="+mn-ea"/>
                        </a:rPr>
                        <a:t>도약기</a:t>
                      </a:r>
                      <a:endParaRPr lang="ko-KR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19106" marR="7940" marT="7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100" u="none" strike="noStrike" dirty="0">
                          <a:effectLst/>
                          <a:latin typeface="+mn-ea"/>
                          <a:ea typeface="+mn-ea"/>
                        </a:rPr>
                        <a:t>&gt; </a:t>
                      </a: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친환경</a:t>
                      </a:r>
                      <a:r>
                        <a:rPr lang="en-US" altLang="ko-KR" sz="1100" u="none" strike="noStrike" dirty="0">
                          <a:effectLst/>
                          <a:latin typeface="+mn-ea"/>
                          <a:ea typeface="+mn-ea"/>
                        </a:rPr>
                        <a:t>·</a:t>
                      </a: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전기차</a:t>
                      </a:r>
                      <a:r>
                        <a:rPr lang="en-US" altLang="ko-KR" sz="1100" u="none" strike="noStrike" dirty="0">
                          <a:effectLst/>
                          <a:latin typeface="+mn-ea"/>
                          <a:ea typeface="+mn-ea"/>
                        </a:rPr>
                        <a:t>(10)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19106" marR="7940" marT="79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u="none" strike="noStrike">
                          <a:effectLst/>
                          <a:latin typeface="+mn-ea"/>
                          <a:ea typeface="+mn-ea"/>
                        </a:rPr>
                        <a:t>　</a:t>
                      </a:r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600" b="1" u="none" strike="noStrike" dirty="0">
                          <a:effectLst/>
                          <a:latin typeface="+mn-ea"/>
                          <a:ea typeface="+mn-ea"/>
                        </a:rPr>
                        <a:t>환경</a:t>
                      </a:r>
                      <a:endParaRPr lang="ko-KR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100" u="none" strike="noStrike">
                          <a:effectLst/>
                          <a:latin typeface="+mn-ea"/>
                          <a:ea typeface="+mn-ea"/>
                        </a:rPr>
                        <a:t>&gt; </a:t>
                      </a:r>
                      <a:r>
                        <a:rPr lang="ko-KR" altLang="en-US" sz="1100" u="none" strike="noStrike">
                          <a:effectLst/>
                          <a:latin typeface="+mn-ea"/>
                          <a:ea typeface="+mn-ea"/>
                        </a:rPr>
                        <a:t>브로슈어</a:t>
                      </a:r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19106" marR="7940" marT="7940" marB="0" anchor="ctr"/>
                </a:tc>
                <a:extLst>
                  <a:ext uri="{0D108BD9-81ED-4DB2-BD59-A6C34878D82A}">
                    <a16:rowId xmlns:a16="http://schemas.microsoft.com/office/drawing/2014/main" val="3681147009"/>
                  </a:ext>
                </a:extLst>
              </a:tr>
              <a:tr h="236624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050" u="none" strike="noStrike" dirty="0">
                          <a:effectLst/>
                          <a:latin typeface="+mn-ea"/>
                          <a:ea typeface="+mn-ea"/>
                        </a:rPr>
                        <a:t>&gt; </a:t>
                      </a:r>
                      <a:r>
                        <a:rPr lang="ko-KR" altLang="en-US" sz="1050" u="none" strike="noStrike" dirty="0">
                          <a:effectLst/>
                          <a:latin typeface="+mn-ea"/>
                          <a:ea typeface="+mn-ea"/>
                        </a:rPr>
                        <a:t>발전기</a:t>
                      </a:r>
                      <a:endParaRPr lang="ko-KR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19106" marR="7940" marT="794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ko-KR" sz="105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38212" marR="7940" marT="79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u="none" strike="noStrike">
                          <a:effectLst/>
                          <a:latin typeface="+mn-ea"/>
                          <a:ea typeface="+mn-ea"/>
                        </a:rPr>
                        <a:t>　</a:t>
                      </a:r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100" u="none" strike="noStrike">
                          <a:effectLst/>
                          <a:latin typeface="+mn-ea"/>
                          <a:ea typeface="+mn-ea"/>
                        </a:rPr>
                        <a:t>&gt; </a:t>
                      </a:r>
                      <a:r>
                        <a:rPr lang="ko-KR" altLang="en-US" sz="1100" u="none" strike="noStrike">
                          <a:effectLst/>
                          <a:latin typeface="+mn-ea"/>
                          <a:ea typeface="+mn-ea"/>
                        </a:rPr>
                        <a:t>환경경영</a:t>
                      </a:r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19106" marR="7940" marT="7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effectLst/>
                          <a:latin typeface="+mn-ea"/>
                          <a:ea typeface="+mn-ea"/>
                        </a:rPr>
                        <a:t>&gt; CI·</a:t>
                      </a: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사진자료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19106" marR="7940" marT="7940" marB="0" anchor="ctr"/>
                </a:tc>
                <a:extLst>
                  <a:ext uri="{0D108BD9-81ED-4DB2-BD59-A6C34878D82A}">
                    <a16:rowId xmlns:a16="http://schemas.microsoft.com/office/drawing/2014/main" val="600532238"/>
                  </a:ext>
                </a:extLst>
              </a:tr>
              <a:tr h="174689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050" u="none" strike="noStrike" dirty="0">
                          <a:effectLst/>
                          <a:latin typeface="+mn-ea"/>
                          <a:ea typeface="+mn-ea"/>
                        </a:rPr>
                        <a:t>&gt; </a:t>
                      </a:r>
                      <a:r>
                        <a:rPr lang="ko-KR" altLang="en-US" sz="1050" u="none" strike="noStrike" dirty="0">
                          <a:effectLst/>
                          <a:latin typeface="+mn-ea"/>
                          <a:ea typeface="+mn-ea"/>
                        </a:rPr>
                        <a:t>성장기</a:t>
                      </a:r>
                      <a:endParaRPr lang="ko-KR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19106" marR="7940" marT="794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ko-KR" sz="105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38212" marR="7940" marT="79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u="none" strike="noStrike">
                          <a:effectLst/>
                          <a:latin typeface="+mn-ea"/>
                          <a:ea typeface="+mn-ea"/>
                        </a:rPr>
                        <a:t>　</a:t>
                      </a:r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100" u="none" strike="noStrike">
                          <a:effectLst/>
                          <a:latin typeface="+mn-ea"/>
                          <a:ea typeface="+mn-ea"/>
                        </a:rPr>
                        <a:t>&gt; </a:t>
                      </a:r>
                      <a:r>
                        <a:rPr lang="ko-KR" altLang="en-US" sz="1100" u="none" strike="noStrike">
                          <a:effectLst/>
                          <a:latin typeface="+mn-ea"/>
                          <a:ea typeface="+mn-ea"/>
                        </a:rPr>
                        <a:t>탄소</a:t>
                      </a:r>
                      <a:r>
                        <a:rPr lang="en-US" altLang="ko-KR" sz="1100" u="none" strike="noStrike">
                          <a:effectLst/>
                          <a:latin typeface="+mn-ea"/>
                          <a:ea typeface="+mn-ea"/>
                        </a:rPr>
                        <a:t>·</a:t>
                      </a:r>
                      <a:r>
                        <a:rPr lang="ko-KR" altLang="en-US" sz="1100" u="none" strike="noStrike">
                          <a:effectLst/>
                          <a:latin typeface="+mn-ea"/>
                          <a:ea typeface="+mn-ea"/>
                        </a:rPr>
                        <a:t>에너지</a:t>
                      </a:r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19106" marR="7940" marT="7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100" u="none" strike="noStrike">
                          <a:effectLst/>
                          <a:latin typeface="+mn-ea"/>
                          <a:ea typeface="+mn-ea"/>
                        </a:rPr>
                        <a:t>　</a:t>
                      </a:r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/>
                </a:tc>
                <a:extLst>
                  <a:ext uri="{0D108BD9-81ED-4DB2-BD59-A6C34878D82A}">
                    <a16:rowId xmlns:a16="http://schemas.microsoft.com/office/drawing/2014/main" val="4101701404"/>
                  </a:ext>
                </a:extLst>
              </a:tr>
              <a:tr h="174689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050" u="none" strike="noStrike" dirty="0">
                          <a:effectLst/>
                          <a:latin typeface="+mn-ea"/>
                          <a:ea typeface="+mn-ea"/>
                        </a:rPr>
                        <a:t>&gt; </a:t>
                      </a:r>
                      <a:r>
                        <a:rPr lang="ko-KR" altLang="en-US" sz="1050" u="none" strike="noStrike" dirty="0">
                          <a:effectLst/>
                          <a:latin typeface="+mn-ea"/>
                          <a:ea typeface="+mn-ea"/>
                        </a:rPr>
                        <a:t>도입기</a:t>
                      </a:r>
                      <a:endParaRPr lang="ko-KR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19106" marR="7940" marT="794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ko-KR" sz="105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38212" marR="7940" marT="79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u="none" strike="noStrike">
                          <a:effectLst/>
                          <a:latin typeface="+mn-ea"/>
                          <a:ea typeface="+mn-ea"/>
                        </a:rPr>
                        <a:t>　</a:t>
                      </a:r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100" u="none" strike="noStrike">
                          <a:effectLst/>
                          <a:latin typeface="+mn-ea"/>
                          <a:ea typeface="+mn-ea"/>
                        </a:rPr>
                        <a:t>&gt; </a:t>
                      </a:r>
                      <a:r>
                        <a:rPr lang="ko-KR" altLang="en-US" sz="1100" u="none" strike="noStrike">
                          <a:effectLst/>
                          <a:latin typeface="+mn-ea"/>
                          <a:ea typeface="+mn-ea"/>
                        </a:rPr>
                        <a:t>친환경 생산</a:t>
                      </a:r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19106" marR="7940" marT="7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100" u="none" strike="noStrike">
                          <a:effectLst/>
                          <a:latin typeface="+mn-ea"/>
                          <a:ea typeface="+mn-ea"/>
                        </a:rPr>
                        <a:t>　</a:t>
                      </a:r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/>
                </a:tc>
                <a:extLst>
                  <a:ext uri="{0D108BD9-81ED-4DB2-BD59-A6C34878D82A}">
                    <a16:rowId xmlns:a16="http://schemas.microsoft.com/office/drawing/2014/main" val="1926075827"/>
                  </a:ext>
                </a:extLst>
              </a:tr>
              <a:tr h="174689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050" u="none" strike="noStrike" dirty="0">
                          <a:effectLst/>
                          <a:latin typeface="+mn-ea"/>
                          <a:ea typeface="+mn-ea"/>
                        </a:rPr>
                        <a:t>&gt; </a:t>
                      </a:r>
                      <a:r>
                        <a:rPr lang="ko-KR" altLang="en-US" sz="1050" u="none" strike="noStrike" dirty="0">
                          <a:effectLst/>
                          <a:latin typeface="+mn-ea"/>
                          <a:ea typeface="+mn-ea"/>
                        </a:rPr>
                        <a:t>태동기</a:t>
                      </a:r>
                      <a:endParaRPr lang="ko-KR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19106" marR="7940" marT="7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u="none" strike="noStrike">
                          <a:effectLst/>
                          <a:latin typeface="+mn-ea"/>
                          <a:ea typeface="+mn-ea"/>
                        </a:rPr>
                        <a:t>R&amp;D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u="none" strike="noStrike">
                          <a:effectLst/>
                          <a:latin typeface="+mn-ea"/>
                          <a:ea typeface="+mn-ea"/>
                        </a:rPr>
                        <a:t>　</a:t>
                      </a:r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600" b="1" u="none" strike="noStrike" dirty="0">
                          <a:effectLst/>
                          <a:latin typeface="+mn-ea"/>
                          <a:ea typeface="+mn-ea"/>
                        </a:rPr>
                        <a:t>사회</a:t>
                      </a:r>
                      <a:endParaRPr lang="ko-KR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100" u="none" strike="noStrike">
                          <a:effectLst/>
                          <a:latin typeface="+mn-ea"/>
                          <a:ea typeface="+mn-ea"/>
                        </a:rPr>
                        <a:t>　</a:t>
                      </a:r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/>
                </a:tc>
                <a:extLst>
                  <a:ext uri="{0D108BD9-81ED-4DB2-BD59-A6C34878D82A}">
                    <a16:rowId xmlns:a16="http://schemas.microsoft.com/office/drawing/2014/main" val="1396428737"/>
                  </a:ext>
                </a:extLst>
              </a:tr>
              <a:tr h="17468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u="none" strike="noStrike" dirty="0">
                          <a:effectLst/>
                          <a:latin typeface="+mn-ea"/>
                          <a:ea typeface="+mn-ea"/>
                        </a:rPr>
                        <a:t>CI </a:t>
                      </a:r>
                      <a:r>
                        <a:rPr lang="ko-KR" altLang="en-US" sz="1600" b="1" u="none" strike="noStrike" dirty="0">
                          <a:effectLst/>
                          <a:latin typeface="+mn-ea"/>
                          <a:ea typeface="+mn-ea"/>
                        </a:rPr>
                        <a:t>소개</a:t>
                      </a:r>
                      <a:endParaRPr lang="ko-KR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100" u="none" strike="noStrike">
                          <a:effectLst/>
                          <a:latin typeface="+mn-ea"/>
                          <a:ea typeface="+mn-ea"/>
                        </a:rPr>
                        <a:t>&gt; </a:t>
                      </a:r>
                      <a:r>
                        <a:rPr lang="ko-KR" altLang="en-US" sz="1100" u="none" strike="noStrike">
                          <a:effectLst/>
                          <a:latin typeface="+mn-ea"/>
                          <a:ea typeface="+mn-ea"/>
                        </a:rPr>
                        <a:t>연구개발</a:t>
                      </a:r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19106" marR="7940" marT="79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u="none" strike="noStrike">
                          <a:effectLst/>
                          <a:latin typeface="+mn-ea"/>
                          <a:ea typeface="+mn-ea"/>
                        </a:rPr>
                        <a:t>　</a:t>
                      </a:r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100" u="none" strike="noStrike">
                          <a:effectLst/>
                          <a:latin typeface="+mn-ea"/>
                          <a:ea typeface="+mn-ea"/>
                        </a:rPr>
                        <a:t>&gt; </a:t>
                      </a:r>
                      <a:r>
                        <a:rPr lang="ko-KR" altLang="en-US" sz="1100" u="none" strike="noStrike">
                          <a:effectLst/>
                          <a:latin typeface="+mn-ea"/>
                          <a:ea typeface="+mn-ea"/>
                        </a:rPr>
                        <a:t>안전보건</a:t>
                      </a:r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19106" marR="7940" marT="7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100" u="none" strike="noStrike">
                          <a:effectLst/>
                          <a:latin typeface="+mn-ea"/>
                          <a:ea typeface="+mn-ea"/>
                        </a:rPr>
                        <a:t>　</a:t>
                      </a:r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/>
                </a:tc>
                <a:extLst>
                  <a:ext uri="{0D108BD9-81ED-4DB2-BD59-A6C34878D82A}">
                    <a16:rowId xmlns:a16="http://schemas.microsoft.com/office/drawing/2014/main" val="3299307272"/>
                  </a:ext>
                </a:extLst>
              </a:tr>
              <a:tr h="174689"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600" b="1" u="none" strike="noStrike" dirty="0">
                          <a:effectLst/>
                          <a:latin typeface="+mn-ea"/>
                          <a:ea typeface="+mn-ea"/>
                        </a:rPr>
                        <a:t>수상</a:t>
                      </a:r>
                      <a:r>
                        <a:rPr lang="en-US" altLang="ko-KR" sz="1600" b="1" u="none" strike="noStrike" dirty="0">
                          <a:effectLst/>
                          <a:latin typeface="+mn-ea"/>
                          <a:ea typeface="+mn-ea"/>
                        </a:rPr>
                        <a:t>·</a:t>
                      </a:r>
                      <a:r>
                        <a:rPr lang="ko-KR" altLang="en-US" sz="1600" b="1" u="none" strike="noStrike" dirty="0">
                          <a:effectLst/>
                          <a:latin typeface="+mn-ea"/>
                          <a:ea typeface="+mn-ea"/>
                        </a:rPr>
                        <a:t>인증</a:t>
                      </a:r>
                      <a:endParaRPr lang="ko-KR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100" u="none" strike="noStrike">
                          <a:effectLst/>
                          <a:latin typeface="+mn-ea"/>
                          <a:ea typeface="+mn-ea"/>
                        </a:rPr>
                        <a:t>&gt; </a:t>
                      </a:r>
                      <a:r>
                        <a:rPr lang="ko-KR" altLang="en-US" sz="1100" u="none" strike="noStrike">
                          <a:effectLst/>
                          <a:latin typeface="+mn-ea"/>
                          <a:ea typeface="+mn-ea"/>
                        </a:rPr>
                        <a:t>연구소</a:t>
                      </a:r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19106" marR="7940" marT="79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u="none" strike="noStrike">
                          <a:effectLst/>
                          <a:latin typeface="+mn-ea"/>
                          <a:ea typeface="+mn-ea"/>
                        </a:rPr>
                        <a:t>　</a:t>
                      </a:r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100" u="none" strike="noStrike">
                          <a:effectLst/>
                          <a:latin typeface="+mn-ea"/>
                          <a:ea typeface="+mn-ea"/>
                        </a:rPr>
                        <a:t>&gt; </a:t>
                      </a:r>
                      <a:r>
                        <a:rPr lang="ko-KR" altLang="en-US" sz="1100" u="none" strike="noStrike">
                          <a:effectLst/>
                          <a:latin typeface="+mn-ea"/>
                          <a:ea typeface="+mn-ea"/>
                        </a:rPr>
                        <a:t>인권</a:t>
                      </a:r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19106" marR="7940" marT="7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100" u="none" strike="noStrike">
                          <a:effectLst/>
                          <a:latin typeface="+mn-ea"/>
                          <a:ea typeface="+mn-ea"/>
                        </a:rPr>
                        <a:t>　</a:t>
                      </a:r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/>
                </a:tc>
                <a:extLst>
                  <a:ext uri="{0D108BD9-81ED-4DB2-BD59-A6C34878D82A}">
                    <a16:rowId xmlns:a16="http://schemas.microsoft.com/office/drawing/2014/main" val="1749832434"/>
                  </a:ext>
                </a:extLst>
              </a:tr>
              <a:tr h="174689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u="none" strike="noStrike" dirty="0">
                          <a:effectLst/>
                          <a:latin typeface="+mn-ea"/>
                          <a:ea typeface="+mn-ea"/>
                        </a:rPr>
                        <a:t>  &gt; </a:t>
                      </a: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수상실적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100" u="none" strike="noStrike">
                          <a:effectLst/>
                          <a:latin typeface="+mn-ea"/>
                          <a:ea typeface="+mn-ea"/>
                        </a:rPr>
                        <a:t>&gt; </a:t>
                      </a:r>
                      <a:r>
                        <a:rPr lang="ko-KR" altLang="en-US" sz="1100" u="none" strike="noStrike">
                          <a:effectLst/>
                          <a:latin typeface="+mn-ea"/>
                          <a:ea typeface="+mn-ea"/>
                        </a:rPr>
                        <a:t>연구성과</a:t>
                      </a:r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19106" marR="7940" marT="79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u="none" strike="noStrike">
                          <a:effectLst/>
                          <a:latin typeface="+mn-ea"/>
                          <a:ea typeface="+mn-ea"/>
                        </a:rPr>
                        <a:t>　</a:t>
                      </a:r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100" u="none" strike="noStrike">
                          <a:effectLst/>
                          <a:latin typeface="+mn-ea"/>
                          <a:ea typeface="+mn-ea"/>
                        </a:rPr>
                        <a:t>&gt; </a:t>
                      </a:r>
                      <a:r>
                        <a:rPr lang="ko-KR" altLang="en-US" sz="1100" u="none" strike="noStrike">
                          <a:effectLst/>
                          <a:latin typeface="+mn-ea"/>
                          <a:ea typeface="+mn-ea"/>
                        </a:rPr>
                        <a:t>사회공헌</a:t>
                      </a:r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19106" marR="7940" marT="7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100" u="none" strike="noStrike">
                          <a:effectLst/>
                          <a:latin typeface="+mn-ea"/>
                          <a:ea typeface="+mn-ea"/>
                        </a:rPr>
                        <a:t>　</a:t>
                      </a:r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/>
                </a:tc>
                <a:extLst>
                  <a:ext uri="{0D108BD9-81ED-4DB2-BD59-A6C34878D82A}">
                    <a16:rowId xmlns:a16="http://schemas.microsoft.com/office/drawing/2014/main" val="3009854014"/>
                  </a:ext>
                </a:extLst>
              </a:tr>
              <a:tr h="174689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u="none" strike="noStrike" dirty="0">
                          <a:effectLst/>
                          <a:latin typeface="+mn-ea"/>
                          <a:ea typeface="+mn-ea"/>
                        </a:rPr>
                        <a:t>  &gt; </a:t>
                      </a: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인증현황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600" b="1" u="none" strike="noStrike" dirty="0">
                          <a:effectLst/>
                          <a:latin typeface="+mn-ea"/>
                          <a:ea typeface="+mn-ea"/>
                        </a:rPr>
                        <a:t>품질경영</a:t>
                      </a:r>
                      <a:endParaRPr lang="ko-KR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u="none" strike="noStrike">
                          <a:effectLst/>
                          <a:latin typeface="+mn-ea"/>
                          <a:ea typeface="+mn-ea"/>
                        </a:rPr>
                        <a:t>　</a:t>
                      </a:r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100" u="none" strike="noStrike">
                          <a:effectLst/>
                          <a:latin typeface="+mn-ea"/>
                          <a:ea typeface="+mn-ea"/>
                        </a:rPr>
                        <a:t>&gt; </a:t>
                      </a:r>
                      <a:r>
                        <a:rPr lang="ko-KR" altLang="en-US" sz="1100" u="none" strike="noStrike">
                          <a:effectLst/>
                          <a:latin typeface="+mn-ea"/>
                          <a:ea typeface="+mn-ea"/>
                        </a:rPr>
                        <a:t>공급망</a:t>
                      </a:r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19106" marR="7940" marT="7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100" u="none" strike="noStrike">
                          <a:effectLst/>
                          <a:latin typeface="+mn-ea"/>
                          <a:ea typeface="+mn-ea"/>
                        </a:rPr>
                        <a:t>　</a:t>
                      </a:r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/>
                </a:tc>
                <a:extLst>
                  <a:ext uri="{0D108BD9-81ED-4DB2-BD59-A6C34878D82A}">
                    <a16:rowId xmlns:a16="http://schemas.microsoft.com/office/drawing/2014/main" val="1879118723"/>
                  </a:ext>
                </a:extLst>
              </a:tr>
              <a:tr h="174689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　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/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Ø"/>
                      </a:pP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생산공정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19106" marR="7940" marT="79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u="none" strike="noStrike">
                          <a:effectLst/>
                          <a:latin typeface="+mn-ea"/>
                          <a:ea typeface="+mn-ea"/>
                        </a:rPr>
                        <a:t>　</a:t>
                      </a:r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600" b="1" u="none" strike="noStrike" dirty="0">
                          <a:effectLst/>
                          <a:latin typeface="+mn-ea"/>
                          <a:ea typeface="+mn-ea"/>
                        </a:rPr>
                        <a:t>지배구조</a:t>
                      </a:r>
                      <a:endParaRPr lang="ko-KR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100" u="none" strike="noStrike">
                          <a:effectLst/>
                          <a:latin typeface="+mn-ea"/>
                          <a:ea typeface="+mn-ea"/>
                        </a:rPr>
                        <a:t>　</a:t>
                      </a:r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/>
                </a:tc>
                <a:extLst>
                  <a:ext uri="{0D108BD9-81ED-4DB2-BD59-A6C34878D82A}">
                    <a16:rowId xmlns:a16="http://schemas.microsoft.com/office/drawing/2014/main" val="1133635681"/>
                  </a:ext>
                </a:extLst>
              </a:tr>
              <a:tr h="174689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u="none" strike="noStrike">
                          <a:effectLst/>
                          <a:latin typeface="+mn-ea"/>
                          <a:ea typeface="+mn-ea"/>
                        </a:rPr>
                        <a:t>　</a:t>
                      </a:r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100" u="none" strike="noStrike" dirty="0">
                          <a:effectLst/>
                          <a:latin typeface="+mn-ea"/>
                          <a:ea typeface="+mn-ea"/>
                        </a:rPr>
                        <a:t>&gt; </a:t>
                      </a:r>
                      <a:r>
                        <a:rPr lang="ko-KR" altLang="en-US" sz="1100" u="none" strike="noStrike" dirty="0" err="1">
                          <a:effectLst/>
                          <a:latin typeface="+mn-ea"/>
                          <a:ea typeface="+mn-ea"/>
                        </a:rPr>
                        <a:t>스마트팩토리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19106" marR="7940" marT="79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u="none" strike="noStrike">
                          <a:effectLst/>
                          <a:latin typeface="+mn-ea"/>
                          <a:ea typeface="+mn-ea"/>
                        </a:rPr>
                        <a:t>　</a:t>
                      </a:r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100" u="none" strike="noStrike">
                          <a:effectLst/>
                          <a:latin typeface="+mn-ea"/>
                          <a:ea typeface="+mn-ea"/>
                        </a:rPr>
                        <a:t>&gt; </a:t>
                      </a:r>
                      <a:r>
                        <a:rPr lang="ko-KR" altLang="en-US" sz="1100" u="none" strike="noStrike">
                          <a:effectLst/>
                          <a:latin typeface="+mn-ea"/>
                          <a:ea typeface="+mn-ea"/>
                        </a:rPr>
                        <a:t>이사회</a:t>
                      </a:r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19106" marR="7940" marT="7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100" u="none" strike="noStrike">
                          <a:effectLst/>
                          <a:latin typeface="+mn-ea"/>
                          <a:ea typeface="+mn-ea"/>
                        </a:rPr>
                        <a:t>　</a:t>
                      </a:r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/>
                </a:tc>
                <a:extLst>
                  <a:ext uri="{0D108BD9-81ED-4DB2-BD59-A6C34878D82A}">
                    <a16:rowId xmlns:a16="http://schemas.microsoft.com/office/drawing/2014/main" val="2168378004"/>
                  </a:ext>
                </a:extLst>
              </a:tr>
              <a:tr h="174689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u="none" strike="noStrike">
                          <a:effectLst/>
                          <a:latin typeface="+mn-ea"/>
                          <a:ea typeface="+mn-ea"/>
                        </a:rPr>
                        <a:t>　</a:t>
                      </a:r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100" u="none" strike="noStrike" dirty="0">
                          <a:effectLst/>
                          <a:latin typeface="+mn-ea"/>
                          <a:ea typeface="+mn-ea"/>
                        </a:rPr>
                        <a:t>&gt; </a:t>
                      </a: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품질관리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19106" marR="7940" marT="79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u="none" strike="noStrike">
                          <a:effectLst/>
                          <a:latin typeface="+mn-ea"/>
                          <a:ea typeface="+mn-ea"/>
                        </a:rPr>
                        <a:t>　</a:t>
                      </a:r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100" u="none" strike="noStrike">
                          <a:effectLst/>
                          <a:latin typeface="+mn-ea"/>
                          <a:ea typeface="+mn-ea"/>
                        </a:rPr>
                        <a:t>&gt; </a:t>
                      </a:r>
                      <a:r>
                        <a:rPr lang="ko-KR" altLang="en-US" sz="1100" u="none" strike="noStrike">
                          <a:effectLst/>
                          <a:latin typeface="+mn-ea"/>
                          <a:ea typeface="+mn-ea"/>
                        </a:rPr>
                        <a:t>윤리경영</a:t>
                      </a:r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19106" marR="7940" marT="7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100" u="none" strike="noStrike">
                          <a:effectLst/>
                          <a:latin typeface="+mn-ea"/>
                          <a:ea typeface="+mn-ea"/>
                        </a:rPr>
                        <a:t>　</a:t>
                      </a:r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/>
                </a:tc>
                <a:extLst>
                  <a:ext uri="{0D108BD9-81ED-4DB2-BD59-A6C34878D82A}">
                    <a16:rowId xmlns:a16="http://schemas.microsoft.com/office/drawing/2014/main" val="2243294978"/>
                  </a:ext>
                </a:extLst>
              </a:tr>
              <a:tr h="174689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u="none" strike="noStrike">
                          <a:effectLst/>
                          <a:latin typeface="+mn-ea"/>
                          <a:ea typeface="+mn-ea"/>
                        </a:rPr>
                        <a:t>　</a:t>
                      </a:r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600" b="1" u="none" strike="noStrike" dirty="0">
                          <a:effectLst/>
                          <a:latin typeface="+mn-ea"/>
                          <a:ea typeface="+mn-ea"/>
                        </a:rPr>
                        <a:t>품질경영</a:t>
                      </a:r>
                      <a:endParaRPr lang="ko-KR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u="none" strike="noStrike">
                          <a:effectLst/>
                          <a:latin typeface="+mn-ea"/>
                          <a:ea typeface="+mn-ea"/>
                        </a:rPr>
                        <a:t>　</a:t>
                      </a:r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100" u="none" strike="noStrike">
                          <a:effectLst/>
                          <a:latin typeface="+mn-ea"/>
                          <a:ea typeface="+mn-ea"/>
                        </a:rPr>
                        <a:t>&gt; </a:t>
                      </a:r>
                      <a:r>
                        <a:rPr lang="ko-KR" altLang="en-US" sz="1100" u="none" strike="noStrike">
                          <a:effectLst/>
                          <a:latin typeface="+mn-ea"/>
                          <a:ea typeface="+mn-ea"/>
                        </a:rPr>
                        <a:t>준법경영</a:t>
                      </a:r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19106" marR="7940" marT="7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100" u="none" strike="noStrike">
                          <a:effectLst/>
                          <a:latin typeface="+mn-ea"/>
                          <a:ea typeface="+mn-ea"/>
                        </a:rPr>
                        <a:t>　</a:t>
                      </a:r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/>
                </a:tc>
                <a:extLst>
                  <a:ext uri="{0D108BD9-81ED-4DB2-BD59-A6C34878D82A}">
                    <a16:rowId xmlns:a16="http://schemas.microsoft.com/office/drawing/2014/main" val="2713819329"/>
                  </a:ext>
                </a:extLst>
              </a:tr>
              <a:tr h="174689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u="none" strike="noStrike">
                          <a:effectLst/>
                          <a:latin typeface="+mn-ea"/>
                          <a:ea typeface="+mn-ea"/>
                        </a:rPr>
                        <a:t>　</a:t>
                      </a:r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u="none" strike="noStrike">
                          <a:effectLst/>
                          <a:latin typeface="+mn-ea"/>
                          <a:ea typeface="+mn-ea"/>
                        </a:rPr>
                        <a:t>　</a:t>
                      </a:r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u="none" strike="noStrike">
                          <a:effectLst/>
                          <a:latin typeface="+mn-ea"/>
                          <a:ea typeface="+mn-ea"/>
                        </a:rPr>
                        <a:t>　</a:t>
                      </a:r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100" u="none" strike="noStrike">
                          <a:effectLst/>
                          <a:latin typeface="+mn-ea"/>
                          <a:ea typeface="+mn-ea"/>
                        </a:rPr>
                        <a:t>　</a:t>
                      </a:r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/>
                </a:tc>
                <a:extLst>
                  <a:ext uri="{0D108BD9-81ED-4DB2-BD59-A6C34878D82A}">
                    <a16:rowId xmlns:a16="http://schemas.microsoft.com/office/drawing/2014/main" val="3841138105"/>
                  </a:ext>
                </a:extLst>
              </a:tr>
              <a:tr h="174689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u="none" strike="noStrike">
                          <a:effectLst/>
                          <a:latin typeface="+mn-ea"/>
                          <a:ea typeface="+mn-ea"/>
                        </a:rPr>
                        <a:t>　</a:t>
                      </a:r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u="none" strike="noStrike">
                          <a:effectLst/>
                          <a:latin typeface="+mn-ea"/>
                          <a:ea typeface="+mn-ea"/>
                        </a:rPr>
                        <a:t>　</a:t>
                      </a:r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u="none" strike="noStrike">
                          <a:effectLst/>
                          <a:latin typeface="+mn-ea"/>
                          <a:ea typeface="+mn-ea"/>
                        </a:rPr>
                        <a:t>　</a:t>
                      </a:r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19106" marR="7940" marT="7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100" u="none" strike="noStrike">
                          <a:effectLst/>
                          <a:latin typeface="+mn-ea"/>
                          <a:ea typeface="+mn-ea"/>
                        </a:rPr>
                        <a:t>　</a:t>
                      </a:r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/>
                </a:tc>
                <a:extLst>
                  <a:ext uri="{0D108BD9-81ED-4DB2-BD59-A6C34878D82A}">
                    <a16:rowId xmlns:a16="http://schemas.microsoft.com/office/drawing/2014/main" val="674788079"/>
                  </a:ext>
                </a:extLst>
              </a:tr>
              <a:tr h="174689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u="none" strike="noStrike">
                          <a:effectLst/>
                          <a:latin typeface="+mn-ea"/>
                          <a:ea typeface="+mn-ea"/>
                        </a:rPr>
                        <a:t>　</a:t>
                      </a:r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u="none" strike="noStrike">
                          <a:effectLst/>
                          <a:latin typeface="+mn-ea"/>
                          <a:ea typeface="+mn-ea"/>
                        </a:rPr>
                        <a:t>　</a:t>
                      </a:r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u="none" strike="noStrike">
                          <a:effectLst/>
                          <a:latin typeface="+mn-ea"/>
                          <a:ea typeface="+mn-ea"/>
                        </a:rPr>
                        <a:t>　</a:t>
                      </a:r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19106" marR="7940" marT="7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　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40" marR="7940" marT="7940" marB="0" anchor="ctr"/>
                </a:tc>
                <a:extLst>
                  <a:ext uri="{0D108BD9-81ED-4DB2-BD59-A6C34878D82A}">
                    <a16:rowId xmlns:a16="http://schemas.microsoft.com/office/drawing/2014/main" val="2478000211"/>
                  </a:ext>
                </a:extLst>
              </a:tr>
            </a:tbl>
          </a:graphicData>
        </a:graphic>
      </p:graphicFrame>
      <p:sp>
        <p:nvSpPr>
          <p:cNvPr id="45" name="검토추가_9_0">
            <a:extLst>
              <a:ext uri="{FF2B5EF4-FFF2-40B4-BE49-F238E27FC236}">
                <a16:creationId xmlns:a16="http://schemas.microsoft.com/office/drawing/2014/main" id="{F34A9B62-FD8E-4089-901E-6A5BC7733E5E}"/>
              </a:ext>
            </a:extLst>
          </p:cNvPr>
          <p:cNvSpPr>
            <a:spLocks noGrp="1"/>
          </p:cNvSpPr>
          <p:nvPr/>
        </p:nvSpPr>
        <p:spPr>
          <a:xfrm>
            <a:off x="676275" y="578196"/>
            <a:ext cx="7444740" cy="440436"/>
          </a:xfrm>
          <a:prstGeom prst="rect">
            <a:avLst/>
          </a:prstGeom>
          <a:noFill/>
          <a:ln w="11430">
            <a:noFill/>
          </a:ln>
        </p:spPr>
      </p:sp>
    </p:spTree>
    <p:extLst>
      <p:ext uri="{BB962C8B-B14F-4D97-AF65-F5344CB8AC3E}">
        <p14:creationId xmlns:p14="http://schemas.microsoft.com/office/powerpoint/2010/main" val="3772531318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A01CB2F2-0309-4013-6562-AD170A7F14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90</a:t>
            </a:fld>
            <a:endParaRPr lang="ko-KR" altLang="en-US" dirty="0"/>
          </a:p>
        </p:txBody>
      </p:sp>
      <p:sp>
        <p:nvSpPr>
          <p:cNvPr id="3" name="Text 2">
            <a:extLst>
              <a:ext uri="{FF2B5EF4-FFF2-40B4-BE49-F238E27FC236}">
                <a16:creationId xmlns:a16="http://schemas.microsoft.com/office/drawing/2014/main" id="{6989316F-387E-95CD-615D-0384677B38D6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www.hwashin.co.kr/ESG/</a:t>
            </a:r>
            <a:endParaRPr lang="en-US" altLang="ko-KR" sz="1000" dirty="0">
              <a:solidFill>
                <a:srgbClr val="666666"/>
              </a:solidFill>
              <a:latin typeface="Malgun Gothic" pitchFamily="34" charset="0"/>
              <a:ea typeface="Malgun Gothic" pitchFamily="34" charset="-122"/>
              <a:cs typeface="Malgun Gothic" pitchFamily="34" charset="-120"/>
            </a:endParaRPr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AE68977B-BA2F-0DCD-DA0F-00557916079C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</a:t>
            </a:r>
            <a:r>
              <a:rPr lang="en-US" altLang="ko-KR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ESG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en-US" altLang="ko-KR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&gt;</a:t>
            </a:r>
            <a:r>
              <a:rPr lang="en-US" altLang="ko-KR" sz="900" b="1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ko-KR" altLang="en-US" sz="9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환경</a:t>
            </a:r>
            <a:endParaRPr lang="en-US" sz="900" b="1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FE60DE39-F36C-F0C8-CAFF-31D47A16E89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0935"/>
          <a:stretch/>
        </p:blipFill>
        <p:spPr>
          <a:xfrm>
            <a:off x="695324" y="739053"/>
            <a:ext cx="2585545" cy="5293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A702B9B-6291-48CC-8567-45F87C71E47E}"/>
              </a:ext>
            </a:extLst>
          </p:cNvPr>
          <p:cNvSpPr txBox="1"/>
          <p:nvPr/>
        </p:nvSpPr>
        <p:spPr>
          <a:xfrm>
            <a:off x="695325" y="1280848"/>
            <a:ext cx="261058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환경 </a:t>
            </a:r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&gt; </a:t>
            </a:r>
            <a:r>
              <a:rPr lang="ko-KR" altLang="en-US" sz="1000" b="1" dirty="0">
                <a:highlight>
                  <a:srgbClr val="FFFFFF"/>
                </a:highlight>
                <a:latin typeface="+mn-ea"/>
              </a:rPr>
              <a:t>친환경 생산</a:t>
            </a:r>
            <a:endParaRPr lang="ko-KR" altLang="en-US" sz="1000" b="1" i="0" dirty="0"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5EC1F5-C8C5-0169-2924-0ACDEFF1E49A}"/>
              </a:ext>
            </a:extLst>
          </p:cNvPr>
          <p:cNvSpPr txBox="1"/>
          <p:nvPr/>
        </p:nvSpPr>
        <p:spPr>
          <a:xfrm>
            <a:off x="9576079" y="1088454"/>
            <a:ext cx="244175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r>
              <a:rPr lang="en-US" altLang="ko-KR" sz="1000" dirty="0"/>
              <a:t>https://www.hwashin.co.kr/kr/esg/esg_environment_2.do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B4E5FBE-D98F-2E2C-D528-B8F7498EFB50}"/>
              </a:ext>
            </a:extLst>
          </p:cNvPr>
          <p:cNvSpPr txBox="1"/>
          <p:nvPr/>
        </p:nvSpPr>
        <p:spPr>
          <a:xfrm>
            <a:off x="897548" y="979554"/>
            <a:ext cx="183979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50" b="1" i="0" dirty="0">
                <a:solidFill>
                  <a:srgbClr val="FFFFFF"/>
                </a:solidFill>
                <a:effectLst/>
                <a:highlight>
                  <a:srgbClr val="1A1A2E"/>
                </a:highlight>
                <a:latin typeface="Noto Sans KR" panose="020B0200000000000000" pitchFamily="50" charset="-127"/>
                <a:ea typeface="Noto Sans KR" panose="020B0200000000000000" pitchFamily="50" charset="-127"/>
              </a:rPr>
              <a:t> </a:t>
            </a:r>
            <a:r>
              <a:rPr lang="en-US" altLang="ko-KR" sz="1050" b="1" i="0" dirty="0">
                <a:solidFill>
                  <a:srgbClr val="FFFFFF"/>
                </a:solidFill>
                <a:effectLst/>
                <a:highlight>
                  <a:srgbClr val="1A1A2E"/>
                </a:highlight>
                <a:latin typeface="Noto Sans KR" panose="020B0200000000000000" pitchFamily="50" charset="-127"/>
                <a:ea typeface="Noto Sans KR" panose="020B0200000000000000" pitchFamily="50" charset="-127"/>
              </a:rPr>
              <a:t>ESG</a:t>
            </a:r>
            <a:endParaRPr lang="ko-KR" altLang="en-US" sz="1050" b="1" i="0" dirty="0">
              <a:solidFill>
                <a:srgbClr val="FFFFFF"/>
              </a:solidFill>
              <a:effectLst/>
              <a:highlight>
                <a:srgbClr val="1A1A2E"/>
              </a:highlight>
              <a:latin typeface="Noto Sans KR" panose="020B0200000000000000" pitchFamily="50" charset="-127"/>
              <a:ea typeface="Noto Sans KR" panose="020B0200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E66FC86-0360-9024-E389-F039BE8F2C2F}"/>
              </a:ext>
            </a:extLst>
          </p:cNvPr>
          <p:cNvSpPr txBox="1"/>
          <p:nvPr/>
        </p:nvSpPr>
        <p:spPr>
          <a:xfrm>
            <a:off x="695325" y="2480419"/>
            <a:ext cx="8450318" cy="3600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200" b="1" dirty="0"/>
              <a:t>01. </a:t>
            </a:r>
            <a:r>
              <a:rPr lang="ko-KR" altLang="en-US" sz="1200" b="1" dirty="0"/>
              <a:t>공정 효율화</a:t>
            </a:r>
          </a:p>
          <a:p>
            <a:r>
              <a:rPr lang="ko-KR" altLang="en-US" sz="1200" dirty="0"/>
              <a:t>생산설비와 제조공정을 지속적으로 개선하여 불필요한 에너지와 자원 사용을 줄이고</a:t>
            </a:r>
            <a:r>
              <a:rPr lang="en-US" altLang="ko-KR" sz="1200" dirty="0"/>
              <a:t>, </a:t>
            </a:r>
            <a:r>
              <a:rPr lang="ko-KR" altLang="en-US" sz="1200" dirty="0"/>
              <a:t>생산성과 환경효율을 함께 높이고 있습니다</a:t>
            </a:r>
            <a:r>
              <a:rPr lang="en-US" altLang="ko-KR" sz="1200" dirty="0"/>
              <a:t>.</a:t>
            </a:r>
          </a:p>
          <a:p>
            <a:endParaRPr lang="en-US" altLang="ko-KR" sz="1200" b="1" dirty="0"/>
          </a:p>
          <a:p>
            <a:r>
              <a:rPr lang="en-US" altLang="ko-KR" sz="1200" b="1" dirty="0"/>
              <a:t>02. </a:t>
            </a:r>
            <a:r>
              <a:rPr lang="ko-KR" altLang="en-US" sz="1200" b="1" dirty="0"/>
              <a:t>자원 절감 및 재활용</a:t>
            </a:r>
          </a:p>
          <a:p>
            <a:r>
              <a:rPr lang="ko-KR" altLang="en-US" sz="1200" dirty="0"/>
              <a:t>원재료와 용수 등 자원의 효율적인 사용을 추진하고</a:t>
            </a:r>
            <a:r>
              <a:rPr lang="en-US" altLang="ko-KR" sz="1200" dirty="0"/>
              <a:t>, </a:t>
            </a:r>
            <a:r>
              <a:rPr lang="ko-KR" altLang="en-US" sz="1200" dirty="0"/>
              <a:t>공정에서 발생하는 자원의 재사용과 재활용을 확대하여 자원순환형 생산체계를 강화하고 있습니다</a:t>
            </a:r>
            <a:r>
              <a:rPr lang="en-US" altLang="ko-KR" sz="1200" dirty="0"/>
              <a:t>.</a:t>
            </a:r>
          </a:p>
          <a:p>
            <a:endParaRPr lang="en-US" altLang="ko-KR" sz="1200" b="1" dirty="0"/>
          </a:p>
          <a:p>
            <a:r>
              <a:rPr lang="en-US" altLang="ko-KR" sz="1200" b="1" dirty="0"/>
              <a:t>03. </a:t>
            </a:r>
            <a:r>
              <a:rPr lang="ko-KR" altLang="en-US" sz="1200" b="1" dirty="0"/>
              <a:t>폐기물 저감</a:t>
            </a:r>
          </a:p>
          <a:p>
            <a:r>
              <a:rPr lang="ko-KR" altLang="en-US" sz="1200" dirty="0"/>
              <a:t>생산과정에서 발생하는 폐기물을 체계적으로 분류</a:t>
            </a:r>
            <a:r>
              <a:rPr lang="en-US" altLang="ko-KR" sz="1200" dirty="0"/>
              <a:t>·</a:t>
            </a:r>
            <a:r>
              <a:rPr lang="ko-KR" altLang="en-US" sz="1200" dirty="0"/>
              <a:t>관리하고</a:t>
            </a:r>
            <a:r>
              <a:rPr lang="en-US" altLang="ko-KR" sz="1200" dirty="0"/>
              <a:t>, </a:t>
            </a:r>
            <a:r>
              <a:rPr lang="ko-KR" altLang="en-US" sz="1200" dirty="0"/>
              <a:t>발생량을 줄이기 위한 개선활동과 재활용 확대를 지속적으로 추진하고 있습니다</a:t>
            </a:r>
            <a:r>
              <a:rPr lang="en-US" altLang="ko-KR" sz="1200" dirty="0"/>
              <a:t>.</a:t>
            </a:r>
          </a:p>
          <a:p>
            <a:endParaRPr lang="en-US" altLang="ko-KR" sz="1200" b="1" dirty="0"/>
          </a:p>
          <a:p>
            <a:r>
              <a:rPr lang="en-US" altLang="ko-KR" sz="1200" b="1" dirty="0"/>
              <a:t>04. </a:t>
            </a:r>
            <a:r>
              <a:rPr lang="ko-KR" altLang="en-US" sz="1200" b="1" dirty="0"/>
              <a:t>오염물질 관리</a:t>
            </a:r>
          </a:p>
          <a:p>
            <a:r>
              <a:rPr lang="ko-KR" altLang="en-US" sz="1200" dirty="0"/>
              <a:t>대기</a:t>
            </a:r>
            <a:r>
              <a:rPr lang="en-US" altLang="ko-KR" sz="1200" dirty="0"/>
              <a:t>·</a:t>
            </a:r>
            <a:r>
              <a:rPr lang="ko-KR" altLang="en-US" sz="1200" dirty="0"/>
              <a:t>수질</a:t>
            </a:r>
            <a:r>
              <a:rPr lang="en-US" altLang="ko-KR" sz="1200" dirty="0"/>
              <a:t>·</a:t>
            </a:r>
            <a:r>
              <a:rPr lang="ko-KR" altLang="en-US" sz="1200" dirty="0"/>
              <a:t>화학물질 등 생산활동에서 발생할 수 있는 환경영향을 지속적으로 점검하고</a:t>
            </a:r>
            <a:r>
              <a:rPr lang="en-US" altLang="ko-KR" sz="1200" dirty="0"/>
              <a:t>, </a:t>
            </a:r>
            <a:r>
              <a:rPr lang="ko-KR" altLang="en-US" sz="1200" dirty="0"/>
              <a:t>관련 법규와 내부 관리기준에 따라 체계적으로 관리하고 있습니다</a:t>
            </a:r>
            <a:r>
              <a:rPr lang="en-US" altLang="ko-KR" sz="1200" dirty="0"/>
              <a:t>.</a:t>
            </a:r>
          </a:p>
          <a:p>
            <a:endParaRPr lang="en-US" altLang="ko-KR" sz="1200" b="1"/>
          </a:p>
          <a:p>
            <a:r>
              <a:rPr lang="en-US" altLang="ko-KR" sz="1200" b="1"/>
              <a:t>05</a:t>
            </a:r>
            <a:r>
              <a:rPr lang="en-US" altLang="ko-KR" sz="1200" b="1" dirty="0"/>
              <a:t>. </a:t>
            </a:r>
            <a:r>
              <a:rPr lang="ko-KR" altLang="en-US" sz="1200" b="1" dirty="0"/>
              <a:t>친환경 제품</a:t>
            </a:r>
            <a:r>
              <a:rPr lang="en-US" altLang="ko-KR" sz="1200" b="1" dirty="0"/>
              <a:t>·</a:t>
            </a:r>
            <a:r>
              <a:rPr lang="ko-KR" altLang="en-US" sz="1200" b="1" dirty="0"/>
              <a:t>소재 확대</a:t>
            </a:r>
          </a:p>
          <a:p>
            <a:r>
              <a:rPr lang="ko-KR" altLang="en-US" sz="1200" dirty="0"/>
              <a:t>전기차 및 친환경 </a:t>
            </a:r>
            <a:r>
              <a:rPr lang="ko-KR" altLang="en-US" sz="1200" dirty="0" err="1"/>
              <a:t>모빌리티</a:t>
            </a:r>
            <a:r>
              <a:rPr lang="ko-KR" altLang="en-US" sz="1200" dirty="0"/>
              <a:t> 시장 변화에 대응하여 경량화와 친환경 소재 적용을 확대하고</a:t>
            </a:r>
            <a:r>
              <a:rPr lang="en-US" altLang="ko-KR" sz="1200" dirty="0"/>
              <a:t>, </a:t>
            </a:r>
            <a:r>
              <a:rPr lang="ko-KR" altLang="en-US" sz="1200" dirty="0"/>
              <a:t>제품의 생산과 사용 과정에서 환경부담을 줄일 수 있는 기술개발을 지속하고 있습니다</a:t>
            </a:r>
            <a:r>
              <a:rPr lang="en-US" altLang="ko-KR" sz="1200" dirty="0"/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0FE8522-1246-03FE-10C9-EB1E753D6465}"/>
              </a:ext>
            </a:extLst>
          </p:cNvPr>
          <p:cNvSpPr txBox="1"/>
          <p:nvPr/>
        </p:nvSpPr>
        <p:spPr>
          <a:xfrm>
            <a:off x="695325" y="1603617"/>
            <a:ext cx="829102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0"/>
            <a:r>
              <a:rPr lang="ko-KR" altLang="en-US" sz="1600" b="1" dirty="0"/>
              <a:t>화신은 생산공정의 효율화와 친환경 기술 적용을 통해 자원과 에너지 사용을 줄이고</a:t>
            </a:r>
            <a:r>
              <a:rPr lang="en-US" altLang="ko-KR" sz="1600" b="1" dirty="0"/>
              <a:t>, </a:t>
            </a:r>
            <a:r>
              <a:rPr lang="ko-KR" altLang="en-US" sz="1600" b="1" dirty="0"/>
              <a:t>환경부담을 최소화하는 지속가능한 생산체계를 구축해 나가고 있습니다</a:t>
            </a:r>
            <a:r>
              <a:rPr lang="en-US" altLang="ko-KR" sz="1600" b="1" dirty="0"/>
              <a:t>.</a:t>
            </a:r>
            <a:endParaRPr lang="ko-KR" altLang="en-US" sz="1600" b="1" dirty="0"/>
          </a:p>
        </p:txBody>
      </p:sp>
      <p:sp>
        <p:nvSpPr>
          <p:cNvPr id="14" name="검토추가_90_0">
            <a:extLst>
              <a:ext uri="{FF2B5EF4-FFF2-40B4-BE49-F238E27FC236}">
                <a16:creationId xmlns:a16="http://schemas.microsoft.com/office/drawing/2014/main" id="{FA6D1325-E28B-46A1-9B36-DD4CB8AAB2B7}"/>
              </a:ext>
            </a:extLst>
          </p:cNvPr>
          <p:cNvSpPr>
            <a:spLocks noGrp="1"/>
          </p:cNvSpPr>
          <p:nvPr/>
        </p:nvSpPr>
        <p:spPr>
          <a:xfrm>
            <a:off x="9610725" y="1756752"/>
            <a:ext cx="2371725" cy="1390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1. 공정 효율화·자원 절감·폐기물 저감·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친환경 기술 항목을 유지합니다.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2. 항목별 실제 활동 사진과 승인된 설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명을 관리합니다.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3. 정량 성과를 넣을 경우 기간·대상 사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업장·단위를 함께 표시합니다.</a:t>
            </a:r>
          </a:p>
        </p:txBody>
      </p:sp>
      <p:sp>
        <p:nvSpPr>
          <p:cNvPr id="15" name="검토추가_90_1">
            <a:extLst>
              <a:ext uri="{FF2B5EF4-FFF2-40B4-BE49-F238E27FC236}">
                <a16:creationId xmlns:a16="http://schemas.microsoft.com/office/drawing/2014/main" id="{A2256C65-8292-4620-88E4-1A1729CDB809}"/>
              </a:ext>
            </a:extLst>
          </p:cNvPr>
          <p:cNvSpPr>
            <a:spLocks noGrp="1"/>
          </p:cNvSpPr>
          <p:nvPr/>
        </p:nvSpPr>
        <p:spPr>
          <a:xfrm>
            <a:off x="9610725" y="3242652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현재 문구는 기획 설명입니다. 실제 적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용 공정과 활동 근거를 확인합니다. 그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룹 공통 성과와 특정 법인 성과를 구분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하여 기재합니다.</a:t>
            </a:r>
          </a:p>
        </p:txBody>
      </p:sp>
    </p:spTree>
    <p:extLst>
      <p:ext uri="{BB962C8B-B14F-4D97-AF65-F5344CB8AC3E}">
        <p14:creationId xmlns:p14="http://schemas.microsoft.com/office/powerpoint/2010/main" val="736365248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A01CB2F2-0309-4013-6562-AD170A7F14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91</a:t>
            </a:fld>
            <a:endParaRPr lang="ko-KR" altLang="en-US" dirty="0"/>
          </a:p>
        </p:txBody>
      </p:sp>
      <p:sp>
        <p:nvSpPr>
          <p:cNvPr id="3" name="Text 2">
            <a:extLst>
              <a:ext uri="{FF2B5EF4-FFF2-40B4-BE49-F238E27FC236}">
                <a16:creationId xmlns:a16="http://schemas.microsoft.com/office/drawing/2014/main" id="{6989316F-387E-95CD-615D-0384677B38D6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www.hwashin.co.kr/ESG/</a:t>
            </a:r>
            <a:endParaRPr lang="en-US" altLang="ko-KR" sz="1000" dirty="0">
              <a:solidFill>
                <a:srgbClr val="666666"/>
              </a:solidFill>
              <a:latin typeface="Malgun Gothic" pitchFamily="34" charset="0"/>
              <a:ea typeface="Malgun Gothic" pitchFamily="34" charset="-122"/>
              <a:cs typeface="Malgun Gothic" pitchFamily="34" charset="-120"/>
            </a:endParaRPr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AE68977B-BA2F-0DCD-DA0F-00557916079C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</a:t>
            </a:r>
            <a:r>
              <a:rPr lang="en-US" altLang="ko-KR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ESG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en-US" altLang="ko-KR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&gt;</a:t>
            </a:r>
            <a:r>
              <a:rPr lang="en-US" altLang="ko-KR" sz="900" b="1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ko-KR" altLang="en-US" sz="9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사회</a:t>
            </a:r>
            <a:endParaRPr lang="en-US" sz="900" b="1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FE60DE39-F36C-F0C8-CAFF-31D47A16E89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0935"/>
          <a:stretch/>
        </p:blipFill>
        <p:spPr>
          <a:xfrm>
            <a:off x="695324" y="739053"/>
            <a:ext cx="2585545" cy="5293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A702B9B-6291-48CC-8567-45F87C71E47E}"/>
              </a:ext>
            </a:extLst>
          </p:cNvPr>
          <p:cNvSpPr txBox="1"/>
          <p:nvPr/>
        </p:nvSpPr>
        <p:spPr>
          <a:xfrm>
            <a:off x="695325" y="1280848"/>
            <a:ext cx="261058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사회 </a:t>
            </a:r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&gt; </a:t>
            </a:r>
            <a:r>
              <a:rPr lang="ko-KR" altLang="en-US" sz="1000" b="1" dirty="0">
                <a:highlight>
                  <a:srgbClr val="FFFFFF"/>
                </a:highlight>
                <a:latin typeface="+mn-ea"/>
              </a:rPr>
              <a:t>안전보건</a:t>
            </a:r>
            <a:endParaRPr lang="ko-KR" altLang="en-US" sz="1000" b="1" i="0" dirty="0"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5EC1F5-C8C5-0169-2924-0ACDEFF1E49A}"/>
              </a:ext>
            </a:extLst>
          </p:cNvPr>
          <p:cNvSpPr txBox="1"/>
          <p:nvPr/>
        </p:nvSpPr>
        <p:spPr>
          <a:xfrm>
            <a:off x="9576079" y="1088454"/>
            <a:ext cx="244175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r>
              <a:rPr lang="en-US" altLang="ko-KR" sz="1000" dirty="0"/>
              <a:t>https://www.hwashin.co.kr/kr/esg/esg_environment_2.do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B4E5FBE-D98F-2E2C-D528-B8F7498EFB50}"/>
              </a:ext>
            </a:extLst>
          </p:cNvPr>
          <p:cNvSpPr txBox="1"/>
          <p:nvPr/>
        </p:nvSpPr>
        <p:spPr>
          <a:xfrm>
            <a:off x="897548" y="979554"/>
            <a:ext cx="183979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50" b="1" i="0" dirty="0">
                <a:solidFill>
                  <a:srgbClr val="FFFFFF"/>
                </a:solidFill>
                <a:effectLst/>
                <a:highlight>
                  <a:srgbClr val="1A1A2E"/>
                </a:highlight>
                <a:latin typeface="Noto Sans KR" panose="020B0200000000000000" pitchFamily="50" charset="-127"/>
                <a:ea typeface="Noto Sans KR" panose="020B0200000000000000" pitchFamily="50" charset="-127"/>
              </a:rPr>
              <a:t> </a:t>
            </a:r>
            <a:r>
              <a:rPr lang="en-US" altLang="ko-KR" sz="1050" b="1" i="0" dirty="0">
                <a:solidFill>
                  <a:srgbClr val="FFFFFF"/>
                </a:solidFill>
                <a:effectLst/>
                <a:highlight>
                  <a:srgbClr val="1A1A2E"/>
                </a:highlight>
                <a:latin typeface="Noto Sans KR" panose="020B0200000000000000" pitchFamily="50" charset="-127"/>
                <a:ea typeface="Noto Sans KR" panose="020B0200000000000000" pitchFamily="50" charset="-127"/>
              </a:rPr>
              <a:t>ESG</a:t>
            </a:r>
            <a:endParaRPr lang="ko-KR" altLang="en-US" sz="1050" b="1" i="0" dirty="0">
              <a:solidFill>
                <a:srgbClr val="FFFFFF"/>
              </a:solidFill>
              <a:effectLst/>
              <a:highlight>
                <a:srgbClr val="1A1A2E"/>
              </a:highlight>
              <a:latin typeface="Noto Sans KR" panose="020B0200000000000000" pitchFamily="50" charset="-127"/>
              <a:ea typeface="Noto Sans KR" panose="020B0200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E66FC86-0360-9024-E389-F039BE8F2C2F}"/>
              </a:ext>
            </a:extLst>
          </p:cNvPr>
          <p:cNvSpPr txBox="1"/>
          <p:nvPr/>
        </p:nvSpPr>
        <p:spPr>
          <a:xfrm>
            <a:off x="695325" y="2661043"/>
            <a:ext cx="8450318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200" b="1" u="sng" dirty="0"/>
              <a:t>안전보건 실천 방향</a:t>
            </a:r>
          </a:p>
          <a:p>
            <a:endParaRPr lang="ko-KR" altLang="en-US" sz="1200" b="1" dirty="0"/>
          </a:p>
          <a:p>
            <a:r>
              <a:rPr lang="en-US" altLang="ko-KR" sz="1200" dirty="0"/>
              <a:t>1. </a:t>
            </a:r>
            <a:r>
              <a:rPr lang="ko-KR" altLang="en-US" sz="1200" dirty="0"/>
              <a:t>사람을 지키는 원칙</a:t>
            </a:r>
            <a:r>
              <a:rPr lang="en-US" altLang="ko-KR" sz="1200" dirty="0"/>
              <a:t>, </a:t>
            </a:r>
            <a:r>
              <a:rPr lang="ko-KR" altLang="en-US" sz="1200" dirty="0"/>
              <a:t>현장에서 시작되는 실천</a:t>
            </a:r>
          </a:p>
          <a:p>
            <a:r>
              <a:rPr lang="ko-KR" altLang="en-US" sz="1200" dirty="0"/>
              <a:t>작은 위험도 세심하게 살피고 기본을 철저히 지키며</a:t>
            </a:r>
            <a:r>
              <a:rPr lang="en-US" altLang="ko-KR" sz="1200" dirty="0"/>
              <a:t>, </a:t>
            </a:r>
            <a:r>
              <a:rPr lang="ko-KR" altLang="en-US" sz="1200" dirty="0"/>
              <a:t>구성원 모두가 참여하는 안전한 생산환경을 지향합니다</a:t>
            </a:r>
            <a:r>
              <a:rPr lang="en-US" altLang="ko-KR" sz="1200" dirty="0"/>
              <a:t>.</a:t>
            </a:r>
          </a:p>
          <a:p>
            <a:endParaRPr lang="en-US" altLang="ko-KR" sz="1200" dirty="0"/>
          </a:p>
          <a:p>
            <a:r>
              <a:rPr lang="en-US" altLang="ko-KR" sz="1200" dirty="0"/>
              <a:t>2. </a:t>
            </a:r>
            <a:r>
              <a:rPr lang="ko-KR" altLang="en-US" sz="1200" dirty="0"/>
              <a:t>예방 중심의 현장관리</a:t>
            </a:r>
          </a:p>
          <a:p>
            <a:r>
              <a:rPr lang="ko-KR" altLang="en-US" sz="1200" dirty="0"/>
              <a:t>작업 전 위험요인을 확인하고 설비와 작업환경을 점검하여 사고를 예방합니다</a:t>
            </a:r>
            <a:r>
              <a:rPr lang="en-US" altLang="ko-KR" sz="1200" dirty="0"/>
              <a:t>.</a:t>
            </a:r>
          </a:p>
          <a:p>
            <a:endParaRPr lang="en-US" altLang="ko-KR" sz="1200" dirty="0"/>
          </a:p>
          <a:p>
            <a:r>
              <a:rPr lang="en-US" altLang="ko-KR" sz="1200" dirty="0"/>
              <a:t>3. </a:t>
            </a:r>
            <a:r>
              <a:rPr lang="ko-KR" altLang="en-US" sz="1200" dirty="0"/>
              <a:t>기본을 지키는 작업</a:t>
            </a:r>
          </a:p>
          <a:p>
            <a:r>
              <a:rPr lang="ko-KR" altLang="en-US" sz="1200" dirty="0" err="1"/>
              <a:t>작업별</a:t>
            </a:r>
            <a:r>
              <a:rPr lang="ko-KR" altLang="en-US" sz="1200" dirty="0"/>
              <a:t> 안전수칙과 보호구 착용을 기본으로 안전한 작업문화를 만들어갑니다</a:t>
            </a:r>
            <a:r>
              <a:rPr lang="en-US" altLang="ko-KR" sz="1200" dirty="0"/>
              <a:t>.</a:t>
            </a:r>
          </a:p>
          <a:p>
            <a:endParaRPr lang="en-US" altLang="ko-KR" sz="1200" dirty="0"/>
          </a:p>
          <a:p>
            <a:r>
              <a:rPr lang="en-US" altLang="ko-KR" sz="1200" dirty="0"/>
              <a:t>4. </a:t>
            </a:r>
            <a:r>
              <a:rPr lang="ko-KR" altLang="en-US" sz="1200" dirty="0"/>
              <a:t>함께 참여하는 안전문화</a:t>
            </a:r>
          </a:p>
          <a:p>
            <a:r>
              <a:rPr lang="ko-KR" altLang="en-US" sz="1200" dirty="0"/>
              <a:t>안전교육과 현장 소통을 통해 위험을 발견하고 개선하는 역량을 높입니다</a:t>
            </a:r>
            <a:r>
              <a:rPr lang="en-US" altLang="ko-KR" sz="1200" dirty="0"/>
              <a:t>.</a:t>
            </a:r>
          </a:p>
          <a:p>
            <a:endParaRPr lang="en-US" altLang="ko-KR" sz="1200" dirty="0"/>
          </a:p>
          <a:p>
            <a:r>
              <a:rPr lang="en-US" altLang="ko-KR" sz="1200" dirty="0"/>
              <a:t>5. </a:t>
            </a:r>
            <a:r>
              <a:rPr lang="ko-KR" altLang="en-US" sz="1200" dirty="0"/>
              <a:t>건강한 근무환경</a:t>
            </a:r>
          </a:p>
          <a:p>
            <a:r>
              <a:rPr lang="ko-KR" altLang="en-US" sz="1200" dirty="0"/>
              <a:t>작업 과정의 건강 부담을 살피고 쾌적하게 일할 수 있는 환경을 지향합니다</a:t>
            </a:r>
            <a:r>
              <a:rPr lang="en-US" altLang="ko-KR" sz="1200" dirty="0"/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0FE8522-1246-03FE-10C9-EB1E753D6465}"/>
              </a:ext>
            </a:extLst>
          </p:cNvPr>
          <p:cNvSpPr txBox="1"/>
          <p:nvPr/>
        </p:nvSpPr>
        <p:spPr>
          <a:xfrm>
            <a:off x="695325" y="1603617"/>
            <a:ext cx="829102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0"/>
            <a:r>
              <a:rPr lang="en-US" altLang="ko-KR" sz="1600" b="1" dirty="0"/>
              <a:t>Safety &amp; Health</a:t>
            </a:r>
          </a:p>
          <a:p>
            <a:pPr latinLnBrk="0"/>
            <a:r>
              <a:rPr lang="ko-KR" altLang="en-US" sz="1600" b="1" dirty="0"/>
              <a:t>안전을 기본으로</a:t>
            </a:r>
            <a:r>
              <a:rPr lang="en-US" altLang="ko-KR" sz="1600" b="1" dirty="0"/>
              <a:t>, </a:t>
            </a:r>
            <a:r>
              <a:rPr lang="ko-KR" altLang="en-US" sz="1600" b="1" dirty="0"/>
              <a:t>건강한 일터를 함께 만듭니다</a:t>
            </a:r>
            <a:r>
              <a:rPr lang="en-US" altLang="ko-KR" sz="1600" b="1" dirty="0"/>
              <a:t>.</a:t>
            </a:r>
          </a:p>
          <a:p>
            <a:pPr latinLnBrk="0"/>
            <a:r>
              <a:rPr lang="ko-KR" altLang="en-US" sz="1200" dirty="0"/>
              <a:t>화신은 일하는 모든 사람의 안전과 건강을 소중히 생각합니다</a:t>
            </a:r>
            <a:r>
              <a:rPr lang="en-US" altLang="ko-KR" sz="1200" dirty="0"/>
              <a:t>. </a:t>
            </a:r>
            <a:r>
              <a:rPr lang="ko-KR" altLang="en-US" sz="1200" dirty="0"/>
              <a:t>생산현장의 위험을 예방하고 함께 실천하는 안전문화를 통해</a:t>
            </a:r>
            <a:r>
              <a:rPr lang="en-US" altLang="ko-KR" sz="1200" dirty="0"/>
              <a:t>, </a:t>
            </a:r>
            <a:r>
              <a:rPr lang="ko-KR" altLang="en-US" sz="1200" dirty="0"/>
              <a:t>안심하고 일할 수 있는 환경을 만들어가겠습니다</a:t>
            </a:r>
            <a:r>
              <a:rPr lang="en-US" altLang="ko-KR" sz="1200" dirty="0"/>
              <a:t>.</a:t>
            </a:r>
          </a:p>
        </p:txBody>
      </p:sp>
      <p:sp>
        <p:nvSpPr>
          <p:cNvPr id="14" name="검토추가_91_0">
            <a:extLst>
              <a:ext uri="{FF2B5EF4-FFF2-40B4-BE49-F238E27FC236}">
                <a16:creationId xmlns:a16="http://schemas.microsoft.com/office/drawing/2014/main" id="{990E7AD9-8448-4E1F-AACD-C4DB3ABBDF41}"/>
              </a:ext>
            </a:extLst>
          </p:cNvPr>
          <p:cNvSpPr>
            <a:spLocks noGrp="1"/>
          </p:cNvSpPr>
          <p:nvPr/>
        </p:nvSpPr>
        <p:spPr>
          <a:xfrm>
            <a:off x="9610725" y="1756752"/>
            <a:ext cx="2371725" cy="1390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1. 안전보건 원칙·예방활동·현장 실천·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자료 다운로드로 구성합니다.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2. 92p의 활동사진에는 제목·실시일·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사업장을 함께 관리합니다.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3. 방침과 인증서의 적용 법인을 확인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합니다.</a:t>
            </a:r>
          </a:p>
        </p:txBody>
      </p:sp>
      <p:sp>
        <p:nvSpPr>
          <p:cNvPr id="15" name="검토추가_91_1">
            <a:extLst>
              <a:ext uri="{FF2B5EF4-FFF2-40B4-BE49-F238E27FC236}">
                <a16:creationId xmlns:a16="http://schemas.microsoft.com/office/drawing/2014/main" id="{397F2BA9-CA46-4D16-AA01-5F82D3DF6B7C}"/>
              </a:ext>
            </a:extLst>
          </p:cNvPr>
          <p:cNvSpPr>
            <a:spLocks noGrp="1"/>
          </p:cNvSpPr>
          <p:nvPr/>
        </p:nvSpPr>
        <p:spPr>
          <a:xfrm>
            <a:off x="9610725" y="3242652"/>
            <a:ext cx="2581275" cy="1581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수정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지침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92p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RTO는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환경관리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활동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분류를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검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토하고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“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최소하하기”는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“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최소화하</a:t>
            </a:r>
            <a:endParaRPr sz="1000" b="0" dirty="0">
              <a:solidFill>
                <a:srgbClr val="FF0000"/>
              </a:solidFill>
              <a:latin typeface="맑은 고딕"/>
              <a:ea typeface="맑은 고딕"/>
              <a:cs typeface="맑은 고딕"/>
            </a:endParaRP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기”로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정리합니다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58790178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1C1253F4-DB57-6526-88FE-12DDFE462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92</a:t>
            </a:fld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71FB73-3371-1592-B232-503BCD2771F7}"/>
              </a:ext>
            </a:extLst>
          </p:cNvPr>
          <p:cNvSpPr txBox="1"/>
          <p:nvPr/>
        </p:nvSpPr>
        <p:spPr>
          <a:xfrm>
            <a:off x="925687" y="626956"/>
            <a:ext cx="517031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b="1" u="sng" dirty="0"/>
              <a:t>주요 안전보건 활동</a:t>
            </a:r>
            <a:endParaRPr lang="ko-KR" altLang="en-US" dirty="0"/>
          </a:p>
          <a:p>
            <a:pPr latinLnBrk="0"/>
            <a:r>
              <a:rPr lang="en-US" altLang="ko-KR" sz="1400" dirty="0"/>
              <a:t>1. </a:t>
            </a:r>
            <a:r>
              <a:rPr lang="ko-KR" altLang="en-US" sz="1400" dirty="0"/>
              <a:t>산업재해예방 선포</a:t>
            </a:r>
          </a:p>
          <a:p>
            <a:pPr latinLnBrk="0"/>
            <a:r>
              <a:rPr lang="ko-KR" altLang="en-US" sz="1400" dirty="0"/>
              <a:t>직원들의 사업장 안전에 대한 경각심을 일깨우며 적극적인 안전활동에 대한 임</a:t>
            </a:r>
            <a:r>
              <a:rPr lang="en-US" altLang="ko-KR" sz="1400" dirty="0"/>
              <a:t>·</a:t>
            </a:r>
            <a:r>
              <a:rPr lang="ko-KR" altLang="en-US" sz="1400" dirty="0"/>
              <a:t>직원들의 다짐 선포</a:t>
            </a:r>
            <a:endParaRPr lang="en-US" altLang="ko-KR" sz="1400" dirty="0"/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96DA43C5-0F3B-DB33-9D9E-D0A59072FE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992501"/>
              </p:ext>
            </p:extLst>
          </p:nvPr>
        </p:nvGraphicFramePr>
        <p:xfrm>
          <a:off x="5768620" y="1937684"/>
          <a:ext cx="5012270" cy="1097280"/>
        </p:xfrm>
        <a:graphic>
          <a:graphicData uri="http://schemas.openxmlformats.org/drawingml/2006/table">
            <a:tbl>
              <a:tblPr firstRow="1">
                <a:tableStyleId>{9DCAF9ED-07DC-4A11-8D7F-57B35C25682E}</a:tableStyleId>
              </a:tblPr>
              <a:tblGrid>
                <a:gridCol w="2111024">
                  <a:extLst>
                    <a:ext uri="{9D8B030D-6E8A-4147-A177-3AD203B41FA5}">
                      <a16:colId xmlns:a16="http://schemas.microsoft.com/office/drawing/2014/main" val="2050951655"/>
                    </a:ext>
                  </a:extLst>
                </a:gridCol>
                <a:gridCol w="2901246">
                  <a:extLst>
                    <a:ext uri="{9D8B030D-6E8A-4147-A177-3AD203B41FA5}">
                      <a16:colId xmlns:a16="http://schemas.microsoft.com/office/drawing/2014/main" val="173590198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/>
                        <a:t>자료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/>
                        <a:t>표시 내용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73619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/>
                        <a:t>안전보건경영방침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/>
                        <a:t>화신정공의 승인된 방침 원본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416502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/>
                        <a:t>안전보건 관련 인증서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/>
                        <a:t>인증 대상 법인</a:t>
                      </a:r>
                      <a:r>
                        <a:rPr lang="en-US" altLang="ko-KR" sz="1200"/>
                        <a:t>·</a:t>
                      </a:r>
                      <a:r>
                        <a:rPr lang="ko-KR" altLang="en-US" sz="1200"/>
                        <a:t>사업장</a:t>
                      </a:r>
                      <a:r>
                        <a:rPr lang="en-US" altLang="ko-KR" sz="1200"/>
                        <a:t>, </a:t>
                      </a:r>
                      <a:r>
                        <a:rPr lang="ko-KR" altLang="en-US" sz="1200"/>
                        <a:t>유효기간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808953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/>
                        <a:t>안전보건 활동 소식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/>
                        <a:t>화신정공 </a:t>
                      </a:r>
                      <a:r>
                        <a:rPr lang="ko-KR" altLang="en-US" sz="1200" dirty="0" err="1"/>
                        <a:t>뉴스룸의</a:t>
                      </a:r>
                      <a:r>
                        <a:rPr lang="ko-KR" altLang="en-US" sz="1200" dirty="0"/>
                        <a:t> 해당 게시물 연결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76485742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29ACE5FB-3A1C-ED65-FAB7-582EBF1EE9E6}"/>
              </a:ext>
            </a:extLst>
          </p:cNvPr>
          <p:cNvSpPr txBox="1"/>
          <p:nvPr/>
        </p:nvSpPr>
        <p:spPr>
          <a:xfrm>
            <a:off x="9576079" y="1088454"/>
            <a:ext cx="244175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r>
              <a:rPr lang="en-US" altLang="ko-KR" sz="1000" dirty="0"/>
              <a:t>https://www.hwashin.co.kr/kr/esg/esg_environment_2.do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636FA76A-342C-7C0E-551D-3ABF797FA1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553" y="1786995"/>
            <a:ext cx="3203872" cy="2116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3597926-D76B-222E-B5E5-DACFDF1EF2B1}"/>
              </a:ext>
            </a:extLst>
          </p:cNvPr>
          <p:cNvSpPr txBox="1"/>
          <p:nvPr/>
        </p:nvSpPr>
        <p:spPr>
          <a:xfrm>
            <a:off x="925687" y="4039483"/>
            <a:ext cx="517031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0"/>
            <a:r>
              <a:rPr lang="en-US" altLang="ko-KR" sz="1400" dirty="0"/>
              <a:t>2. RTO </a:t>
            </a:r>
            <a:r>
              <a:rPr lang="ko-KR" altLang="en-US" sz="1400" dirty="0"/>
              <a:t>시설 운영</a:t>
            </a:r>
          </a:p>
          <a:p>
            <a:pPr latinLnBrk="0"/>
            <a:r>
              <a:rPr lang="ko-KR" altLang="en-US" sz="1400" dirty="0"/>
              <a:t>도장라인 건조로 공정에서 발생하는 악취를 제거 및 민원 발생을 대비하며 지속적으로 예방하기 위해 </a:t>
            </a:r>
            <a:r>
              <a:rPr lang="en-US" altLang="ko-KR" sz="1400" dirty="0"/>
              <a:t>RTO </a:t>
            </a:r>
            <a:r>
              <a:rPr lang="ko-KR" altLang="en-US" sz="1400" dirty="0"/>
              <a:t>시설 설치</a:t>
            </a:r>
            <a:endParaRPr lang="en-US" altLang="ko-KR" sz="1400" dirty="0"/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C3B91479-3942-5BC3-14B2-399EF31092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466" y="4769026"/>
            <a:ext cx="3273270" cy="1976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7FC5E7E-D2E0-8D82-1EFD-52D5241C1A4D}"/>
              </a:ext>
            </a:extLst>
          </p:cNvPr>
          <p:cNvSpPr txBox="1"/>
          <p:nvPr/>
        </p:nvSpPr>
        <p:spPr>
          <a:xfrm>
            <a:off x="6096000" y="3864380"/>
            <a:ext cx="517031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0"/>
            <a:r>
              <a:rPr lang="en-US" altLang="ko-KR" sz="1400" dirty="0"/>
              <a:t>3. </a:t>
            </a:r>
            <a:r>
              <a:rPr lang="ko-KR" altLang="en-US" sz="1400" dirty="0"/>
              <a:t>재난 대피 훈련</a:t>
            </a:r>
          </a:p>
          <a:p>
            <a:pPr latinLnBrk="0"/>
            <a:r>
              <a:rPr lang="ko-KR" altLang="en-US" sz="1400" dirty="0"/>
              <a:t>예기치 못한 상황에서 발생하는 재난에 대비하여 인적자원 손실을 </a:t>
            </a:r>
            <a:r>
              <a:rPr lang="ko-KR" altLang="en-US" sz="1400" dirty="0" err="1"/>
              <a:t>최소하하기</a:t>
            </a:r>
            <a:r>
              <a:rPr lang="ko-KR" altLang="en-US" sz="1400" dirty="0"/>
              <a:t> 위해 매년 훈련 진행</a:t>
            </a:r>
            <a:endParaRPr lang="en-US" altLang="ko-KR" sz="1400" dirty="0"/>
          </a:p>
        </p:txBody>
      </p:sp>
      <p:pic>
        <p:nvPicPr>
          <p:cNvPr id="3078" name="Picture 6">
            <a:extLst>
              <a:ext uri="{FF2B5EF4-FFF2-40B4-BE49-F238E27FC236}">
                <a16:creationId xmlns:a16="http://schemas.microsoft.com/office/drawing/2014/main" id="{5C45EB4B-35E9-97A9-93C7-5E0001F605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775745"/>
            <a:ext cx="3206044" cy="193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6099096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A01CB2F2-0309-4013-6562-AD170A7F14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93</a:t>
            </a:fld>
            <a:endParaRPr lang="ko-KR" altLang="en-US" dirty="0"/>
          </a:p>
        </p:txBody>
      </p:sp>
      <p:sp>
        <p:nvSpPr>
          <p:cNvPr id="3" name="Text 2">
            <a:extLst>
              <a:ext uri="{FF2B5EF4-FFF2-40B4-BE49-F238E27FC236}">
                <a16:creationId xmlns:a16="http://schemas.microsoft.com/office/drawing/2014/main" id="{6989316F-387E-95CD-615D-0384677B38D6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www.hwashin.co.kr/ESG/</a:t>
            </a:r>
            <a:endParaRPr lang="en-US" altLang="ko-KR" sz="1000" dirty="0">
              <a:solidFill>
                <a:srgbClr val="666666"/>
              </a:solidFill>
              <a:latin typeface="Malgun Gothic" pitchFamily="34" charset="0"/>
              <a:ea typeface="Malgun Gothic" pitchFamily="34" charset="-122"/>
              <a:cs typeface="Malgun Gothic" pitchFamily="34" charset="-120"/>
            </a:endParaRPr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AE68977B-BA2F-0DCD-DA0F-00557916079C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</a:t>
            </a:r>
            <a:r>
              <a:rPr lang="en-US" altLang="ko-KR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ESG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en-US" altLang="ko-KR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&gt;</a:t>
            </a:r>
            <a:r>
              <a:rPr lang="en-US" altLang="ko-KR" sz="900" b="1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ko-KR" altLang="en-US" sz="9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사회</a:t>
            </a:r>
            <a:endParaRPr lang="en-US" sz="900" b="1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FE60DE39-F36C-F0C8-CAFF-31D47A16E89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0935"/>
          <a:stretch/>
        </p:blipFill>
        <p:spPr>
          <a:xfrm>
            <a:off x="695324" y="739053"/>
            <a:ext cx="2585545" cy="5293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A702B9B-6291-48CC-8567-45F87C71E47E}"/>
              </a:ext>
            </a:extLst>
          </p:cNvPr>
          <p:cNvSpPr txBox="1"/>
          <p:nvPr/>
        </p:nvSpPr>
        <p:spPr>
          <a:xfrm>
            <a:off x="695325" y="1280848"/>
            <a:ext cx="261058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사회 </a:t>
            </a:r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&gt; </a:t>
            </a:r>
            <a:r>
              <a:rPr lang="ko-KR" altLang="en-US" sz="1000" b="1" dirty="0">
                <a:highlight>
                  <a:srgbClr val="FFFFFF"/>
                </a:highlight>
                <a:latin typeface="+mn-ea"/>
              </a:rPr>
              <a:t>인권</a:t>
            </a:r>
            <a:endParaRPr lang="ko-KR" altLang="en-US" sz="1000" b="1" i="0" dirty="0"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5EC1F5-C8C5-0169-2924-0ACDEFF1E49A}"/>
              </a:ext>
            </a:extLst>
          </p:cNvPr>
          <p:cNvSpPr txBox="1"/>
          <p:nvPr/>
        </p:nvSpPr>
        <p:spPr>
          <a:xfrm>
            <a:off x="9576079" y="1088454"/>
            <a:ext cx="244175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r>
              <a:rPr lang="en-US" altLang="ko-KR" sz="1000" dirty="0"/>
              <a:t>https://www.hwashin.co.kr/kr/esg/esg_environment_2.do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B4E5FBE-D98F-2E2C-D528-B8F7498EFB50}"/>
              </a:ext>
            </a:extLst>
          </p:cNvPr>
          <p:cNvSpPr txBox="1"/>
          <p:nvPr/>
        </p:nvSpPr>
        <p:spPr>
          <a:xfrm>
            <a:off x="897548" y="979554"/>
            <a:ext cx="183979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50" b="1" i="0" dirty="0">
                <a:solidFill>
                  <a:srgbClr val="FFFFFF"/>
                </a:solidFill>
                <a:effectLst/>
                <a:highlight>
                  <a:srgbClr val="1A1A2E"/>
                </a:highlight>
                <a:latin typeface="Noto Sans KR" panose="020B0200000000000000" pitchFamily="50" charset="-127"/>
                <a:ea typeface="Noto Sans KR" panose="020B0200000000000000" pitchFamily="50" charset="-127"/>
              </a:rPr>
              <a:t> </a:t>
            </a:r>
            <a:r>
              <a:rPr lang="en-US" altLang="ko-KR" sz="1050" b="1" i="0" dirty="0">
                <a:solidFill>
                  <a:srgbClr val="FFFFFF"/>
                </a:solidFill>
                <a:effectLst/>
                <a:highlight>
                  <a:srgbClr val="1A1A2E"/>
                </a:highlight>
                <a:latin typeface="Noto Sans KR" panose="020B0200000000000000" pitchFamily="50" charset="-127"/>
                <a:ea typeface="Noto Sans KR" panose="020B0200000000000000" pitchFamily="50" charset="-127"/>
              </a:rPr>
              <a:t>ESG</a:t>
            </a:r>
            <a:endParaRPr lang="ko-KR" altLang="en-US" sz="1050" b="1" i="0" dirty="0">
              <a:solidFill>
                <a:srgbClr val="FFFFFF"/>
              </a:solidFill>
              <a:effectLst/>
              <a:highlight>
                <a:srgbClr val="1A1A2E"/>
              </a:highlight>
              <a:latin typeface="Noto Sans KR" panose="020B0200000000000000" pitchFamily="50" charset="-127"/>
              <a:ea typeface="Noto Sans KR" panose="020B0200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E66FC86-0360-9024-E389-F039BE8F2C2F}"/>
              </a:ext>
            </a:extLst>
          </p:cNvPr>
          <p:cNvSpPr txBox="1"/>
          <p:nvPr/>
        </p:nvSpPr>
        <p:spPr>
          <a:xfrm>
            <a:off x="695325" y="2661043"/>
            <a:ext cx="8450318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600" b="1" u="sng" dirty="0"/>
              <a:t>인권 존중 원칙</a:t>
            </a:r>
          </a:p>
          <a:p>
            <a:r>
              <a:rPr lang="ko-KR" altLang="en-US" sz="1200" b="1" dirty="0"/>
              <a:t>사람을 존중하는 마음을</a:t>
            </a:r>
            <a:r>
              <a:rPr lang="en-US" altLang="ko-KR" sz="1200" b="1" dirty="0"/>
              <a:t>, </a:t>
            </a:r>
            <a:r>
              <a:rPr lang="ko-KR" altLang="en-US" sz="1200" b="1" dirty="0"/>
              <a:t>일하는 모든 순간에</a:t>
            </a:r>
          </a:p>
          <a:p>
            <a:r>
              <a:rPr lang="ko-KR" altLang="en-US" sz="1200" dirty="0"/>
              <a:t>화신은 구성원과 이해관계자의 권리를 존중하며</a:t>
            </a:r>
            <a:r>
              <a:rPr lang="en-US" altLang="ko-KR" sz="1200" dirty="0"/>
              <a:t>, </a:t>
            </a:r>
            <a:r>
              <a:rPr lang="ko-KR" altLang="en-US" sz="1200" dirty="0"/>
              <a:t>기업 활동 전반에서 인권을 보호하기 위해 노력하겠습니다</a:t>
            </a:r>
            <a:r>
              <a:rPr lang="en-US" altLang="ko-KR" sz="1200" dirty="0"/>
              <a:t>.</a:t>
            </a:r>
          </a:p>
          <a:p>
            <a:endParaRPr lang="en-US" altLang="ko-KR" sz="1200" dirty="0"/>
          </a:p>
          <a:p>
            <a:r>
              <a:rPr lang="en-US" altLang="ko-KR" sz="1200" b="1" dirty="0"/>
              <a:t>1. </a:t>
            </a:r>
            <a:r>
              <a:rPr lang="ko-KR" altLang="en-US" sz="1200" b="1" dirty="0"/>
              <a:t>차별금지와 다양성 존중</a:t>
            </a:r>
          </a:p>
          <a:p>
            <a:r>
              <a:rPr lang="ko-KR" altLang="en-US" sz="1200" dirty="0"/>
              <a:t>성별</a:t>
            </a:r>
            <a:r>
              <a:rPr lang="en-US" altLang="ko-KR" sz="1200" dirty="0"/>
              <a:t>, </a:t>
            </a:r>
            <a:r>
              <a:rPr lang="ko-KR" altLang="en-US" sz="1200" dirty="0"/>
              <a:t>국적</a:t>
            </a:r>
            <a:r>
              <a:rPr lang="en-US" altLang="ko-KR" sz="1200" dirty="0"/>
              <a:t>, </a:t>
            </a:r>
            <a:r>
              <a:rPr lang="ko-KR" altLang="en-US" sz="1200" dirty="0"/>
              <a:t>종교</a:t>
            </a:r>
            <a:r>
              <a:rPr lang="en-US" altLang="ko-KR" sz="1200" dirty="0"/>
              <a:t>, </a:t>
            </a:r>
            <a:r>
              <a:rPr lang="ko-KR" altLang="en-US" sz="1200" dirty="0"/>
              <a:t>장애</a:t>
            </a:r>
            <a:r>
              <a:rPr lang="en-US" altLang="ko-KR" sz="1200" dirty="0"/>
              <a:t>, </a:t>
            </a:r>
            <a:r>
              <a:rPr lang="ko-KR" altLang="en-US" sz="1200" dirty="0"/>
              <a:t>연령 등의 차이로 차별하지 않고 서로의 다양성을 존중합니다</a:t>
            </a:r>
            <a:r>
              <a:rPr lang="en-US" altLang="ko-KR" sz="1200" dirty="0"/>
              <a:t>.</a:t>
            </a:r>
          </a:p>
          <a:p>
            <a:endParaRPr lang="en-US" altLang="ko-KR" sz="1200" b="1" dirty="0"/>
          </a:p>
          <a:p>
            <a:r>
              <a:rPr lang="en-US" altLang="ko-KR" sz="1200" b="1" dirty="0"/>
              <a:t>2. </a:t>
            </a:r>
            <a:r>
              <a:rPr lang="ko-KR" altLang="en-US" sz="1200" b="1" dirty="0"/>
              <a:t>인격 존중과 괴롭힘 금지</a:t>
            </a:r>
          </a:p>
          <a:p>
            <a:r>
              <a:rPr lang="ko-KR" altLang="en-US" sz="1200" dirty="0"/>
              <a:t>개인의 사생활과 인격을 존중하며</a:t>
            </a:r>
            <a:r>
              <a:rPr lang="en-US" altLang="ko-KR" sz="1200" dirty="0"/>
              <a:t>, </a:t>
            </a:r>
            <a:r>
              <a:rPr lang="ko-KR" altLang="en-US" sz="1200" dirty="0"/>
              <a:t>폭력과 성희롱</a:t>
            </a:r>
            <a:r>
              <a:rPr lang="en-US" altLang="ko-KR" sz="1200" dirty="0"/>
              <a:t>, </a:t>
            </a:r>
            <a:r>
              <a:rPr lang="ko-KR" altLang="en-US" sz="1200" dirty="0"/>
              <a:t>직장 내 괴롭힘 없는 근무환경을 지향합니다</a:t>
            </a:r>
            <a:r>
              <a:rPr lang="en-US" altLang="ko-KR" sz="1200" dirty="0"/>
              <a:t>.</a:t>
            </a:r>
          </a:p>
          <a:p>
            <a:endParaRPr lang="en-US" altLang="ko-KR" sz="1200" b="1" dirty="0"/>
          </a:p>
          <a:p>
            <a:r>
              <a:rPr lang="en-US" altLang="ko-KR" sz="1200" b="1" dirty="0"/>
              <a:t>3. </a:t>
            </a:r>
            <a:r>
              <a:rPr lang="ko-KR" altLang="en-US" sz="1200" b="1" dirty="0"/>
              <a:t>자발적인 근로와 아동노동 금지</a:t>
            </a:r>
          </a:p>
          <a:p>
            <a:r>
              <a:rPr lang="ko-KR" altLang="en-US" sz="1200" dirty="0"/>
              <a:t>개인의 자유의사에 따른 근로를 존중하고</a:t>
            </a:r>
            <a:r>
              <a:rPr lang="en-US" altLang="ko-KR" sz="1200" dirty="0"/>
              <a:t>, </a:t>
            </a:r>
            <a:r>
              <a:rPr lang="ko-KR" altLang="en-US" sz="1200" dirty="0"/>
              <a:t>강제노동과 아동노동을 금지합니다</a:t>
            </a:r>
            <a:r>
              <a:rPr lang="en-US" altLang="ko-KR" sz="1200" dirty="0"/>
              <a:t>.</a:t>
            </a:r>
          </a:p>
          <a:p>
            <a:endParaRPr lang="en-US" altLang="ko-KR" sz="1200" b="1" dirty="0"/>
          </a:p>
          <a:p>
            <a:r>
              <a:rPr lang="en-US" altLang="ko-KR" sz="1200" b="1" dirty="0"/>
              <a:t>4. </a:t>
            </a:r>
            <a:r>
              <a:rPr lang="ko-KR" altLang="en-US" sz="1200" b="1" dirty="0"/>
              <a:t>공정한 기회와 근로조건</a:t>
            </a:r>
          </a:p>
          <a:p>
            <a:r>
              <a:rPr lang="ko-KR" altLang="en-US" sz="1200" dirty="0"/>
              <a:t>채용과 교육</a:t>
            </a:r>
            <a:r>
              <a:rPr lang="en-US" altLang="ko-KR" sz="1200" dirty="0"/>
              <a:t>, </a:t>
            </a:r>
            <a:r>
              <a:rPr lang="ko-KR" altLang="en-US" sz="1200" dirty="0"/>
              <a:t>평가에서 공정한 기회를 지향하며</a:t>
            </a:r>
            <a:r>
              <a:rPr lang="en-US" altLang="ko-KR" sz="1200" dirty="0"/>
              <a:t>, </a:t>
            </a:r>
            <a:r>
              <a:rPr lang="ko-KR" altLang="en-US" sz="1200" dirty="0"/>
              <a:t>근로시간과 정당한 보상에 관한 기준을 준수합니다</a:t>
            </a:r>
            <a:r>
              <a:rPr lang="en-US" altLang="ko-KR" sz="1200" dirty="0"/>
              <a:t>.</a:t>
            </a:r>
          </a:p>
          <a:p>
            <a:endParaRPr lang="en-US" altLang="ko-KR" sz="1200" b="1" dirty="0"/>
          </a:p>
          <a:p>
            <a:r>
              <a:rPr lang="en-US" altLang="ko-KR" sz="1200" b="1" dirty="0"/>
              <a:t>5. </a:t>
            </a:r>
            <a:r>
              <a:rPr lang="ko-KR" altLang="en-US" sz="1200" b="1" dirty="0"/>
              <a:t>결사와 소통의 자유 존중</a:t>
            </a:r>
          </a:p>
          <a:p>
            <a:r>
              <a:rPr lang="ko-KR" altLang="en-US" sz="1200" dirty="0"/>
              <a:t>결사의 자유와 단체교섭의 권리를 존중하며</a:t>
            </a:r>
            <a:r>
              <a:rPr lang="en-US" altLang="ko-KR" sz="1200" dirty="0"/>
              <a:t>, </a:t>
            </a:r>
            <a:r>
              <a:rPr lang="ko-KR" altLang="en-US" sz="1200" dirty="0"/>
              <a:t>구성원이 자유롭게 의견을 나눌 수 있는 문화를 지향합니다</a:t>
            </a:r>
            <a:r>
              <a:rPr lang="en-US" altLang="ko-KR" sz="1200" dirty="0"/>
              <a:t>.</a:t>
            </a:r>
          </a:p>
          <a:p>
            <a:endParaRPr lang="en-US" altLang="ko-KR" sz="1200" b="1" dirty="0"/>
          </a:p>
          <a:p>
            <a:r>
              <a:rPr lang="en-US" altLang="ko-KR" sz="1200" b="1" dirty="0"/>
              <a:t>6. </a:t>
            </a:r>
            <a:r>
              <a:rPr lang="ko-KR" altLang="en-US" sz="1200" b="1" dirty="0"/>
              <a:t>이해관계자의 인권 존중</a:t>
            </a:r>
          </a:p>
          <a:p>
            <a:r>
              <a:rPr lang="ko-KR" altLang="en-US" sz="1200" dirty="0" err="1"/>
              <a:t>임직원뿐</a:t>
            </a:r>
            <a:r>
              <a:rPr lang="ko-KR" altLang="en-US" sz="1200" dirty="0"/>
              <a:t> 아니라 협력사와 지역주민 등 기업 활동과 연결된 이해관계자의 인권을 함께 생각합니다</a:t>
            </a:r>
            <a:r>
              <a:rPr lang="en-US" altLang="ko-KR" sz="1200" dirty="0"/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0FE8522-1246-03FE-10C9-EB1E753D6465}"/>
              </a:ext>
            </a:extLst>
          </p:cNvPr>
          <p:cNvSpPr txBox="1"/>
          <p:nvPr/>
        </p:nvSpPr>
        <p:spPr>
          <a:xfrm>
            <a:off x="695325" y="1603617"/>
            <a:ext cx="829102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0"/>
            <a:r>
              <a:rPr lang="en-US" altLang="ko-KR" sz="1600" b="1" dirty="0"/>
              <a:t>Human Rights</a:t>
            </a:r>
          </a:p>
          <a:p>
            <a:pPr latinLnBrk="0"/>
            <a:r>
              <a:rPr lang="ko-KR" altLang="en-US" sz="1600" b="1" dirty="0"/>
              <a:t>서로의 존중이</a:t>
            </a:r>
            <a:r>
              <a:rPr lang="en-US" altLang="ko-KR" sz="1600" b="1" dirty="0"/>
              <a:t>, </a:t>
            </a:r>
            <a:r>
              <a:rPr lang="ko-KR" altLang="en-US" sz="1600" b="1" dirty="0"/>
              <a:t>함께 성장하는 내일을 만듭니다</a:t>
            </a:r>
            <a:r>
              <a:rPr lang="en-US" altLang="ko-KR" sz="1600" b="1" dirty="0"/>
              <a:t>.</a:t>
            </a:r>
          </a:p>
          <a:p>
            <a:pPr latinLnBrk="0"/>
            <a:r>
              <a:rPr lang="ko-KR" altLang="en-US" sz="1100" dirty="0"/>
              <a:t>화신은 모든 사람의 존엄과 가치를 소중히 생각합니다</a:t>
            </a:r>
            <a:r>
              <a:rPr lang="en-US" altLang="ko-KR" sz="1100" dirty="0"/>
              <a:t>. </a:t>
            </a:r>
            <a:r>
              <a:rPr lang="ko-KR" altLang="en-US" sz="1100" dirty="0"/>
              <a:t>서로의 차이를 존중하고 공정한 기회를 지향하며</a:t>
            </a:r>
            <a:r>
              <a:rPr lang="en-US" altLang="ko-KR" sz="1100" dirty="0"/>
              <a:t>, </a:t>
            </a:r>
            <a:r>
              <a:rPr lang="ko-KR" altLang="en-US" sz="1100" dirty="0"/>
              <a:t>누구나 </a:t>
            </a:r>
            <a:r>
              <a:rPr lang="ko-KR" altLang="en-US" sz="1100" dirty="0" err="1"/>
              <a:t>존중받으며</a:t>
            </a:r>
            <a:r>
              <a:rPr lang="ko-KR" altLang="en-US" sz="1100" dirty="0"/>
              <a:t> 일할 수 있는 조직문화를 만들어가겠습니다</a:t>
            </a:r>
            <a:r>
              <a:rPr lang="en-US" altLang="ko-KR" sz="1100" dirty="0"/>
              <a:t>.</a:t>
            </a:r>
          </a:p>
        </p:txBody>
      </p:sp>
      <p:sp>
        <p:nvSpPr>
          <p:cNvPr id="14" name="검토추가_93_0">
            <a:extLst>
              <a:ext uri="{FF2B5EF4-FFF2-40B4-BE49-F238E27FC236}">
                <a16:creationId xmlns:a16="http://schemas.microsoft.com/office/drawing/2014/main" id="{67E2C0A5-3551-4DEF-AAA7-1E2E0DC03289}"/>
              </a:ext>
            </a:extLst>
          </p:cNvPr>
          <p:cNvSpPr>
            <a:spLocks noGrp="1"/>
          </p:cNvSpPr>
          <p:nvPr/>
        </p:nvSpPr>
        <p:spPr>
          <a:xfrm>
            <a:off x="9610725" y="1756752"/>
            <a:ext cx="2371725" cy="1581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1. 인권 존중 원칙·실천 방향·고충처리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안내를 연결합니다. 94p는 동일 페이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지 하단입니다.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2. 상담·신고 버튼은 인권 고충 유형을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선택한 접수 화면으로 이동합니다.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3. 정책과 담당 창구는 승인일 기준으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로 관리합니다.</a:t>
            </a:r>
          </a:p>
        </p:txBody>
      </p:sp>
      <p:sp>
        <p:nvSpPr>
          <p:cNvPr id="15" name="검토추가_93_1">
            <a:extLst>
              <a:ext uri="{FF2B5EF4-FFF2-40B4-BE49-F238E27FC236}">
                <a16:creationId xmlns:a16="http://schemas.microsoft.com/office/drawing/2014/main" id="{ADAF528A-12FB-44CC-893E-A1D7BEFEC29D}"/>
              </a:ext>
            </a:extLst>
          </p:cNvPr>
          <p:cNvSpPr>
            <a:spLocks noGrp="1"/>
          </p:cNvSpPr>
          <p:nvPr/>
        </p:nvSpPr>
        <p:spPr>
          <a:xfrm>
            <a:off x="9610725" y="3433152"/>
            <a:ext cx="2371725" cy="1200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수정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지침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94p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담당자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성명·직</a:t>
            </a:r>
            <a:endParaRPr sz="1000" b="0" dirty="0">
              <a:solidFill>
                <a:srgbClr val="FF0000"/>
              </a:solidFill>
              <a:latin typeface="맑은 고딕"/>
              <a:ea typeface="맑은 고딕"/>
              <a:cs typeface="맑은 고딕"/>
            </a:endParaRP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함·연락처는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현행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담당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부서의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확인을</a:t>
            </a:r>
            <a:endParaRPr sz="1000" b="0" dirty="0">
              <a:solidFill>
                <a:srgbClr val="FF0000"/>
              </a:solidFill>
              <a:latin typeface="맑은 고딕"/>
              <a:ea typeface="맑은 고딕"/>
              <a:cs typeface="맑은 고딕"/>
            </a:endParaRP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받습니다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.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일반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문의와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제보를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구분합</a:t>
            </a:r>
            <a:endParaRPr sz="1000" b="0" dirty="0">
              <a:solidFill>
                <a:srgbClr val="FF0000"/>
              </a:solidFill>
              <a:latin typeface="맑은 고딕"/>
              <a:ea typeface="맑은 고딕"/>
              <a:cs typeface="맑은 고딕"/>
            </a:endParaRP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니다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87346655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CB813B48-798F-1EEF-B156-B7F13CD6A166}"/>
              </a:ext>
            </a:extLst>
          </p:cNvPr>
          <p:cNvSpPr txBox="1"/>
          <p:nvPr/>
        </p:nvSpPr>
        <p:spPr>
          <a:xfrm>
            <a:off x="6617370" y="970365"/>
            <a:ext cx="419902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200" dirty="0"/>
              <a:t>https://www.hwashin.co.kr/kr/group/visit_inform_3.do</a:t>
            </a: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26975353-C90C-3230-DE10-76932F2D62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94</a:t>
            </a:fld>
            <a:endParaRPr lang="ko-KR" alt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9007B0D-D183-F41B-2B5E-C0D91331206B}"/>
              </a:ext>
            </a:extLst>
          </p:cNvPr>
          <p:cNvSpPr txBox="1"/>
          <p:nvPr/>
        </p:nvSpPr>
        <p:spPr>
          <a:xfrm>
            <a:off x="695325" y="637726"/>
            <a:ext cx="5910012" cy="27392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600" b="1" u="sng" dirty="0"/>
              <a:t>인권경영 실천 방향</a:t>
            </a:r>
            <a:endParaRPr lang="en-US" altLang="ko-KR" sz="1600" b="1" u="sng" dirty="0"/>
          </a:p>
          <a:p>
            <a:r>
              <a:rPr lang="ko-KR" altLang="en-US" sz="1200" b="1" dirty="0"/>
              <a:t>존중의 원칙이 일상의 실천으로 이어지도록</a:t>
            </a:r>
            <a:endParaRPr lang="en-US" altLang="ko-KR" sz="1200" b="1" dirty="0"/>
          </a:p>
          <a:p>
            <a:endParaRPr lang="en-US" altLang="ko-KR" sz="1200" dirty="0"/>
          </a:p>
          <a:p>
            <a:r>
              <a:rPr lang="en-US" altLang="ko-KR" sz="1200" b="1" dirty="0"/>
              <a:t>1. </a:t>
            </a:r>
            <a:r>
              <a:rPr lang="ko-KR" altLang="en-US" sz="1200" b="1" dirty="0"/>
              <a:t>인권의식 높이기</a:t>
            </a:r>
          </a:p>
          <a:p>
            <a:r>
              <a:rPr lang="ko-KR" altLang="en-US" sz="1200" dirty="0"/>
              <a:t>서로의 권리와 책임을 이해하고</a:t>
            </a:r>
            <a:r>
              <a:rPr lang="en-US" altLang="ko-KR" sz="1200" dirty="0"/>
              <a:t>, </a:t>
            </a:r>
            <a:r>
              <a:rPr lang="ko-KR" altLang="en-US" sz="1200" dirty="0"/>
              <a:t>일상에서 발생할 수 있는 차별과 인권침해를 예방하는 인식을 넓혀가겠습니다</a:t>
            </a:r>
            <a:r>
              <a:rPr lang="en-US" altLang="ko-KR" sz="1200" dirty="0"/>
              <a:t>.</a:t>
            </a:r>
          </a:p>
          <a:p>
            <a:endParaRPr lang="en-US" altLang="ko-KR" sz="1200" b="1" dirty="0"/>
          </a:p>
          <a:p>
            <a:r>
              <a:rPr lang="en-US" altLang="ko-KR" sz="1200" b="1" dirty="0"/>
              <a:t>2. </a:t>
            </a:r>
            <a:r>
              <a:rPr lang="ko-KR" altLang="en-US" sz="1200" b="1" dirty="0"/>
              <a:t>존중하는 조직문화 만들기</a:t>
            </a:r>
          </a:p>
          <a:p>
            <a:r>
              <a:rPr lang="ko-KR" altLang="en-US" sz="1200" dirty="0"/>
              <a:t>직급과 업무의 차이를 넘어 서로의 의견을 경청하며</a:t>
            </a:r>
            <a:r>
              <a:rPr lang="en-US" altLang="ko-KR" sz="1200" dirty="0"/>
              <a:t>, </a:t>
            </a:r>
            <a:r>
              <a:rPr lang="ko-KR" altLang="en-US" sz="1200" dirty="0"/>
              <a:t>배려와 신뢰를 바탕으로 함께 일하는 문화를 만들어가겠습니다</a:t>
            </a:r>
            <a:r>
              <a:rPr lang="en-US" altLang="ko-KR" sz="1200" dirty="0"/>
              <a:t>.</a:t>
            </a:r>
          </a:p>
          <a:p>
            <a:endParaRPr lang="en-US" altLang="ko-KR" sz="1200" dirty="0"/>
          </a:p>
          <a:p>
            <a:r>
              <a:rPr lang="en-US" altLang="ko-KR" sz="1200" b="1" dirty="0"/>
              <a:t>3. </a:t>
            </a:r>
            <a:r>
              <a:rPr lang="ko-KR" altLang="en-US" sz="1200" b="1" dirty="0"/>
              <a:t>인권 위험 살피고 개선하기</a:t>
            </a:r>
          </a:p>
          <a:p>
            <a:r>
              <a:rPr lang="ko-KR" altLang="en-US" sz="1200" dirty="0"/>
              <a:t>일하는 과정에서 인권을 침해할 수 있는 요소를 살피고</a:t>
            </a:r>
            <a:r>
              <a:rPr lang="en-US" altLang="ko-KR" sz="1200" dirty="0"/>
              <a:t>, </a:t>
            </a:r>
            <a:r>
              <a:rPr lang="ko-KR" altLang="en-US" sz="1200" dirty="0"/>
              <a:t>구성원의 목소리를 바탕으로 개선 방향을 찾아가겠습니다</a:t>
            </a:r>
            <a:r>
              <a:rPr lang="en-US" altLang="ko-KR" sz="1200" dirty="0"/>
              <a:t>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4E8ACC0-91B4-1459-F8EA-62643CABCB4C}"/>
              </a:ext>
            </a:extLst>
          </p:cNvPr>
          <p:cNvSpPr txBox="1"/>
          <p:nvPr/>
        </p:nvSpPr>
        <p:spPr>
          <a:xfrm>
            <a:off x="799599" y="3523583"/>
            <a:ext cx="56733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600" b="1" u="sng" dirty="0"/>
              <a:t>고충처리 안내</a:t>
            </a:r>
            <a:endParaRPr lang="en-US" altLang="ko-KR" sz="1600" b="1" u="sng" dirty="0"/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961452BE-FCEF-A9A8-83B9-D44BE8F176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5759036"/>
              </p:ext>
            </p:extLst>
          </p:nvPr>
        </p:nvGraphicFramePr>
        <p:xfrm>
          <a:off x="695325" y="3994074"/>
          <a:ext cx="5801728" cy="2377440"/>
        </p:xfrm>
        <a:graphic>
          <a:graphicData uri="http://schemas.openxmlformats.org/drawingml/2006/table">
            <a:tbl>
              <a:tblPr firstRow="1" firstCol="1">
                <a:tableStyleId>{6E25E649-3F16-4E02-A733-19D2CDBF48F0}</a:tableStyleId>
              </a:tblPr>
              <a:tblGrid>
                <a:gridCol w="998251">
                  <a:extLst>
                    <a:ext uri="{9D8B030D-6E8A-4147-A177-3AD203B41FA5}">
                      <a16:colId xmlns:a16="http://schemas.microsoft.com/office/drawing/2014/main" val="3101260626"/>
                    </a:ext>
                  </a:extLst>
                </a:gridCol>
                <a:gridCol w="4803477">
                  <a:extLst>
                    <a:ext uri="{9D8B030D-6E8A-4147-A177-3AD203B41FA5}">
                      <a16:colId xmlns:a16="http://schemas.microsoft.com/office/drawing/2014/main" val="8720997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200"/>
                        <a:t>항목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200"/>
                        <a:t>표시할 내용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951929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200"/>
                        <a:t>상담</a:t>
                      </a:r>
                      <a:r>
                        <a:rPr lang="en-US" altLang="ko-KR" sz="1200"/>
                        <a:t>·</a:t>
                      </a:r>
                      <a:r>
                        <a:rPr lang="ko-KR" altLang="en-US" sz="1200"/>
                        <a:t>신고 대상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200"/>
                        <a:t>차별</a:t>
                      </a:r>
                      <a:r>
                        <a:rPr lang="en-US" altLang="ko-KR" sz="1200"/>
                        <a:t>, </a:t>
                      </a:r>
                      <a:r>
                        <a:rPr lang="ko-KR" altLang="en-US" sz="1200"/>
                        <a:t>괴롭힘</a:t>
                      </a:r>
                      <a:r>
                        <a:rPr lang="en-US" altLang="ko-KR" sz="1200"/>
                        <a:t>, </a:t>
                      </a:r>
                      <a:r>
                        <a:rPr lang="ko-KR" altLang="en-US" sz="1200"/>
                        <a:t>성희롱 등 인권 관련 고충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289752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200" dirty="0"/>
                        <a:t>접수 방법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latinLnBrk="0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dirty="0"/>
                        <a:t>인터넷 </a:t>
                      </a:r>
                      <a:r>
                        <a:rPr lang="en-US" altLang="ko-KR" sz="1200" dirty="0"/>
                        <a:t>: </a:t>
                      </a:r>
                      <a:r>
                        <a:rPr lang="ko-KR" altLang="en-US" sz="1200" dirty="0"/>
                        <a:t>사이버 신문고 제보하기</a:t>
                      </a:r>
                    </a:p>
                    <a:p>
                      <a:pPr marL="285750" indent="-285750" latinLnBrk="0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dirty="0"/>
                        <a:t>이메일 </a:t>
                      </a:r>
                      <a:r>
                        <a:rPr lang="en-US" altLang="ko-KR" sz="1200" dirty="0"/>
                        <a:t>: sinmungo@hwashin.co.kr</a:t>
                      </a:r>
                    </a:p>
                    <a:p>
                      <a:pPr marL="285750" indent="-285750" latinLnBrk="0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dirty="0"/>
                        <a:t>전화</a:t>
                      </a:r>
                      <a:r>
                        <a:rPr lang="en-US" altLang="ko-KR" sz="1200" dirty="0"/>
                        <a:t>: 054-330-5151</a:t>
                      </a:r>
                    </a:p>
                    <a:p>
                      <a:pPr marL="285750" indent="-285750" latinLnBrk="0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dirty="0"/>
                        <a:t>팩스</a:t>
                      </a:r>
                      <a:r>
                        <a:rPr lang="en-US" altLang="ko-KR" sz="1200" dirty="0"/>
                        <a:t>: 054-335-7568</a:t>
                      </a:r>
                    </a:p>
                    <a:p>
                      <a:pPr marL="285750" indent="-285750" latinLnBrk="0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dirty="0"/>
                        <a:t>서신 </a:t>
                      </a:r>
                      <a:r>
                        <a:rPr lang="en-US" altLang="ko-KR" sz="1200" dirty="0"/>
                        <a:t>: (38828) </a:t>
                      </a:r>
                      <a:r>
                        <a:rPr lang="ko-KR" altLang="en-US" sz="1200" dirty="0"/>
                        <a:t>경상북도 영천시 </a:t>
                      </a:r>
                      <a:r>
                        <a:rPr lang="ko-KR" altLang="en-US" sz="1200" dirty="0" err="1"/>
                        <a:t>언하공단</a:t>
                      </a:r>
                      <a:r>
                        <a:rPr lang="ko-KR" altLang="en-US" sz="1200" dirty="0"/>
                        <a:t> </a:t>
                      </a:r>
                      <a:r>
                        <a:rPr lang="en-US" altLang="ko-KR" sz="1200" dirty="0"/>
                        <a:t>1</a:t>
                      </a:r>
                      <a:r>
                        <a:rPr lang="ko-KR" altLang="en-US" sz="1200" dirty="0"/>
                        <a:t>길 </a:t>
                      </a:r>
                      <a:r>
                        <a:rPr lang="en-US" altLang="ko-KR" sz="1200" dirty="0"/>
                        <a:t>14 (</a:t>
                      </a:r>
                      <a:r>
                        <a:rPr lang="ko-KR" altLang="en-US" sz="1200" dirty="0" err="1"/>
                        <a:t>언하동</a:t>
                      </a:r>
                      <a:r>
                        <a:rPr lang="en-US" altLang="ko-KR" sz="1200" dirty="0"/>
                        <a:t>) ㈜</a:t>
                      </a:r>
                      <a:r>
                        <a:rPr lang="ko-KR" altLang="en-US" sz="1200" dirty="0"/>
                        <a:t>화신 내부회계감사팀</a:t>
                      </a:r>
                      <a:endParaRPr lang="en-US" altLang="ko-KR" sz="1200" dirty="0"/>
                    </a:p>
                    <a:p>
                      <a:pPr marL="285750" indent="-285750" latinLnBrk="0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dirty="0"/>
                        <a:t>담당자</a:t>
                      </a:r>
                      <a:r>
                        <a:rPr lang="en-US" altLang="ko-KR" sz="1200" dirty="0"/>
                        <a:t>: </a:t>
                      </a:r>
                      <a:r>
                        <a:rPr lang="ko-KR" altLang="en-US" sz="1200" dirty="0"/>
                        <a:t>투명경영 </a:t>
                      </a:r>
                      <a:r>
                        <a:rPr lang="ko-KR" altLang="en-US" sz="1200" dirty="0" err="1"/>
                        <a:t>실천센타</a:t>
                      </a:r>
                      <a:r>
                        <a:rPr lang="ko-KR" altLang="en-US" sz="1200" dirty="0"/>
                        <a:t> 제보전담책임자 김종필 상무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437768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200" dirty="0"/>
                        <a:t>연결 버튼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200" b="1" dirty="0"/>
                        <a:t>인권 고충 상담</a:t>
                      </a:r>
                      <a:r>
                        <a:rPr lang="en-US" altLang="ko-KR" sz="1200" b="1" dirty="0"/>
                        <a:t>·</a:t>
                      </a:r>
                      <a:r>
                        <a:rPr lang="ko-KR" altLang="en-US" sz="1200" b="1" dirty="0"/>
                        <a:t>신고</a:t>
                      </a:r>
                      <a:endParaRPr lang="ko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10940253"/>
                  </a:ext>
                </a:extLst>
              </a:tr>
            </a:tbl>
          </a:graphicData>
        </a:graphic>
      </p:graphicFrame>
      <p:pic>
        <p:nvPicPr>
          <p:cNvPr id="7" name="그림 6">
            <a:extLst>
              <a:ext uri="{FF2B5EF4-FFF2-40B4-BE49-F238E27FC236}">
                <a16:creationId xmlns:a16="http://schemas.microsoft.com/office/drawing/2014/main" id="{33344515-5365-C2EB-573B-A076D5EAA3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4801" y="1341438"/>
            <a:ext cx="4428643" cy="5065295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8" name="말풍선: 모서리가 둥근 사각형 7">
            <a:extLst>
              <a:ext uri="{FF2B5EF4-FFF2-40B4-BE49-F238E27FC236}">
                <a16:creationId xmlns:a16="http://schemas.microsoft.com/office/drawing/2014/main" id="{397184A2-94D9-7577-C965-25915458803D}"/>
              </a:ext>
            </a:extLst>
          </p:cNvPr>
          <p:cNvSpPr/>
          <p:nvPr/>
        </p:nvSpPr>
        <p:spPr>
          <a:xfrm>
            <a:off x="9661357" y="1179093"/>
            <a:ext cx="2326105" cy="920333"/>
          </a:xfrm>
          <a:prstGeom prst="wedgeRoundRectCallout">
            <a:avLst>
              <a:gd name="adj1" fmla="val -46549"/>
              <a:gd name="adj2" fmla="val 83417"/>
              <a:gd name="adj3" fmla="val 16667"/>
            </a:avLst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chemeClr val="tx1"/>
                </a:solidFill>
              </a:rPr>
              <a:t>제보하기</a:t>
            </a:r>
            <a:endParaRPr lang="en-US" altLang="ko-KR" b="1" dirty="0">
              <a:solidFill>
                <a:schemeClr val="tx1"/>
              </a:solidFill>
            </a:endParaRPr>
          </a:p>
          <a:p>
            <a:pPr algn="ctr"/>
            <a:r>
              <a:rPr lang="ko-KR" altLang="en-US" b="1" dirty="0">
                <a:solidFill>
                  <a:schemeClr val="tx1"/>
                </a:solidFill>
              </a:rPr>
              <a:t>간단한 </a:t>
            </a:r>
            <a:r>
              <a:rPr lang="ko-KR" altLang="en-US" b="1" dirty="0" err="1">
                <a:solidFill>
                  <a:schemeClr val="tx1"/>
                </a:solidFill>
              </a:rPr>
              <a:t>신청홈</a:t>
            </a:r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203BAB5B-FE15-43D2-0505-B590004919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8646" y="4090737"/>
            <a:ext cx="4835043" cy="2564231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3339374892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A01CB2F2-0309-4013-6562-AD170A7F14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95</a:t>
            </a:fld>
            <a:endParaRPr lang="ko-KR" altLang="en-US" dirty="0"/>
          </a:p>
        </p:txBody>
      </p:sp>
      <p:sp>
        <p:nvSpPr>
          <p:cNvPr id="3" name="Text 2">
            <a:extLst>
              <a:ext uri="{FF2B5EF4-FFF2-40B4-BE49-F238E27FC236}">
                <a16:creationId xmlns:a16="http://schemas.microsoft.com/office/drawing/2014/main" id="{6989316F-387E-95CD-615D-0384677B38D6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www.hwashin.co.kr/ESG/</a:t>
            </a:r>
            <a:endParaRPr lang="en-US" altLang="ko-KR" sz="1000" dirty="0">
              <a:solidFill>
                <a:srgbClr val="666666"/>
              </a:solidFill>
              <a:latin typeface="Malgun Gothic" pitchFamily="34" charset="0"/>
              <a:ea typeface="Malgun Gothic" pitchFamily="34" charset="-122"/>
              <a:cs typeface="Malgun Gothic" pitchFamily="34" charset="-120"/>
            </a:endParaRPr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AE68977B-BA2F-0DCD-DA0F-00557916079C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</a:t>
            </a:r>
            <a:r>
              <a:rPr lang="en-US" altLang="ko-KR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ESG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en-US" altLang="ko-KR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&gt;</a:t>
            </a:r>
            <a:r>
              <a:rPr lang="en-US" altLang="ko-KR" sz="900" b="1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ko-KR" altLang="en-US" sz="9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사회</a:t>
            </a:r>
            <a:endParaRPr lang="en-US" sz="900" b="1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FE60DE39-F36C-F0C8-CAFF-31D47A16E89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0935"/>
          <a:stretch/>
        </p:blipFill>
        <p:spPr>
          <a:xfrm>
            <a:off x="695324" y="739053"/>
            <a:ext cx="2585545" cy="5293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A702B9B-6291-48CC-8567-45F87C71E47E}"/>
              </a:ext>
            </a:extLst>
          </p:cNvPr>
          <p:cNvSpPr txBox="1"/>
          <p:nvPr/>
        </p:nvSpPr>
        <p:spPr>
          <a:xfrm>
            <a:off x="695325" y="1280848"/>
            <a:ext cx="261058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사회 </a:t>
            </a:r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&gt; </a:t>
            </a:r>
            <a:r>
              <a:rPr lang="ko-KR" altLang="en-US" sz="1000" b="1" dirty="0">
                <a:highlight>
                  <a:srgbClr val="FFFFFF"/>
                </a:highlight>
                <a:latin typeface="+mn-ea"/>
              </a:rPr>
              <a:t>상생협력</a:t>
            </a:r>
            <a:endParaRPr lang="ko-KR" altLang="en-US" sz="1000" b="1" i="0" dirty="0"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5EC1F5-C8C5-0169-2924-0ACDEFF1E49A}"/>
              </a:ext>
            </a:extLst>
          </p:cNvPr>
          <p:cNvSpPr txBox="1"/>
          <p:nvPr/>
        </p:nvSpPr>
        <p:spPr>
          <a:xfrm>
            <a:off x="9576079" y="1088454"/>
            <a:ext cx="244175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B4E5FBE-D98F-2E2C-D528-B8F7498EFB50}"/>
              </a:ext>
            </a:extLst>
          </p:cNvPr>
          <p:cNvSpPr txBox="1"/>
          <p:nvPr/>
        </p:nvSpPr>
        <p:spPr>
          <a:xfrm>
            <a:off x="897548" y="979554"/>
            <a:ext cx="183979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50" b="1" i="0" dirty="0">
                <a:solidFill>
                  <a:srgbClr val="FFFFFF"/>
                </a:solidFill>
                <a:effectLst/>
                <a:highlight>
                  <a:srgbClr val="1A1A2E"/>
                </a:highlight>
                <a:latin typeface="Noto Sans KR" panose="020B0200000000000000" pitchFamily="50" charset="-127"/>
                <a:ea typeface="Noto Sans KR" panose="020B0200000000000000" pitchFamily="50" charset="-127"/>
              </a:rPr>
              <a:t> </a:t>
            </a:r>
            <a:r>
              <a:rPr lang="en-US" altLang="ko-KR" sz="1050" b="1" i="0" dirty="0">
                <a:solidFill>
                  <a:srgbClr val="FFFFFF"/>
                </a:solidFill>
                <a:effectLst/>
                <a:highlight>
                  <a:srgbClr val="1A1A2E"/>
                </a:highlight>
                <a:latin typeface="Noto Sans KR" panose="020B0200000000000000" pitchFamily="50" charset="-127"/>
                <a:ea typeface="Noto Sans KR" panose="020B0200000000000000" pitchFamily="50" charset="-127"/>
              </a:rPr>
              <a:t>ESG</a:t>
            </a:r>
            <a:endParaRPr lang="ko-KR" altLang="en-US" sz="1050" b="1" i="0" dirty="0">
              <a:solidFill>
                <a:srgbClr val="FFFFFF"/>
              </a:solidFill>
              <a:effectLst/>
              <a:highlight>
                <a:srgbClr val="1A1A2E"/>
              </a:highlight>
              <a:latin typeface="Noto Sans KR" panose="020B0200000000000000" pitchFamily="50" charset="-127"/>
              <a:ea typeface="Noto Sans KR" panose="020B0200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E66FC86-0360-9024-E389-F039BE8F2C2F}"/>
              </a:ext>
            </a:extLst>
          </p:cNvPr>
          <p:cNvSpPr txBox="1"/>
          <p:nvPr/>
        </p:nvSpPr>
        <p:spPr>
          <a:xfrm>
            <a:off x="695325" y="2661043"/>
            <a:ext cx="8450318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600" b="1" u="sng" dirty="0"/>
              <a:t>협력사 동반성장</a:t>
            </a:r>
            <a:endParaRPr lang="en-US" altLang="ko-KR" sz="1600" b="1" u="sng" dirty="0"/>
          </a:p>
          <a:p>
            <a:r>
              <a:rPr lang="ko-KR" altLang="en-US" sz="1200" b="1" dirty="0"/>
              <a:t>함께 쌓은 신뢰가</a:t>
            </a:r>
            <a:r>
              <a:rPr lang="en-US" altLang="ko-KR" sz="1200" b="1" dirty="0"/>
              <a:t>, </a:t>
            </a:r>
            <a:r>
              <a:rPr lang="ko-KR" altLang="en-US" sz="1200" b="1" dirty="0"/>
              <a:t>더 나은 경쟁력이 됩니다</a:t>
            </a:r>
            <a:r>
              <a:rPr lang="en-US" altLang="ko-KR" sz="1200" b="1" dirty="0"/>
              <a:t>.</a:t>
            </a:r>
          </a:p>
          <a:p>
            <a:r>
              <a:rPr lang="ko-KR" altLang="en-US" sz="1200" dirty="0"/>
              <a:t>화신은 상호 존중과 신뢰를 바탕으로 협력사와의 동반성장을 지향합니다</a:t>
            </a:r>
            <a:r>
              <a:rPr lang="en-US" altLang="ko-KR" sz="1200" dirty="0"/>
              <a:t>. </a:t>
            </a:r>
            <a:r>
              <a:rPr lang="ko-KR" altLang="en-US" sz="1200" dirty="0"/>
              <a:t>공정한 거래와 열린 소통을 통해 협력 관계를 발전시키고</a:t>
            </a:r>
            <a:r>
              <a:rPr lang="en-US" altLang="ko-KR" sz="1200" dirty="0"/>
              <a:t>, </a:t>
            </a:r>
            <a:r>
              <a:rPr lang="ko-KR" altLang="en-US" sz="1200" dirty="0"/>
              <a:t>지속가능한 공급망을 함께 만들어가겠습니다</a:t>
            </a:r>
            <a:r>
              <a:rPr lang="en-US" altLang="ko-KR" sz="1200" dirty="0"/>
              <a:t>.</a:t>
            </a:r>
          </a:p>
          <a:p>
            <a:endParaRPr lang="en-US" altLang="ko-KR" sz="1200" b="1" dirty="0"/>
          </a:p>
          <a:p>
            <a:r>
              <a:rPr lang="en-US" altLang="ko-KR" sz="1200" b="1" dirty="0"/>
              <a:t>1. </a:t>
            </a:r>
            <a:r>
              <a:rPr lang="ko-KR" altLang="en-US" sz="1200" b="1" dirty="0"/>
              <a:t>공정하고 투명한 거래</a:t>
            </a:r>
          </a:p>
          <a:p>
            <a:r>
              <a:rPr lang="ko-KR" altLang="en-US" sz="1200" b="1" dirty="0"/>
              <a:t>합리적인 기준과 절차를 바탕으로 거래의 공정성을 지키고</a:t>
            </a:r>
            <a:r>
              <a:rPr lang="en-US" altLang="ko-KR" sz="1200" b="1" dirty="0"/>
              <a:t>, </a:t>
            </a:r>
            <a:r>
              <a:rPr lang="ko-KR" altLang="en-US" sz="1200" b="1" dirty="0"/>
              <a:t>서로의 권리와 가치를 존중하는 협력 관계를 지향합니다</a:t>
            </a:r>
            <a:r>
              <a:rPr lang="en-US" altLang="ko-KR" sz="1200" b="1" dirty="0"/>
              <a:t>.</a:t>
            </a:r>
          </a:p>
          <a:p>
            <a:endParaRPr lang="en-US" altLang="ko-KR" sz="1200" b="1" dirty="0"/>
          </a:p>
          <a:p>
            <a:r>
              <a:rPr lang="en-US" altLang="ko-KR" sz="1200" b="1" dirty="0"/>
              <a:t>2. </a:t>
            </a:r>
            <a:r>
              <a:rPr lang="ko-KR" altLang="en-US" sz="1200" b="1" dirty="0"/>
              <a:t>소통을 통한 공동의 성장</a:t>
            </a:r>
          </a:p>
          <a:p>
            <a:r>
              <a:rPr lang="ko-KR" altLang="en-US" sz="1200" b="1" dirty="0"/>
              <a:t>협력사의 의견에 귀 기울이고 현장의 과제를 함께 살피며</a:t>
            </a:r>
            <a:r>
              <a:rPr lang="en-US" altLang="ko-KR" sz="1200" b="1" dirty="0"/>
              <a:t>, </a:t>
            </a:r>
            <a:r>
              <a:rPr lang="ko-KR" altLang="en-US" sz="1200" b="1" dirty="0"/>
              <a:t>품질과 기술 역량을 높일 수 있는 협력 방안을 모색합니다</a:t>
            </a:r>
            <a:r>
              <a:rPr lang="en-US" altLang="ko-KR" sz="1200" b="1" dirty="0"/>
              <a:t>.</a:t>
            </a:r>
          </a:p>
          <a:p>
            <a:endParaRPr lang="en-US" altLang="ko-KR" sz="1200" b="1" dirty="0"/>
          </a:p>
          <a:p>
            <a:r>
              <a:rPr lang="en-US" altLang="ko-KR" sz="1200" b="1" dirty="0"/>
              <a:t>3. </a:t>
            </a:r>
            <a:r>
              <a:rPr lang="ko-KR" altLang="en-US" sz="1200" b="1" dirty="0"/>
              <a:t>책임 있는 공급망</a:t>
            </a:r>
          </a:p>
          <a:p>
            <a:r>
              <a:rPr lang="ko-KR" altLang="en-US" sz="1200" b="1" dirty="0"/>
              <a:t>환경과 인권</a:t>
            </a:r>
            <a:r>
              <a:rPr lang="en-US" altLang="ko-KR" sz="1200" b="1" dirty="0"/>
              <a:t>, </a:t>
            </a:r>
            <a:r>
              <a:rPr lang="ko-KR" altLang="en-US" sz="1200" b="1" dirty="0"/>
              <a:t>안전보건</a:t>
            </a:r>
            <a:r>
              <a:rPr lang="en-US" altLang="ko-KR" sz="1200" b="1" dirty="0"/>
              <a:t>, </a:t>
            </a:r>
            <a:r>
              <a:rPr lang="ko-KR" altLang="en-US" sz="1200" b="1" dirty="0"/>
              <a:t>윤리를 함께 고려하며 공급망 전반에 책임 있는 경영이 확산될 수 있도록 노력하겠습니다</a:t>
            </a:r>
            <a:r>
              <a:rPr lang="en-US" altLang="ko-KR" sz="1200" b="1" dirty="0"/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0FE8522-1246-03FE-10C9-EB1E753D6465}"/>
              </a:ext>
            </a:extLst>
          </p:cNvPr>
          <p:cNvSpPr txBox="1"/>
          <p:nvPr/>
        </p:nvSpPr>
        <p:spPr>
          <a:xfrm>
            <a:off x="695325" y="1603617"/>
            <a:ext cx="829102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0"/>
            <a:r>
              <a:rPr lang="en-US" altLang="ko-KR" sz="1600" b="1" dirty="0"/>
              <a:t>Shared Growth</a:t>
            </a:r>
          </a:p>
          <a:p>
            <a:pPr latinLnBrk="0"/>
            <a:r>
              <a:rPr lang="ko-KR" altLang="en-US" sz="1600" b="1" dirty="0"/>
              <a:t>신뢰로 함께하고</a:t>
            </a:r>
            <a:r>
              <a:rPr lang="en-US" altLang="ko-KR" sz="1600" b="1" dirty="0"/>
              <a:t>, </a:t>
            </a:r>
            <a:r>
              <a:rPr lang="ko-KR" altLang="en-US" sz="1600" b="1" dirty="0"/>
              <a:t>나눔으로 더 넓게 성장합니다</a:t>
            </a:r>
            <a:r>
              <a:rPr lang="en-US" altLang="ko-KR" sz="1600" b="1" dirty="0"/>
              <a:t>.</a:t>
            </a:r>
          </a:p>
          <a:p>
            <a:pPr latinLnBrk="0"/>
            <a:r>
              <a:rPr lang="ko-KR" altLang="en-US" sz="1100" dirty="0"/>
              <a:t>화신은 협력사와 지역사회를 함께 성장하는 동반자로 생각합니다</a:t>
            </a:r>
            <a:r>
              <a:rPr lang="en-US" altLang="ko-KR" sz="1100" dirty="0"/>
              <a:t>. </a:t>
            </a:r>
            <a:r>
              <a:rPr lang="ko-KR" altLang="en-US" sz="1100" dirty="0"/>
              <a:t>공정한 협력과 따뜻한 나눔을 바탕으로</a:t>
            </a:r>
            <a:r>
              <a:rPr lang="en-US" altLang="ko-KR" sz="1100" dirty="0"/>
              <a:t>, </a:t>
            </a:r>
            <a:r>
              <a:rPr lang="ko-KR" altLang="en-US" sz="1100" dirty="0"/>
              <a:t>함께 만들어가는 미래의 가치를 넓혀가겠습니다</a:t>
            </a:r>
            <a:r>
              <a:rPr lang="en-US" altLang="ko-KR" sz="1100" dirty="0"/>
              <a:t>.</a:t>
            </a:r>
          </a:p>
        </p:txBody>
      </p:sp>
      <p:sp>
        <p:nvSpPr>
          <p:cNvPr id="14" name="검토추가_95_0">
            <a:extLst>
              <a:ext uri="{FF2B5EF4-FFF2-40B4-BE49-F238E27FC236}">
                <a16:creationId xmlns:a16="http://schemas.microsoft.com/office/drawing/2014/main" id="{69D2A9B0-5994-43CB-BC56-1D6D56121940}"/>
              </a:ext>
            </a:extLst>
          </p:cNvPr>
          <p:cNvSpPr>
            <a:spLocks noGrp="1"/>
          </p:cNvSpPr>
          <p:nvPr/>
        </p:nvSpPr>
        <p:spPr>
          <a:xfrm>
            <a:off x="9610725" y="1448975"/>
            <a:ext cx="2371725" cy="1581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1. 협력사 동반성장과 지역사회 공헌을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상생협력 안에서 구분합니다. 96p는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하단 내용입니다.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2. 공정거래 4대 실천사항은 문서별 P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DF로 제공합니다.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3. 활동 소식은 관련 뉴스 상세에 연결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합니다.</a:t>
            </a:r>
          </a:p>
        </p:txBody>
      </p:sp>
      <p:sp>
        <p:nvSpPr>
          <p:cNvPr id="15" name="검토추가_95_1">
            <a:extLst>
              <a:ext uri="{FF2B5EF4-FFF2-40B4-BE49-F238E27FC236}">
                <a16:creationId xmlns:a16="http://schemas.microsoft.com/office/drawing/2014/main" id="{41A8F357-EA1B-432E-B283-A6C48C9A7A76}"/>
              </a:ext>
            </a:extLst>
          </p:cNvPr>
          <p:cNvSpPr>
            <a:spLocks noGrp="1"/>
          </p:cNvSpPr>
          <p:nvPr/>
        </p:nvSpPr>
        <p:spPr>
          <a:xfrm>
            <a:off x="9610725" y="3125375"/>
            <a:ext cx="2371725" cy="1390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수정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지침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9p의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사회공헌·공</a:t>
            </a:r>
            <a:endParaRPr sz="1000" b="0" dirty="0">
              <a:solidFill>
                <a:srgbClr val="FF0000"/>
              </a:solidFill>
              <a:latin typeface="맑은 고딕"/>
              <a:ea typeface="맑은 고딕"/>
              <a:cs typeface="맑은 고딕"/>
            </a:endParaRP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급망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메뉴를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통합할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경우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사이트맵도</a:t>
            </a:r>
            <a:endParaRPr sz="1000" b="0" dirty="0">
              <a:solidFill>
                <a:srgbClr val="FF0000"/>
              </a:solidFill>
              <a:latin typeface="맑은 고딕"/>
              <a:ea typeface="맑은 고딕"/>
              <a:cs typeface="맑은 고딕"/>
            </a:endParaRP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함께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정리합니다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빈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참고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URL은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공식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동반성장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자료로</a:t>
            </a:r>
            <a:endParaRPr sz="1000" b="0" dirty="0">
              <a:solidFill>
                <a:srgbClr val="FF0000"/>
              </a:solidFill>
              <a:latin typeface="맑은 고딕"/>
              <a:ea typeface="맑은 고딕"/>
              <a:cs typeface="맑은 고딕"/>
            </a:endParaRP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연결합니다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84294218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39CEA240-C01F-8958-C9FF-090CC0BB3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96</a:t>
            </a:fld>
            <a:endParaRPr lang="ko-KR" alt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B1276A7-2AB3-8AE7-CEDA-249BD08B42A6}"/>
              </a:ext>
            </a:extLst>
          </p:cNvPr>
          <p:cNvSpPr txBox="1"/>
          <p:nvPr/>
        </p:nvSpPr>
        <p:spPr>
          <a:xfrm>
            <a:off x="695325" y="603643"/>
            <a:ext cx="8450318" cy="2923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600" b="1" u="sng" dirty="0"/>
              <a:t>지역사회 공헌</a:t>
            </a:r>
            <a:endParaRPr lang="en-US" altLang="ko-KR" sz="1600" b="1" u="sng" dirty="0"/>
          </a:p>
          <a:p>
            <a:r>
              <a:rPr lang="ko-KR" altLang="en-US" sz="1200" b="1" dirty="0"/>
              <a:t>지역과 마음을 나누며</a:t>
            </a:r>
            <a:r>
              <a:rPr lang="en-US" altLang="ko-KR" sz="1200" b="1" dirty="0"/>
              <a:t>, </a:t>
            </a:r>
            <a:r>
              <a:rPr lang="ko-KR" altLang="en-US" sz="1200" b="1" dirty="0"/>
              <a:t>더 따뜻한 내일을 만듭니다</a:t>
            </a:r>
            <a:r>
              <a:rPr lang="en-US" altLang="ko-KR" sz="1200" b="1" dirty="0"/>
              <a:t>.</a:t>
            </a:r>
          </a:p>
          <a:p>
            <a:r>
              <a:rPr lang="ko-KR" altLang="en-US" sz="1200" dirty="0"/>
              <a:t>화신은 지역사회의 일원으로서 이웃의 목소리에 귀 기울이고</a:t>
            </a:r>
            <a:r>
              <a:rPr lang="en-US" altLang="ko-KR" sz="1200" dirty="0"/>
              <a:t>, </a:t>
            </a:r>
            <a:r>
              <a:rPr lang="ko-KR" altLang="en-US" sz="1200" dirty="0"/>
              <a:t>함께 성장하는 가치를 소중히 여깁니다</a:t>
            </a:r>
            <a:r>
              <a:rPr lang="en-US" altLang="ko-KR" sz="1200" dirty="0"/>
              <a:t>. </a:t>
            </a:r>
            <a:r>
              <a:rPr lang="ko-KR" altLang="en-US" sz="1200" dirty="0"/>
              <a:t>구성원의 참여와 관심을 바탕으로 지역에 도움이 되는 나눔을 이어가고자 합니다</a:t>
            </a:r>
            <a:r>
              <a:rPr lang="en-US" altLang="ko-KR" sz="1200" dirty="0"/>
              <a:t>.</a:t>
            </a:r>
          </a:p>
          <a:p>
            <a:endParaRPr lang="en-US" altLang="ko-KR" sz="1200" b="1" dirty="0"/>
          </a:p>
          <a:p>
            <a:r>
              <a:rPr lang="en-US" altLang="ko-KR" sz="1200" dirty="0"/>
              <a:t>1. </a:t>
            </a:r>
            <a:r>
              <a:rPr lang="ko-KR" altLang="en-US" sz="1200" dirty="0"/>
              <a:t>지역과 함께하는 나눔</a:t>
            </a:r>
          </a:p>
          <a:p>
            <a:r>
              <a:rPr lang="ko-KR" altLang="en-US" sz="1200" dirty="0"/>
              <a:t>지역사회의 필요를 살피고 이웃과 소통하며</a:t>
            </a:r>
            <a:r>
              <a:rPr lang="en-US" altLang="ko-KR" sz="1200" dirty="0"/>
              <a:t>, </a:t>
            </a:r>
            <a:r>
              <a:rPr lang="ko-KR" altLang="en-US" sz="1200" dirty="0"/>
              <a:t>일상에 도움이 되는 나눔의 방향을 찾아가겠습니다</a:t>
            </a:r>
            <a:r>
              <a:rPr lang="en-US" altLang="ko-KR" sz="1200" dirty="0"/>
              <a:t>.</a:t>
            </a:r>
          </a:p>
          <a:p>
            <a:endParaRPr lang="en-US" altLang="ko-KR" sz="1200" dirty="0"/>
          </a:p>
          <a:p>
            <a:r>
              <a:rPr lang="en-US" altLang="ko-KR" sz="1200" dirty="0"/>
              <a:t>2. </a:t>
            </a:r>
            <a:r>
              <a:rPr lang="ko-KR" altLang="en-US" sz="1200" dirty="0"/>
              <a:t>구성원이 함께하는 참여</a:t>
            </a:r>
          </a:p>
          <a:p>
            <a:r>
              <a:rPr lang="ko-KR" altLang="en-US" sz="1200" dirty="0"/>
              <a:t>작은 관심과 자발적인 참여가 모여</a:t>
            </a:r>
            <a:r>
              <a:rPr lang="en-US" altLang="ko-KR" sz="1200" dirty="0"/>
              <a:t>, </a:t>
            </a:r>
            <a:r>
              <a:rPr lang="ko-KR" altLang="en-US" sz="1200" dirty="0"/>
              <a:t>함께 나누는 문화로 이어질 수 있도록 노력하겠습니다</a:t>
            </a:r>
            <a:r>
              <a:rPr lang="en-US" altLang="ko-KR" sz="1200" dirty="0"/>
              <a:t>.</a:t>
            </a:r>
          </a:p>
          <a:p>
            <a:endParaRPr lang="en-US" altLang="ko-KR" sz="1200" dirty="0"/>
          </a:p>
          <a:p>
            <a:r>
              <a:rPr lang="en-US" altLang="ko-KR" sz="1200" dirty="0"/>
              <a:t>3. </a:t>
            </a:r>
            <a:r>
              <a:rPr lang="ko-KR" altLang="en-US" sz="1200" dirty="0"/>
              <a:t>미래세대의 성장 응원</a:t>
            </a:r>
          </a:p>
          <a:p>
            <a:r>
              <a:rPr lang="ko-KR" altLang="en-US" sz="1200" dirty="0"/>
              <a:t>다음 세대가 배움의 기회를 만나고 자신의 가능성을 키울 수 있도록</a:t>
            </a:r>
            <a:r>
              <a:rPr lang="en-US" altLang="ko-KR" sz="1200" dirty="0"/>
              <a:t>, </a:t>
            </a:r>
            <a:r>
              <a:rPr lang="ko-KR" altLang="en-US" sz="1200" dirty="0"/>
              <a:t>꿈과 성장의 가치를 응원하겠습니다</a:t>
            </a:r>
            <a:r>
              <a:rPr lang="en-US" altLang="ko-KR" sz="1200" dirty="0"/>
              <a:t>.</a:t>
            </a:r>
          </a:p>
          <a:p>
            <a:endParaRPr lang="en-US" altLang="ko-KR" sz="1200" b="1" dirty="0"/>
          </a:p>
          <a:p>
            <a:endParaRPr lang="en-US" altLang="ko-KR" sz="12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1B8E543-BDD7-06B0-2D8A-3A797A39015F}"/>
              </a:ext>
            </a:extLst>
          </p:cNvPr>
          <p:cNvSpPr txBox="1"/>
          <p:nvPr/>
        </p:nvSpPr>
        <p:spPr>
          <a:xfrm>
            <a:off x="695325" y="3429000"/>
            <a:ext cx="732973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600" b="1" u="sng" dirty="0"/>
              <a:t>공정거래 및 동반성장 실천사항</a:t>
            </a:r>
            <a:endParaRPr lang="ko-KR" altLang="en-US" sz="1600" dirty="0"/>
          </a:p>
          <a:p>
            <a:r>
              <a:rPr lang="ko-KR" altLang="en-US" sz="1200" dirty="0"/>
              <a:t>협력사와의 공정하고 투명한 거래를 위한 주요 실천사항을 확인하실 수 있습니다</a:t>
            </a:r>
            <a:r>
              <a:rPr lang="en-US" altLang="ko-KR" sz="1200" dirty="0"/>
              <a:t>.</a:t>
            </a:r>
            <a:endParaRPr lang="ko-KR" altLang="en-US" sz="1200" dirty="0"/>
          </a:p>
        </p:txBody>
      </p:sp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id="{5C67E5A4-BBCE-5D24-5B9F-3E9C734B5A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5649336"/>
              </p:ext>
            </p:extLst>
          </p:nvPr>
        </p:nvGraphicFramePr>
        <p:xfrm>
          <a:off x="695325" y="4386305"/>
          <a:ext cx="5621254" cy="1524000"/>
        </p:xfrm>
        <a:graphic>
          <a:graphicData uri="http://schemas.openxmlformats.org/drawingml/2006/table">
            <a:tbl>
              <a:tblPr firstRow="1" firstCol="1">
                <a:tableStyleId>{FABFCF23-3B69-468F-B69F-88F6DE6A72F2}</a:tableStyleId>
              </a:tblPr>
              <a:tblGrid>
                <a:gridCol w="3936833">
                  <a:extLst>
                    <a:ext uri="{9D8B030D-6E8A-4147-A177-3AD203B41FA5}">
                      <a16:colId xmlns:a16="http://schemas.microsoft.com/office/drawing/2014/main" val="3601580500"/>
                    </a:ext>
                  </a:extLst>
                </a:gridCol>
                <a:gridCol w="1684421">
                  <a:extLst>
                    <a:ext uri="{9D8B030D-6E8A-4147-A177-3AD203B41FA5}">
                      <a16:colId xmlns:a16="http://schemas.microsoft.com/office/drawing/2014/main" val="272402198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/>
                        <a:t>문서명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/>
                        <a:t>버튼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295677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400" dirty="0"/>
                        <a:t>바람직한 계약 체결 실천사항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PDF </a:t>
                      </a:r>
                      <a:r>
                        <a:rPr lang="ko-KR" altLang="en-US" sz="1400"/>
                        <a:t>다운로드 ↓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247601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400"/>
                        <a:t>협력사 선정</a:t>
                      </a:r>
                      <a:r>
                        <a:rPr lang="en-US" altLang="ko-KR" sz="1400"/>
                        <a:t>·</a:t>
                      </a:r>
                      <a:r>
                        <a:rPr lang="ko-KR" altLang="en-US" sz="1400"/>
                        <a:t>등록 실천사항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PDF </a:t>
                      </a:r>
                      <a:r>
                        <a:rPr lang="ko-KR" altLang="en-US" sz="1400"/>
                        <a:t>다운로드 ↓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739134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400" dirty="0"/>
                        <a:t>내부 심의위원회 설치</a:t>
                      </a:r>
                      <a:r>
                        <a:rPr lang="en-US" altLang="ko-KR" sz="1400" dirty="0"/>
                        <a:t>·</a:t>
                      </a:r>
                      <a:r>
                        <a:rPr lang="ko-KR" altLang="en-US" sz="1400" dirty="0"/>
                        <a:t>운용 실천사항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PDF </a:t>
                      </a:r>
                      <a:r>
                        <a:rPr lang="ko-KR" altLang="en-US" sz="1400"/>
                        <a:t>다운로드 ↓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837950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400" dirty="0"/>
                        <a:t>서면 발급</a:t>
                      </a:r>
                      <a:r>
                        <a:rPr lang="en-US" altLang="ko-KR" sz="1400" dirty="0"/>
                        <a:t>·</a:t>
                      </a:r>
                      <a:r>
                        <a:rPr lang="ko-KR" altLang="en-US" sz="1400" dirty="0"/>
                        <a:t>보존 실천사항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PDF </a:t>
                      </a:r>
                      <a:r>
                        <a:rPr lang="ko-KR" altLang="en-US" sz="1400" dirty="0"/>
                        <a:t>다운로드 ↓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38670645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98D6A7E2-1AC0-214D-4E69-99DD6C271EAD}"/>
              </a:ext>
            </a:extLst>
          </p:cNvPr>
          <p:cNvSpPr txBox="1"/>
          <p:nvPr/>
        </p:nvSpPr>
        <p:spPr>
          <a:xfrm>
            <a:off x="6725653" y="4411398"/>
            <a:ext cx="354630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dirty="0"/>
              <a:t>https://www.hwashin.co.kr/kr/group/group_together.do</a:t>
            </a:r>
          </a:p>
        </p:txBody>
      </p:sp>
      <p:sp>
        <p:nvSpPr>
          <p:cNvPr id="13" name="말풍선: 모서리가 둥근 사각형 12">
            <a:extLst>
              <a:ext uri="{FF2B5EF4-FFF2-40B4-BE49-F238E27FC236}">
                <a16:creationId xmlns:a16="http://schemas.microsoft.com/office/drawing/2014/main" id="{4D7D7109-E3DF-08E8-9C4B-20DE6AC1F23C}"/>
              </a:ext>
            </a:extLst>
          </p:cNvPr>
          <p:cNvSpPr/>
          <p:nvPr/>
        </p:nvSpPr>
        <p:spPr>
          <a:xfrm>
            <a:off x="8380495" y="3260558"/>
            <a:ext cx="3116180" cy="920333"/>
          </a:xfrm>
          <a:prstGeom prst="wedgeRoundRectCallout">
            <a:avLst>
              <a:gd name="adj1" fmla="val -46549"/>
              <a:gd name="adj2" fmla="val 83417"/>
              <a:gd name="adj3" fmla="val 16667"/>
            </a:avLst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r>
              <a:rPr lang="ko-KR" altLang="en-US" b="1" dirty="0">
                <a:solidFill>
                  <a:schemeClr val="tx1"/>
                </a:solidFill>
              </a:rPr>
              <a:t>공정거래 및 동반성장 협약</a:t>
            </a:r>
            <a:r>
              <a:rPr lang="en-US" altLang="ko-KR" b="1" dirty="0">
                <a:solidFill>
                  <a:schemeClr val="tx1"/>
                </a:solidFill>
              </a:rPr>
              <a:t>(4</a:t>
            </a:r>
            <a:r>
              <a:rPr lang="ko-KR" altLang="en-US" b="1" dirty="0">
                <a:solidFill>
                  <a:schemeClr val="tx1"/>
                </a:solidFill>
              </a:rPr>
              <a:t>대실천사항</a:t>
            </a:r>
            <a:r>
              <a:rPr lang="en-US" altLang="ko-KR" b="1" dirty="0">
                <a:solidFill>
                  <a:schemeClr val="tx1"/>
                </a:solidFill>
              </a:rPr>
              <a:t>) </a:t>
            </a:r>
          </a:p>
          <a:p>
            <a:pPr algn="ctr" latinLnBrk="0"/>
            <a:r>
              <a:rPr lang="en-US" altLang="ko-KR" b="1" dirty="0">
                <a:solidFill>
                  <a:srgbClr val="FF0000"/>
                </a:solidFill>
              </a:rPr>
              <a:t>PDF</a:t>
            </a:r>
            <a:r>
              <a:rPr lang="ko-KR" altLang="en-US" b="1" dirty="0">
                <a:solidFill>
                  <a:srgbClr val="FF0000"/>
                </a:solidFill>
              </a:rPr>
              <a:t> 다운로드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1054095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A01CB2F2-0309-4013-6562-AD170A7F14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97</a:t>
            </a:fld>
            <a:endParaRPr lang="ko-KR" altLang="en-US" dirty="0"/>
          </a:p>
        </p:txBody>
      </p:sp>
      <p:sp>
        <p:nvSpPr>
          <p:cNvPr id="3" name="Text 2">
            <a:extLst>
              <a:ext uri="{FF2B5EF4-FFF2-40B4-BE49-F238E27FC236}">
                <a16:creationId xmlns:a16="http://schemas.microsoft.com/office/drawing/2014/main" id="{6989316F-387E-95CD-615D-0384677B38D6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www.hwashin.co.kr/ESG/</a:t>
            </a:r>
            <a:endParaRPr lang="en-US" altLang="ko-KR" sz="1000" dirty="0">
              <a:solidFill>
                <a:srgbClr val="666666"/>
              </a:solidFill>
              <a:latin typeface="Malgun Gothic" pitchFamily="34" charset="0"/>
              <a:ea typeface="Malgun Gothic" pitchFamily="34" charset="-122"/>
              <a:cs typeface="Malgun Gothic" pitchFamily="34" charset="-120"/>
            </a:endParaRPr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AE68977B-BA2F-0DCD-DA0F-00557916079C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</a:t>
            </a:r>
            <a:r>
              <a:rPr lang="en-US" altLang="ko-KR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ESG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en-US" altLang="ko-KR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&gt;</a:t>
            </a:r>
            <a:r>
              <a:rPr lang="en-US" altLang="ko-KR" sz="900" b="1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ko-KR" altLang="en-US" sz="9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지배구조</a:t>
            </a:r>
            <a:endParaRPr lang="en-US" sz="900" b="1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FE60DE39-F36C-F0C8-CAFF-31D47A16E89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0935"/>
          <a:stretch/>
        </p:blipFill>
        <p:spPr>
          <a:xfrm>
            <a:off x="695324" y="739053"/>
            <a:ext cx="2585545" cy="5293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A702B9B-6291-48CC-8567-45F87C71E47E}"/>
              </a:ext>
            </a:extLst>
          </p:cNvPr>
          <p:cNvSpPr txBox="1"/>
          <p:nvPr/>
        </p:nvSpPr>
        <p:spPr>
          <a:xfrm>
            <a:off x="695325" y="1280848"/>
            <a:ext cx="261058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지배구조 </a:t>
            </a:r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&gt; </a:t>
            </a:r>
            <a:r>
              <a:rPr lang="ko-KR" altLang="en-US" sz="1000" b="1" dirty="0">
                <a:highlight>
                  <a:srgbClr val="FFFFFF"/>
                </a:highlight>
                <a:latin typeface="+mn-ea"/>
              </a:rPr>
              <a:t>이사회</a:t>
            </a:r>
            <a:endParaRPr lang="ko-KR" altLang="en-US" sz="1000" b="1" i="0" dirty="0"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5EC1F5-C8C5-0169-2924-0ACDEFF1E49A}"/>
              </a:ext>
            </a:extLst>
          </p:cNvPr>
          <p:cNvSpPr txBox="1"/>
          <p:nvPr/>
        </p:nvSpPr>
        <p:spPr>
          <a:xfrm>
            <a:off x="9576079" y="1088454"/>
            <a:ext cx="244175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100" b="1" u="sng" dirty="0"/>
              <a:t>참고 </a:t>
            </a:r>
            <a:r>
              <a:rPr lang="en-US" altLang="ko-KR" sz="1100" b="1" u="sng" dirty="0"/>
              <a:t>URL</a:t>
            </a:r>
          </a:p>
          <a:p>
            <a:r>
              <a:rPr lang="en-US" altLang="ko-KR" sz="1100" dirty="0"/>
              <a:t>https://www.hwashin.co.kr/kr/esg/esg_governance_report_5.do</a:t>
            </a:r>
          </a:p>
          <a:p>
            <a:endParaRPr lang="en-US" altLang="ko-KR" sz="1100" b="1" u="sng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B4E5FBE-D98F-2E2C-D528-B8F7498EFB50}"/>
              </a:ext>
            </a:extLst>
          </p:cNvPr>
          <p:cNvSpPr txBox="1"/>
          <p:nvPr/>
        </p:nvSpPr>
        <p:spPr>
          <a:xfrm>
            <a:off x="897548" y="979554"/>
            <a:ext cx="183979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50" b="1" i="0" dirty="0">
                <a:solidFill>
                  <a:srgbClr val="FFFFFF"/>
                </a:solidFill>
                <a:effectLst/>
                <a:highlight>
                  <a:srgbClr val="1A1A2E"/>
                </a:highlight>
                <a:latin typeface="Noto Sans KR" panose="020B0200000000000000" pitchFamily="50" charset="-127"/>
                <a:ea typeface="Noto Sans KR" panose="020B0200000000000000" pitchFamily="50" charset="-127"/>
              </a:rPr>
              <a:t> </a:t>
            </a:r>
            <a:r>
              <a:rPr lang="en-US" altLang="ko-KR" sz="1050" b="1" i="0" dirty="0">
                <a:solidFill>
                  <a:srgbClr val="FFFFFF"/>
                </a:solidFill>
                <a:effectLst/>
                <a:highlight>
                  <a:srgbClr val="1A1A2E"/>
                </a:highlight>
                <a:latin typeface="Noto Sans KR" panose="020B0200000000000000" pitchFamily="50" charset="-127"/>
                <a:ea typeface="Noto Sans KR" panose="020B0200000000000000" pitchFamily="50" charset="-127"/>
              </a:rPr>
              <a:t>ESG</a:t>
            </a:r>
            <a:endParaRPr lang="ko-KR" altLang="en-US" sz="1050" b="1" i="0" dirty="0">
              <a:solidFill>
                <a:srgbClr val="FFFFFF"/>
              </a:solidFill>
              <a:effectLst/>
              <a:highlight>
                <a:srgbClr val="1A1A2E"/>
              </a:highlight>
              <a:latin typeface="Noto Sans KR" panose="020B0200000000000000" pitchFamily="50" charset="-127"/>
              <a:ea typeface="Noto Sans KR" panose="020B0200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0FE8522-1246-03FE-10C9-EB1E753D6465}"/>
              </a:ext>
            </a:extLst>
          </p:cNvPr>
          <p:cNvSpPr txBox="1"/>
          <p:nvPr/>
        </p:nvSpPr>
        <p:spPr>
          <a:xfrm>
            <a:off x="695325" y="1603617"/>
            <a:ext cx="829102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0"/>
            <a:r>
              <a:rPr lang="en-US" altLang="ko-KR" sz="1600" b="1" dirty="0"/>
              <a:t>Board of Directors</a:t>
            </a:r>
          </a:p>
          <a:p>
            <a:pPr latinLnBrk="0"/>
            <a:r>
              <a:rPr lang="ko-KR" altLang="en-US" sz="1600" b="1" dirty="0"/>
              <a:t>투명한 의사결정</a:t>
            </a:r>
            <a:r>
              <a:rPr lang="en-US" altLang="ko-KR" sz="1600" b="1" dirty="0"/>
              <a:t>, </a:t>
            </a:r>
            <a:r>
              <a:rPr lang="ko-KR" altLang="en-US" sz="1600" b="1" dirty="0"/>
              <a:t>책임 있는 경영</a:t>
            </a:r>
          </a:p>
          <a:p>
            <a:pPr latinLnBrk="0"/>
            <a:r>
              <a:rPr lang="ko-KR" altLang="en-US" sz="1200" dirty="0"/>
              <a:t>화신은 합리적인 의사결정과 책임 있는 경영을 통해 지속가능한 성장을 지향합니다</a:t>
            </a:r>
            <a:r>
              <a:rPr lang="en-US" altLang="ko-KR" sz="1200" dirty="0"/>
              <a:t>. </a:t>
            </a:r>
            <a:r>
              <a:rPr lang="ko-KR" altLang="en-US" sz="1200" dirty="0"/>
              <a:t>기업과 주주의 가치를 함께 생각하며</a:t>
            </a:r>
            <a:r>
              <a:rPr lang="en-US" altLang="ko-KR" sz="1200" dirty="0"/>
              <a:t>, </a:t>
            </a:r>
            <a:r>
              <a:rPr lang="ko-KR" altLang="en-US" sz="1200" dirty="0"/>
              <a:t>이해관계자가 신뢰할 수 있는 경영 기반을 다져가겠습니다</a:t>
            </a:r>
            <a:r>
              <a:rPr lang="en-US" altLang="ko-KR" sz="1200" dirty="0"/>
              <a:t>.</a:t>
            </a: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E5608FB3-70A1-618F-85B6-1BFBCFF03B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2750" y="2646947"/>
            <a:ext cx="3914028" cy="4211053"/>
          </a:xfrm>
          <a:prstGeom prst="rect">
            <a:avLst/>
          </a:prstGeom>
        </p:spPr>
      </p:pic>
      <p:sp>
        <p:nvSpPr>
          <p:cNvPr id="15" name="검토추가_97_0">
            <a:extLst>
              <a:ext uri="{FF2B5EF4-FFF2-40B4-BE49-F238E27FC236}">
                <a16:creationId xmlns:a16="http://schemas.microsoft.com/office/drawing/2014/main" id="{867E208B-F3D3-48A6-895A-02EB1B2093DE}"/>
              </a:ext>
            </a:extLst>
          </p:cNvPr>
          <p:cNvSpPr>
            <a:spLocks noGrp="1"/>
          </p:cNvSpPr>
          <p:nvPr/>
        </p:nvSpPr>
        <p:spPr>
          <a:xfrm>
            <a:off x="9610725" y="1972195"/>
            <a:ext cx="2371725" cy="1390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1. 이사회 구성·활동·위원회·관련 규정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순서로 정보를 제공합니다.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2. 이름·직위·구분·임기·전문분야·기준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일을 승인 명부와 대조합니다.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3. 98p 보고서 및 규정은 연도별 다운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로드로 연결합니다.</a:t>
            </a:r>
          </a:p>
        </p:txBody>
      </p:sp>
      <p:sp>
        <p:nvSpPr>
          <p:cNvPr id="16" name="검토추가_97_1">
            <a:extLst>
              <a:ext uri="{FF2B5EF4-FFF2-40B4-BE49-F238E27FC236}">
                <a16:creationId xmlns:a16="http://schemas.microsoft.com/office/drawing/2014/main" id="{513D4F38-03AB-475B-87D3-1281D32BF2F0}"/>
              </a:ext>
            </a:extLst>
          </p:cNvPr>
          <p:cNvSpPr>
            <a:spLocks noGrp="1"/>
          </p:cNvSpPr>
          <p:nvPr/>
        </p:nvSpPr>
        <p:spPr>
          <a:xfrm>
            <a:off x="9610725" y="3458095"/>
            <a:ext cx="2371725" cy="1200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수정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지침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임원과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출석률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등은</a:t>
            </a:r>
            <a:endParaRPr sz="1000" b="0" dirty="0">
              <a:solidFill>
                <a:srgbClr val="FF0000"/>
              </a:solidFill>
              <a:latin typeface="맑은 고딕"/>
              <a:ea typeface="맑은 고딕"/>
              <a:cs typeface="맑은 고딕"/>
            </a:endParaRP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최신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승인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자료로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확인합니다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.</a:t>
            </a:r>
            <a:endParaRPr lang="en-US" sz="1000" b="0" dirty="0">
              <a:solidFill>
                <a:srgbClr val="FF0000"/>
              </a:solidFill>
              <a:latin typeface="맑은 고딕"/>
              <a:ea typeface="맑은 고딕"/>
              <a:cs typeface="맑은 고딕"/>
            </a:endParaRP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endParaRPr lang="en-US" sz="1000" dirty="0">
              <a:solidFill>
                <a:srgbClr val="FF0000"/>
              </a:solidFill>
              <a:latin typeface="맑은 고딕"/>
              <a:ea typeface="맑은 고딕"/>
              <a:cs typeface="맑은 고딕"/>
            </a:endParaRP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SL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예시의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인물·수치는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운영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콘텐츠에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사용하지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않습니다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50417033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854AF96-EB55-34E1-B25F-739BC7377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98</a:t>
            </a:fld>
            <a:endParaRPr lang="ko-KR" altLang="en-US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D7ABD880-AD9D-AE93-636B-7AC43F9070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719" y="1341438"/>
            <a:ext cx="7829550" cy="4876800"/>
          </a:xfrm>
          <a:prstGeom prst="rect">
            <a:avLst/>
          </a:prstGeom>
        </p:spPr>
      </p:pic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8A1F0BA7-1208-BFEF-1C30-08E93B33E79D}"/>
              </a:ext>
            </a:extLst>
          </p:cNvPr>
          <p:cNvSpPr/>
          <p:nvPr/>
        </p:nvSpPr>
        <p:spPr>
          <a:xfrm>
            <a:off x="878305" y="1251284"/>
            <a:ext cx="6340642" cy="806116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말풍선: 모서리가 둥근 사각형 4">
            <a:extLst>
              <a:ext uri="{FF2B5EF4-FFF2-40B4-BE49-F238E27FC236}">
                <a16:creationId xmlns:a16="http://schemas.microsoft.com/office/drawing/2014/main" id="{AD16E6E2-3C04-5C44-C494-0E086163D85A}"/>
              </a:ext>
            </a:extLst>
          </p:cNvPr>
          <p:cNvSpPr/>
          <p:nvPr/>
        </p:nvSpPr>
        <p:spPr>
          <a:xfrm>
            <a:off x="5456822" y="553453"/>
            <a:ext cx="3116180" cy="607512"/>
          </a:xfrm>
          <a:prstGeom prst="wedgeRoundRectCallout">
            <a:avLst>
              <a:gd name="adj1" fmla="val -34966"/>
              <a:gd name="adj2" fmla="val 93319"/>
              <a:gd name="adj3" fmla="val 16667"/>
            </a:avLst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r>
              <a:rPr lang="ko-KR" altLang="en-US" b="1" dirty="0">
                <a:solidFill>
                  <a:srgbClr val="FF0000"/>
                </a:solidFill>
              </a:rPr>
              <a:t>파일 다운로드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3886DF38-2292-DE75-09C3-67E02C2AD8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9540" y="4632157"/>
            <a:ext cx="4557131" cy="1959643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9" name="말풍선: 모서리가 둥근 사각형 8">
            <a:extLst>
              <a:ext uri="{FF2B5EF4-FFF2-40B4-BE49-F238E27FC236}">
                <a16:creationId xmlns:a16="http://schemas.microsoft.com/office/drawing/2014/main" id="{026427D9-1692-D3DF-8257-77ABF12A67E9}"/>
              </a:ext>
            </a:extLst>
          </p:cNvPr>
          <p:cNvSpPr/>
          <p:nvPr/>
        </p:nvSpPr>
        <p:spPr>
          <a:xfrm>
            <a:off x="10335126" y="4567990"/>
            <a:ext cx="1614740" cy="607512"/>
          </a:xfrm>
          <a:prstGeom prst="wedgeRoundRectCallout">
            <a:avLst>
              <a:gd name="adj1" fmla="val -34966"/>
              <a:gd name="adj2" fmla="val 93319"/>
              <a:gd name="adj3" fmla="val 16667"/>
            </a:avLst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r>
              <a:rPr lang="en-US" altLang="ko-KR">
                <a:solidFill>
                  <a:srgbClr val="FF0000"/>
                </a:solidFill>
              </a:rPr>
              <a:t>SL </a:t>
            </a:r>
            <a:r>
              <a:rPr lang="ko-KR" altLang="en-US" dirty="0">
                <a:solidFill>
                  <a:srgbClr val="FF0000"/>
                </a:solidFill>
              </a:rPr>
              <a:t>참고</a:t>
            </a:r>
          </a:p>
        </p:txBody>
      </p:sp>
    </p:spTree>
    <p:extLst>
      <p:ext uri="{BB962C8B-B14F-4D97-AF65-F5344CB8AC3E}">
        <p14:creationId xmlns:p14="http://schemas.microsoft.com/office/powerpoint/2010/main" val="2094149084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>
            <a:extLst>
              <a:ext uri="{FF2B5EF4-FFF2-40B4-BE49-F238E27FC236}">
                <a16:creationId xmlns:a16="http://schemas.microsoft.com/office/drawing/2014/main" id="{38AE693E-3BC5-3B48-7F85-F3999666F93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6028"/>
          <a:stretch/>
        </p:blipFill>
        <p:spPr>
          <a:xfrm>
            <a:off x="1027753" y="2827421"/>
            <a:ext cx="5325057" cy="3934326"/>
          </a:xfrm>
          <a:prstGeom prst="rect">
            <a:avLst/>
          </a:prstGeom>
        </p:spPr>
      </p:pic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A01CB2F2-0309-4013-6562-AD170A7F14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99</a:t>
            </a:fld>
            <a:endParaRPr lang="ko-KR" altLang="en-US" dirty="0"/>
          </a:p>
        </p:txBody>
      </p:sp>
      <p:sp>
        <p:nvSpPr>
          <p:cNvPr id="3" name="Text 2">
            <a:extLst>
              <a:ext uri="{FF2B5EF4-FFF2-40B4-BE49-F238E27FC236}">
                <a16:creationId xmlns:a16="http://schemas.microsoft.com/office/drawing/2014/main" id="{6989316F-387E-95CD-615D-0384677B38D6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www.hwashin.co.kr/ESG/</a:t>
            </a:r>
            <a:endParaRPr lang="en-US" altLang="ko-KR" sz="1000" dirty="0">
              <a:solidFill>
                <a:srgbClr val="666666"/>
              </a:solidFill>
              <a:latin typeface="Malgun Gothic" pitchFamily="34" charset="0"/>
              <a:ea typeface="Malgun Gothic" pitchFamily="34" charset="-122"/>
              <a:cs typeface="Malgun Gothic" pitchFamily="34" charset="-120"/>
            </a:endParaRPr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AE68977B-BA2F-0DCD-DA0F-00557916079C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</a:t>
            </a:r>
            <a:r>
              <a:rPr lang="en-US" altLang="ko-KR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ESG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en-US" altLang="ko-KR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&gt;</a:t>
            </a:r>
            <a:r>
              <a:rPr lang="en-US" altLang="ko-KR" sz="900" b="1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ko-KR" altLang="en-US" sz="9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지배구조</a:t>
            </a:r>
            <a:endParaRPr lang="en-US" sz="900" b="1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FE60DE39-F36C-F0C8-CAFF-31D47A16E89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30935"/>
          <a:stretch/>
        </p:blipFill>
        <p:spPr>
          <a:xfrm>
            <a:off x="695324" y="739053"/>
            <a:ext cx="2585545" cy="5293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A702B9B-6291-48CC-8567-45F87C71E47E}"/>
              </a:ext>
            </a:extLst>
          </p:cNvPr>
          <p:cNvSpPr txBox="1"/>
          <p:nvPr/>
        </p:nvSpPr>
        <p:spPr>
          <a:xfrm>
            <a:off x="695325" y="1280848"/>
            <a:ext cx="261058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지배구조 </a:t>
            </a:r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&gt; </a:t>
            </a:r>
            <a:r>
              <a:rPr lang="ko-KR" altLang="en-US" sz="1000" b="1" dirty="0">
                <a:highlight>
                  <a:srgbClr val="FFFFFF"/>
                </a:highlight>
                <a:latin typeface="+mn-ea"/>
              </a:rPr>
              <a:t>주주권익</a:t>
            </a:r>
            <a:endParaRPr lang="ko-KR" altLang="en-US" sz="1000" b="1" i="0" dirty="0"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5EC1F5-C8C5-0169-2924-0ACDEFF1E49A}"/>
              </a:ext>
            </a:extLst>
          </p:cNvPr>
          <p:cNvSpPr txBox="1"/>
          <p:nvPr/>
        </p:nvSpPr>
        <p:spPr>
          <a:xfrm>
            <a:off x="9576079" y="1088454"/>
            <a:ext cx="244175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100" b="1" u="sng" dirty="0"/>
              <a:t>참고 </a:t>
            </a:r>
            <a:r>
              <a:rPr lang="en-US" altLang="ko-KR" sz="1100" b="1" u="sng" dirty="0"/>
              <a:t>URL</a:t>
            </a:r>
          </a:p>
          <a:p>
            <a:r>
              <a:rPr lang="en-US" altLang="ko-KR" sz="1100" dirty="0"/>
              <a:t>https://www.hwashin.co.kr/kr/esg/esg_shareHolder_report.do</a:t>
            </a:r>
            <a:endParaRPr lang="en-US" altLang="ko-KR" sz="1100" b="1" u="sng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B4E5FBE-D98F-2E2C-D528-B8F7498EFB50}"/>
              </a:ext>
            </a:extLst>
          </p:cNvPr>
          <p:cNvSpPr txBox="1"/>
          <p:nvPr/>
        </p:nvSpPr>
        <p:spPr>
          <a:xfrm>
            <a:off x="897548" y="979554"/>
            <a:ext cx="183979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50" b="1" i="0" dirty="0">
                <a:solidFill>
                  <a:srgbClr val="FFFFFF"/>
                </a:solidFill>
                <a:effectLst/>
                <a:highlight>
                  <a:srgbClr val="1A1A2E"/>
                </a:highlight>
                <a:latin typeface="Noto Sans KR" panose="020B0200000000000000" pitchFamily="50" charset="-127"/>
                <a:ea typeface="Noto Sans KR" panose="020B0200000000000000" pitchFamily="50" charset="-127"/>
              </a:rPr>
              <a:t> </a:t>
            </a:r>
            <a:r>
              <a:rPr lang="en-US" altLang="ko-KR" sz="1050" b="1" i="0" dirty="0">
                <a:solidFill>
                  <a:srgbClr val="FFFFFF"/>
                </a:solidFill>
                <a:effectLst/>
                <a:highlight>
                  <a:srgbClr val="1A1A2E"/>
                </a:highlight>
                <a:latin typeface="Noto Sans KR" panose="020B0200000000000000" pitchFamily="50" charset="-127"/>
                <a:ea typeface="Noto Sans KR" panose="020B0200000000000000" pitchFamily="50" charset="-127"/>
              </a:rPr>
              <a:t>ESG</a:t>
            </a:r>
            <a:endParaRPr lang="ko-KR" altLang="en-US" sz="1050" b="1" i="0" dirty="0">
              <a:solidFill>
                <a:srgbClr val="FFFFFF"/>
              </a:solidFill>
              <a:effectLst/>
              <a:highlight>
                <a:srgbClr val="1A1A2E"/>
              </a:highlight>
              <a:latin typeface="Noto Sans KR" panose="020B0200000000000000" pitchFamily="50" charset="-127"/>
              <a:ea typeface="Noto Sans KR" panose="020B0200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0FE8522-1246-03FE-10C9-EB1E753D6465}"/>
              </a:ext>
            </a:extLst>
          </p:cNvPr>
          <p:cNvSpPr txBox="1"/>
          <p:nvPr/>
        </p:nvSpPr>
        <p:spPr>
          <a:xfrm>
            <a:off x="695325" y="1603617"/>
            <a:ext cx="829102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0"/>
            <a:r>
              <a:rPr lang="en-US" altLang="ko-KR" sz="1600" b="1" dirty="0"/>
              <a:t>Shareholder Rights</a:t>
            </a:r>
          </a:p>
          <a:p>
            <a:pPr latinLnBrk="0"/>
            <a:r>
              <a:rPr lang="ko-KR" altLang="en-US" sz="1600" b="1" dirty="0"/>
              <a:t>주주의 권리를 존중하고</a:t>
            </a:r>
            <a:r>
              <a:rPr lang="en-US" altLang="ko-KR" sz="1600" b="1" dirty="0"/>
              <a:t>, </a:t>
            </a:r>
            <a:r>
              <a:rPr lang="ko-KR" altLang="en-US" sz="1600" b="1" dirty="0"/>
              <a:t>기업의 가치를 함께 높입니다</a:t>
            </a:r>
            <a:r>
              <a:rPr lang="en-US" altLang="ko-KR" sz="1600" b="1" dirty="0"/>
              <a:t>.</a:t>
            </a:r>
          </a:p>
          <a:p>
            <a:pPr latinLnBrk="0"/>
            <a:r>
              <a:rPr lang="ko-KR" altLang="en-US" sz="1200" dirty="0"/>
              <a:t>화신은 주주와의 신뢰를 바탕으로 지속가능한 성장을 지향합니다</a:t>
            </a:r>
            <a:r>
              <a:rPr lang="en-US" altLang="ko-KR" sz="1200" dirty="0"/>
              <a:t>. </a:t>
            </a:r>
            <a:r>
              <a:rPr lang="ko-KR" altLang="en-US" sz="1200" dirty="0"/>
              <a:t>투명한 정보 제공과 원활한 소통을 통해 주주의 합리적인 판단을 돕고</a:t>
            </a:r>
            <a:r>
              <a:rPr lang="en-US" altLang="ko-KR" sz="1200" dirty="0"/>
              <a:t>, </a:t>
            </a:r>
            <a:r>
              <a:rPr lang="ko-KR" altLang="en-US" sz="1200" dirty="0"/>
              <a:t>기업과 주주가 함께하는 미래를 만들어가겠습니다</a:t>
            </a:r>
            <a:r>
              <a:rPr lang="en-US" altLang="ko-KR" sz="1200" dirty="0"/>
              <a:t>.</a:t>
            </a: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9BD0F931-DD82-2FCE-DA71-51844BDC0A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92993" y="4114800"/>
            <a:ext cx="4222731" cy="2419350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12" name="말풍선: 모서리가 둥근 사각형 11">
            <a:extLst>
              <a:ext uri="{FF2B5EF4-FFF2-40B4-BE49-F238E27FC236}">
                <a16:creationId xmlns:a16="http://schemas.microsoft.com/office/drawing/2014/main" id="{7CC6A302-86B8-6693-7FE9-5EA1C2A9D1A8}"/>
              </a:ext>
            </a:extLst>
          </p:cNvPr>
          <p:cNvSpPr/>
          <p:nvPr/>
        </p:nvSpPr>
        <p:spPr>
          <a:xfrm>
            <a:off x="10335126" y="4567990"/>
            <a:ext cx="1614740" cy="607512"/>
          </a:xfrm>
          <a:prstGeom prst="wedgeRoundRectCallout">
            <a:avLst>
              <a:gd name="adj1" fmla="val -34966"/>
              <a:gd name="adj2" fmla="val 93319"/>
              <a:gd name="adj3" fmla="val 16667"/>
            </a:avLst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r>
              <a:rPr lang="en-US" altLang="ko-KR">
                <a:solidFill>
                  <a:srgbClr val="FF0000"/>
                </a:solidFill>
              </a:rPr>
              <a:t>SL </a:t>
            </a:r>
            <a:r>
              <a:rPr lang="ko-KR" altLang="en-US" dirty="0">
                <a:solidFill>
                  <a:srgbClr val="FF0000"/>
                </a:solidFill>
              </a:rPr>
              <a:t>참고</a:t>
            </a:r>
          </a:p>
        </p:txBody>
      </p:sp>
      <p:sp>
        <p:nvSpPr>
          <p:cNvPr id="16" name="검토추가_99_0">
            <a:extLst>
              <a:ext uri="{FF2B5EF4-FFF2-40B4-BE49-F238E27FC236}">
                <a16:creationId xmlns:a16="http://schemas.microsoft.com/office/drawing/2014/main" id="{1DC2319A-A411-44F4-8755-675200EFAFF2}"/>
              </a:ext>
            </a:extLst>
          </p:cNvPr>
          <p:cNvSpPr>
            <a:spLocks noGrp="1"/>
          </p:cNvSpPr>
          <p:nvPr/>
        </p:nvSpPr>
        <p:spPr>
          <a:xfrm>
            <a:off x="9610725" y="1802918"/>
            <a:ext cx="2371725" cy="628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주주총회·의결권·배당정보를 사업연도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·출처와 함께 관리합니다.</a:t>
            </a:r>
          </a:p>
        </p:txBody>
      </p:sp>
      <p:sp>
        <p:nvSpPr>
          <p:cNvPr id="17" name="검토추가_99_1">
            <a:extLst>
              <a:ext uri="{FF2B5EF4-FFF2-40B4-BE49-F238E27FC236}">
                <a16:creationId xmlns:a16="http://schemas.microsoft.com/office/drawing/2014/main" id="{206AF7D4-6D0E-4366-81DF-6DBE4A021586}"/>
              </a:ext>
            </a:extLst>
          </p:cNvPr>
          <p:cNvSpPr>
            <a:spLocks noGrp="1"/>
          </p:cNvSpPr>
          <p:nvPr/>
        </p:nvSpPr>
        <p:spPr>
          <a:xfrm>
            <a:off x="9610725" y="2526818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수정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지침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]</a:t>
            </a:r>
          </a:p>
          <a:p>
            <a:pPr marL="171450" indent="-171450">
              <a:lnSpc>
                <a:spcPct val="115000"/>
              </a:lnSpc>
              <a:buFont typeface="Arial" panose="020B0604020202020204" pitchFamily="34" charset="0"/>
              <a:buChar char="•"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lang="en-US" altLang="ko-KR"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9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p에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주주권익을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반영합니다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. </a:t>
            </a:r>
            <a:endParaRPr lang="en-US" sz="1000" b="0" dirty="0">
              <a:solidFill>
                <a:srgbClr val="FF0000"/>
              </a:solidFill>
              <a:latin typeface="맑은 고딕"/>
              <a:ea typeface="맑은 고딕"/>
              <a:cs typeface="맑은 고딕"/>
            </a:endParaRPr>
          </a:p>
          <a:p>
            <a:pPr marL="171450" indent="-171450">
              <a:lnSpc>
                <a:spcPct val="115000"/>
              </a:lnSpc>
              <a:buFont typeface="Arial" panose="020B0604020202020204" pitchFamily="34" charset="0"/>
              <a:buChar char="•"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제51기</a:t>
            </a:r>
            <a:r>
              <a:rPr lang="en-US"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표의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사업연도를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명시하고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SL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표는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참고용으로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사용합니다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760064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3779</TotalTime>
  <Words>21122</Words>
  <Application>Microsoft Office PowerPoint</Application>
  <PresentationFormat>와이드스크린</PresentationFormat>
  <Paragraphs>3042</Paragraphs>
  <Slides>119</Slides>
  <Notes>73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119</vt:i4>
      </vt:variant>
    </vt:vector>
  </HeadingPairs>
  <TitlesOfParts>
    <vt:vector size="129" baseType="lpstr">
      <vt:lpstr>Nanum Gothic</vt:lpstr>
      <vt:lpstr>NEXON Lv2 Gothic</vt:lpstr>
      <vt:lpstr>Noto Sans KR</vt:lpstr>
      <vt:lpstr>나눔스퀘어</vt:lpstr>
      <vt:lpstr>나눔스퀘어 Bold</vt:lpstr>
      <vt:lpstr>Malgun Gothic</vt:lpstr>
      <vt:lpstr>Malgun Gothic</vt:lpstr>
      <vt:lpstr>Arial</vt:lpstr>
      <vt:lpstr>Wingdings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구미화</cp:lastModifiedBy>
  <cp:revision>1327</cp:revision>
  <cp:lastPrinted>2026-09-09T12:54:22Z</cp:lastPrinted>
  <dcterms:created xsi:type="dcterms:W3CDTF">2022-11-17T07:48:03Z</dcterms:created>
  <dcterms:modified xsi:type="dcterms:W3CDTF">2026-09-09T12:55:29Z</dcterms:modified>
</cp:coreProperties>
</file>